
<file path=[Content_Types].xml><?xml version="1.0" encoding="utf-8"?>
<Types xmlns="http://schemas.openxmlformats.org/package/2006/content-types">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2.xml" ContentType="application/inkml+xml"/>
  <Override PartName="/ppt/notesSlides/notesSlide21.xml" ContentType="application/vnd.openxmlformats-officedocument.presentationml.notesSlide+xml"/>
  <Override PartName="/ppt/ink/ink3.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4.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5.xml" ContentType="application/vnd.openxmlformats-officedocument.presentationml.tags+xml"/>
  <Override PartName="/ppt/notesSlides/notesSlide29.xml" ContentType="application/vnd.openxmlformats-officedocument.presentationml.notesSlide+xml"/>
  <Override PartName="/ppt/tags/tag6.xml" ContentType="application/vnd.openxmlformats-officedocument.presentationml.tags+xml"/>
  <Override PartName="/ppt/notesSlides/notesSlide30.xml" ContentType="application/vnd.openxmlformats-officedocument.presentationml.notesSlide+xml"/>
  <Override PartName="/ppt/tags/tag7.xml" ContentType="application/vnd.openxmlformats-officedocument.presentationml.tags+xml"/>
  <Override PartName="/ppt/notesSlides/notesSlide31.xml" ContentType="application/vnd.openxmlformats-officedocument.presentationml.notesSlide+xml"/>
  <Override PartName="/ppt/tags/tag8.xml" ContentType="application/vnd.openxmlformats-officedocument.presentationml.tags+xml"/>
  <Override PartName="/ppt/notesSlides/notesSlide32.xml" ContentType="application/vnd.openxmlformats-officedocument.presentationml.notesSlide+xml"/>
  <Override PartName="/ppt/tags/tag9.xml" ContentType="application/vnd.openxmlformats-officedocument.presentationml.tags+xml"/>
  <Override PartName="/ppt/notesSlides/notesSlide33.xml" ContentType="application/vnd.openxmlformats-officedocument.presentationml.notesSlide+xml"/>
  <Override PartName="/ppt/tags/tag10.xml" ContentType="application/vnd.openxmlformats-officedocument.presentationml.tags+xml"/>
  <Override PartName="/ppt/notesSlides/notesSlide34.xml" ContentType="application/vnd.openxmlformats-officedocument.presentationml.notesSlide+xml"/>
  <Override PartName="/ppt/tags/tag11.xml" ContentType="application/vnd.openxmlformats-officedocument.presentationml.tags+xml"/>
  <Override PartName="/ppt/notesSlides/notesSlide35.xml" ContentType="application/vnd.openxmlformats-officedocument.presentationml.notesSlide+xml"/>
  <Override PartName="/ppt/tags/tag12.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 id="2147483672" r:id="rId3"/>
    <p:sldMasterId id="2147483677" r:id="rId4"/>
    <p:sldMasterId id="2147483680" r:id="rId5"/>
    <p:sldMasterId id="2147483695" r:id="rId6"/>
  </p:sldMasterIdLst>
  <p:notesMasterIdLst>
    <p:notesMasterId r:id="rId54"/>
  </p:notesMasterIdLst>
  <p:handoutMasterIdLst>
    <p:handoutMasterId r:id="rId55"/>
  </p:handoutMasterIdLst>
  <p:sldIdLst>
    <p:sldId id="4928" r:id="rId7"/>
    <p:sldId id="2126" r:id="rId8"/>
    <p:sldId id="2103" r:id="rId9"/>
    <p:sldId id="2104" r:id="rId10"/>
    <p:sldId id="4914" r:id="rId11"/>
    <p:sldId id="4915" r:id="rId12"/>
    <p:sldId id="2201" r:id="rId13"/>
    <p:sldId id="4937" r:id="rId14"/>
    <p:sldId id="4933" r:id="rId15"/>
    <p:sldId id="4934" r:id="rId16"/>
    <p:sldId id="4775" r:id="rId17"/>
    <p:sldId id="3779" r:id="rId18"/>
    <p:sldId id="4935" r:id="rId19"/>
    <p:sldId id="3778" r:id="rId20"/>
    <p:sldId id="3780" r:id="rId21"/>
    <p:sldId id="3781" r:id="rId22"/>
    <p:sldId id="3782" r:id="rId23"/>
    <p:sldId id="2256" r:id="rId24"/>
    <p:sldId id="2263" r:id="rId25"/>
    <p:sldId id="2128" r:id="rId26"/>
    <p:sldId id="4936" r:id="rId27"/>
    <p:sldId id="2270" r:id="rId28"/>
    <p:sldId id="4806" r:id="rId29"/>
    <p:sldId id="4913" r:id="rId30"/>
    <p:sldId id="4938" r:id="rId31"/>
    <p:sldId id="4931" r:id="rId32"/>
    <p:sldId id="4932" r:id="rId33"/>
    <p:sldId id="4825" r:id="rId34"/>
    <p:sldId id="4827" r:id="rId35"/>
    <p:sldId id="4632" r:id="rId36"/>
    <p:sldId id="4910" r:id="rId37"/>
    <p:sldId id="4846" r:id="rId38"/>
    <p:sldId id="4807" r:id="rId39"/>
    <p:sldId id="4694" r:id="rId40"/>
    <p:sldId id="4771" r:id="rId41"/>
    <p:sldId id="4837" r:id="rId42"/>
    <p:sldId id="2123" r:id="rId43"/>
    <p:sldId id="4838" r:id="rId44"/>
    <p:sldId id="4839" r:id="rId45"/>
    <p:sldId id="4840" r:id="rId46"/>
    <p:sldId id="4841" r:id="rId47"/>
    <p:sldId id="4842" r:id="rId48"/>
    <p:sldId id="4926" r:id="rId49"/>
    <p:sldId id="4844" r:id="rId50"/>
    <p:sldId id="4809" r:id="rId51"/>
    <p:sldId id="4810" r:id="rId52"/>
    <p:sldId id="4871" r:id="rId5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66CC"/>
    <a:srgbClr val="F33799"/>
    <a:srgbClr val="5B9BD5"/>
    <a:srgbClr val="A8DEEC"/>
    <a:srgbClr val="0066FF"/>
    <a:srgbClr val="FDDAEC"/>
    <a:srgbClr val="D696B7"/>
    <a:srgbClr val="00FF4E"/>
    <a:srgbClr val="F4B1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0729" autoAdjust="0"/>
  </p:normalViewPr>
  <p:slideViewPr>
    <p:cSldViewPr snapToGrid="0">
      <p:cViewPr varScale="1">
        <p:scale>
          <a:sx n="92" d="100"/>
          <a:sy n="92" d="100"/>
        </p:scale>
        <p:origin x="1314" y="66"/>
      </p:cViewPr>
      <p:guideLst>
        <p:guide orient="horz" pos="2160"/>
        <p:guide pos="3840"/>
      </p:guideLst>
    </p:cSldViewPr>
  </p:slideViewPr>
  <p:notesTextViewPr>
    <p:cViewPr>
      <p:scale>
        <a:sx n="125" d="100"/>
        <a:sy n="125" d="100"/>
      </p:scale>
      <p:origin x="0" y="0"/>
    </p:cViewPr>
  </p:notesTextViewPr>
  <p:sorterViewPr>
    <p:cViewPr varScale="1">
      <p:scale>
        <a:sx n="100" d="100"/>
        <a:sy n="100" d="100"/>
      </p:scale>
      <p:origin x="0" y="-42516"/>
    </p:cViewPr>
  </p:sorterViewPr>
  <p:notesViewPr>
    <p:cSldViewPr snapToGrid="0">
      <p:cViewPr varScale="1">
        <p:scale>
          <a:sx n="84" d="100"/>
          <a:sy n="84" d="100"/>
        </p:scale>
        <p:origin x="3828"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5A9D10-00A1-4316-9DBF-1CFF2F39C327}" type="datetimeFigureOut">
              <a:rPr lang="zh-CN" altLang="en-US" smtClean="0"/>
              <a:t>2022/5/23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21E0D4-31D8-4080-A573-64BBB9E87E78}" type="slidenum">
              <a:rPr lang="zh-CN" altLang="en-US" smtClean="0"/>
              <a:t>‹#›</a:t>
            </a:fld>
            <a:endParaRPr lang="zh-CN" altLang="en-US"/>
          </a:p>
        </p:txBody>
      </p:sp>
    </p:spTree>
    <p:extLst>
      <p:ext uri="{BB962C8B-B14F-4D97-AF65-F5344CB8AC3E}">
        <p14:creationId xmlns:p14="http://schemas.microsoft.com/office/powerpoint/2010/main" val="292375083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56.72083" units="1/cm"/>
          <inkml:channelProperty channel="Y" name="resolution" value="28.34646" units="1/cm"/>
          <inkml:channelProperty channel="T" name="resolution" value="1" units="1/dev"/>
        </inkml:channelProperties>
      </inkml:inkSource>
      <inkml:timestamp xml:id="ts0" timeString="2018-07-01T04:16:47.106"/>
    </inkml:context>
    <inkml:brush xml:id="br0">
      <inkml:brushProperty name="width" value="0.05292" units="cm"/>
      <inkml:brushProperty name="height" value="0.05292" units="cm"/>
      <inkml:brushProperty name="color" value="#FF0000"/>
    </inkml:brush>
  </inkml:definitions>
  <inkml:trace contextRef="#ctx0" brushRef="#br0">35700 19737 0,'0'0'63</inkml:trace>
</inkml:ink>
</file>

<file path=ppt/ink/ink2.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56.72083" units="1/cm"/>
          <inkml:channelProperty channel="Y" name="resolution" value="28.34646" units="1/cm"/>
          <inkml:channelProperty channel="T" name="resolution" value="1" units="1/dev"/>
        </inkml:channelProperties>
      </inkml:inkSource>
      <inkml:timestamp xml:id="ts0" timeString="2018-07-01T04:16:47.106"/>
    </inkml:context>
    <inkml:brush xml:id="br0">
      <inkml:brushProperty name="width" value="0.05292" units="cm"/>
      <inkml:brushProperty name="height" value="0.05292" units="cm"/>
      <inkml:brushProperty name="color" value="#FF0000"/>
    </inkml:brush>
  </inkml:definitions>
  <inkml:trace contextRef="#ctx0" brushRef="#br0">35700 19737 0,'0'0'63</inkml:trace>
</inkml:ink>
</file>

<file path=ppt/ink/ink3.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56.72083" units="1/cm"/>
          <inkml:channelProperty channel="Y" name="resolution" value="28.34646" units="1/cm"/>
          <inkml:channelProperty channel="T" name="resolution" value="1" units="1/dev"/>
        </inkml:channelProperties>
      </inkml:inkSource>
      <inkml:timestamp xml:id="ts0" timeString="2018-07-01T04:16:47.106"/>
    </inkml:context>
    <inkml:brush xml:id="br0">
      <inkml:brushProperty name="width" value="0.05292" units="cm"/>
      <inkml:brushProperty name="height" value="0.05292" units="cm"/>
      <inkml:brushProperty name="color" value="#FF0000"/>
    </inkml:brush>
  </inkml:definitions>
  <inkml:trace contextRef="#ctx0" brushRef="#br0">35700 19737 0,'0'0'63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17FD3C-5E99-4122-A1EC-C8FBF6B0781B}" type="datetimeFigureOut">
              <a:rPr lang="zh-CN" altLang="en-US" smtClean="0"/>
              <a:t>2022/5/23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E584D-DA30-42E6-B6AB-C9D2BEA4D810}" type="slidenum">
              <a:rPr lang="zh-CN" altLang="en-US" smtClean="0"/>
              <a:t>‹#›</a:t>
            </a:fld>
            <a:endParaRPr lang="zh-CN" altLang="en-US"/>
          </a:p>
        </p:txBody>
      </p:sp>
    </p:spTree>
    <p:extLst>
      <p:ext uri="{BB962C8B-B14F-4D97-AF65-F5344CB8AC3E}">
        <p14:creationId xmlns:p14="http://schemas.microsoft.com/office/powerpoint/2010/main" val="1468648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转换为真值时：</a:t>
            </a:r>
            <a:r>
              <a:rPr lang="en-US" altLang="zh-CN" dirty="0"/>
              <a:t>1+M</a:t>
            </a:r>
            <a:r>
              <a:rPr lang="en-US" altLang="zh-CN" baseline="0" dirty="0"/>
              <a:t>   </a:t>
            </a:r>
            <a:r>
              <a:rPr lang="zh-CN" altLang="en-US" baseline="0" dirty="0"/>
              <a:t>求得尾数</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2</a:t>
            </a:fld>
            <a:endParaRPr lang="zh-CN" altLang="en-US"/>
          </a:p>
        </p:txBody>
      </p:sp>
    </p:spTree>
    <p:extLst>
      <p:ext uri="{BB962C8B-B14F-4D97-AF65-F5344CB8AC3E}">
        <p14:creationId xmlns:p14="http://schemas.microsoft.com/office/powerpoint/2010/main" val="3666720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15</a:t>
            </a:fld>
            <a:endParaRPr lang="zh-CN" altLang="en-US"/>
          </a:p>
        </p:txBody>
      </p:sp>
    </p:spTree>
    <p:extLst>
      <p:ext uri="{BB962C8B-B14F-4D97-AF65-F5344CB8AC3E}">
        <p14:creationId xmlns:p14="http://schemas.microsoft.com/office/powerpoint/2010/main" val="299234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16</a:t>
            </a:fld>
            <a:endParaRPr lang="zh-CN" altLang="en-US"/>
          </a:p>
        </p:txBody>
      </p:sp>
    </p:spTree>
    <p:extLst>
      <p:ext uri="{BB962C8B-B14F-4D97-AF65-F5344CB8AC3E}">
        <p14:creationId xmlns:p14="http://schemas.microsoft.com/office/powerpoint/2010/main" val="754439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17</a:t>
            </a:fld>
            <a:endParaRPr lang="zh-CN" altLang="en-US"/>
          </a:p>
        </p:txBody>
      </p:sp>
    </p:spTree>
    <p:extLst>
      <p:ext uri="{BB962C8B-B14F-4D97-AF65-F5344CB8AC3E}">
        <p14:creationId xmlns:p14="http://schemas.microsoft.com/office/powerpoint/2010/main" val="49479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门电路延迟取决于最长路径</a:t>
            </a:r>
            <a:endParaRPr lang="en-US" altLang="zh-CN" dirty="0"/>
          </a:p>
          <a:p>
            <a:r>
              <a:rPr lang="zh-CN" altLang="en-US" dirty="0"/>
              <a:t>异或门、与或门</a:t>
            </a:r>
          </a:p>
          <a:p>
            <a:r>
              <a:rPr lang="en-US" altLang="zh-CN" dirty="0"/>
              <a:t>1</a:t>
            </a:r>
            <a:r>
              <a:rPr lang="zh-CN" altLang="en-US" dirty="0"/>
              <a:t>、式</a:t>
            </a:r>
            <a:r>
              <a:rPr lang="en-US" altLang="zh-CN" dirty="0"/>
              <a:t>1</a:t>
            </a:r>
            <a:r>
              <a:rPr lang="zh-CN" altLang="en-US" dirty="0"/>
              <a:t>体现本位的和</a:t>
            </a:r>
            <a:r>
              <a:rPr lang="en-US" altLang="zh-CN" dirty="0"/>
              <a:t>Si</a:t>
            </a:r>
            <a:r>
              <a:rPr lang="zh-CN" altLang="en-US" dirty="0"/>
              <a:t>与输入之间的关系：前一次半加处理本位的两个输入，第二次半加处理进位。三个输入中有奇数个</a:t>
            </a:r>
            <a:r>
              <a:rPr lang="en-US" altLang="zh-CN" dirty="0"/>
              <a:t>1</a:t>
            </a:r>
            <a:r>
              <a:rPr lang="zh-CN" altLang="en-US" dirty="0"/>
              <a:t>，和为</a:t>
            </a:r>
            <a:r>
              <a:rPr lang="en-US" altLang="zh-CN" dirty="0"/>
              <a:t>1</a:t>
            </a:r>
            <a:r>
              <a:rPr lang="zh-CN" altLang="en-US" dirty="0"/>
              <a:t>，否则为</a:t>
            </a:r>
            <a:r>
              <a:rPr lang="en-US" altLang="zh-CN" dirty="0"/>
              <a:t>0</a:t>
            </a:r>
            <a:r>
              <a:rPr lang="zh-CN" altLang="en-US" dirty="0"/>
              <a:t>，符合加法器求和的需求。</a:t>
            </a:r>
          </a:p>
          <a:p>
            <a:r>
              <a:rPr lang="en-US" altLang="zh-CN" dirty="0"/>
              <a:t>2</a:t>
            </a:r>
            <a:r>
              <a:rPr lang="zh-CN" altLang="en-US" dirty="0"/>
              <a:t>、式</a:t>
            </a:r>
            <a:r>
              <a:rPr lang="en-US" altLang="zh-CN" dirty="0"/>
              <a:t>2</a:t>
            </a:r>
            <a:r>
              <a:rPr lang="zh-CN" altLang="en-US" dirty="0"/>
              <a:t>体现了本位的进位</a:t>
            </a:r>
            <a:r>
              <a:rPr lang="en-US" altLang="zh-CN" sz="1200" b="0" i="0" dirty="0">
                <a:solidFill>
                  <a:schemeClr val="tx1"/>
                </a:solidFill>
                <a:latin typeface="Times New Roman" panose="02020603050405020304" pitchFamily="18" charset="0"/>
                <a:cs typeface="Times New Roman" panose="02020603050405020304" pitchFamily="18" charset="0"/>
              </a:rPr>
              <a:t>C</a:t>
            </a:r>
            <a:r>
              <a:rPr lang="en-US" altLang="zh-CN" sz="1200" b="0" i="0" baseline="-25000" dirty="0">
                <a:solidFill>
                  <a:schemeClr val="tx1"/>
                </a:solidFill>
                <a:latin typeface="Times New Roman" panose="02020603050405020304" pitchFamily="18" charset="0"/>
                <a:cs typeface="Times New Roman" panose="02020603050405020304" pitchFamily="18" charset="0"/>
              </a:rPr>
              <a:t>i+1</a:t>
            </a:r>
            <a:r>
              <a:rPr lang="zh-CN" altLang="en-US" dirty="0"/>
              <a:t>与输入之间的关系：两种情况进位位</a:t>
            </a:r>
            <a:r>
              <a:rPr lang="en-US" altLang="zh-CN" sz="1200" b="0" i="0" dirty="0">
                <a:solidFill>
                  <a:schemeClr val="tx1"/>
                </a:solidFill>
                <a:latin typeface="Times New Roman" panose="02020603050405020304" pitchFamily="18" charset="0"/>
                <a:cs typeface="Times New Roman" panose="02020603050405020304" pitchFamily="18" charset="0"/>
              </a:rPr>
              <a:t>C</a:t>
            </a:r>
            <a:r>
              <a:rPr lang="en-US" altLang="zh-CN" sz="1200" b="0" i="0" baseline="-25000" dirty="0">
                <a:solidFill>
                  <a:schemeClr val="tx1"/>
                </a:solidFill>
                <a:latin typeface="Times New Roman" panose="02020603050405020304" pitchFamily="18" charset="0"/>
                <a:cs typeface="Times New Roman" panose="02020603050405020304" pitchFamily="18" charset="0"/>
              </a:rPr>
              <a:t>i+1</a:t>
            </a:r>
            <a:r>
              <a:rPr lang="en-US" altLang="zh-CN" dirty="0"/>
              <a:t>=1</a:t>
            </a:r>
            <a:r>
              <a:rPr lang="zh-CN" altLang="en-US" dirty="0"/>
              <a:t>。</a:t>
            </a:r>
            <a:endParaRPr lang="en-US" altLang="zh-CN" dirty="0"/>
          </a:p>
          <a:p>
            <a:r>
              <a:rPr lang="en-US" altLang="zh-CN" dirty="0"/>
              <a:t>	1</a:t>
            </a:r>
            <a:r>
              <a:rPr lang="zh-CN" altLang="en-US" dirty="0"/>
              <a:t>）</a:t>
            </a:r>
            <a:r>
              <a:rPr lang="en-US" altLang="zh-CN" dirty="0"/>
              <a:t>XiYi</a:t>
            </a:r>
            <a:r>
              <a:rPr lang="zh-CN" altLang="en-US" dirty="0"/>
              <a:t>表示，两个都是</a:t>
            </a:r>
            <a:r>
              <a:rPr lang="en-US" altLang="zh-CN" dirty="0"/>
              <a:t>1</a:t>
            </a:r>
            <a:r>
              <a:rPr lang="zh-CN" altLang="en-US" dirty="0"/>
              <a:t>时（不管</a:t>
            </a:r>
            <a:r>
              <a:rPr lang="en-US" altLang="zh-CN" dirty="0"/>
              <a:t>Ci</a:t>
            </a:r>
            <a:r>
              <a:rPr lang="zh-CN" altLang="en-US" dirty="0"/>
              <a:t>是什么），</a:t>
            </a:r>
            <a:r>
              <a:rPr lang="en-US" altLang="zh-CN" sz="1200" b="0" i="0" dirty="0">
                <a:solidFill>
                  <a:schemeClr val="tx1"/>
                </a:solidFill>
                <a:latin typeface="Times New Roman" panose="02020603050405020304" pitchFamily="18" charset="0"/>
                <a:cs typeface="Times New Roman" panose="02020603050405020304" pitchFamily="18" charset="0"/>
              </a:rPr>
              <a:t>C</a:t>
            </a:r>
            <a:r>
              <a:rPr lang="en-US" altLang="zh-CN" sz="1200" b="0" i="0" baseline="-25000" dirty="0">
                <a:solidFill>
                  <a:schemeClr val="tx1"/>
                </a:solidFill>
                <a:latin typeface="Times New Roman" panose="02020603050405020304" pitchFamily="18" charset="0"/>
                <a:cs typeface="Times New Roman" panose="02020603050405020304" pitchFamily="18" charset="0"/>
              </a:rPr>
              <a:t>i+1</a:t>
            </a:r>
            <a:r>
              <a:rPr lang="zh-CN" altLang="en-US" dirty="0"/>
              <a:t>都为</a:t>
            </a:r>
            <a:r>
              <a:rPr lang="en-US" altLang="zh-CN" dirty="0"/>
              <a:t>1</a:t>
            </a:r>
            <a:r>
              <a:rPr lang="zh-CN" altLang="en-US" dirty="0"/>
              <a:t>；  </a:t>
            </a:r>
            <a:endParaRPr lang="en-US" altLang="zh-CN" dirty="0"/>
          </a:p>
          <a:p>
            <a:r>
              <a:rPr lang="en-US" altLang="zh-CN" dirty="0"/>
              <a:t>	2</a:t>
            </a:r>
            <a:r>
              <a:rPr lang="zh-CN" altLang="en-US" dirty="0"/>
              <a:t>）若</a:t>
            </a:r>
            <a:r>
              <a:rPr lang="en-US" altLang="zh-CN" dirty="0"/>
              <a:t>Ci</a:t>
            </a:r>
            <a:r>
              <a:rPr lang="zh-CN" altLang="en-US" dirty="0"/>
              <a:t>为</a:t>
            </a:r>
            <a:r>
              <a:rPr lang="en-US" altLang="zh-CN" dirty="0"/>
              <a:t>1</a:t>
            </a:r>
            <a:r>
              <a:rPr lang="zh-CN" altLang="en-US" dirty="0"/>
              <a:t>，则</a:t>
            </a:r>
            <a:r>
              <a:rPr lang="en-US" altLang="zh-CN" dirty="0"/>
              <a:t>Xi</a:t>
            </a:r>
            <a:r>
              <a:rPr lang="zh-CN" altLang="en-US" dirty="0"/>
              <a:t>和</a:t>
            </a:r>
            <a:r>
              <a:rPr lang="en-US" altLang="zh-CN" dirty="0"/>
              <a:t>Yi</a:t>
            </a:r>
            <a:r>
              <a:rPr lang="zh-CN" altLang="en-US" dirty="0"/>
              <a:t>有一个是</a:t>
            </a:r>
            <a:r>
              <a:rPr lang="en-US" altLang="zh-CN" dirty="0"/>
              <a:t>1,</a:t>
            </a:r>
            <a:r>
              <a:rPr lang="zh-CN" altLang="en-US" dirty="0"/>
              <a:t>另一个是</a:t>
            </a:r>
            <a:r>
              <a:rPr lang="en-US" altLang="zh-CN" dirty="0"/>
              <a:t>0</a:t>
            </a:r>
            <a:r>
              <a:rPr lang="zh-CN" altLang="en-US" dirty="0"/>
              <a:t>就产生进位。</a:t>
            </a:r>
            <a:r>
              <a:rPr lang="en-US" altLang="zh-CN" dirty="0"/>
              <a:t>(</a:t>
            </a:r>
            <a:r>
              <a:rPr lang="zh-CN" altLang="en-US" dirty="0"/>
              <a:t>全是</a:t>
            </a:r>
            <a:r>
              <a:rPr lang="en-US" altLang="zh-CN" dirty="0"/>
              <a:t>1</a:t>
            </a:r>
            <a:r>
              <a:rPr lang="zh-CN" altLang="en-US" dirty="0"/>
              <a:t>的情况在前面</a:t>
            </a:r>
            <a:r>
              <a:rPr lang="en-US" altLang="zh-CN" dirty="0"/>
              <a:t>1</a:t>
            </a:r>
            <a:r>
              <a:rPr lang="zh-CN" altLang="en-US" dirty="0"/>
              <a:t>）中已经处理了），</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18</a:t>
            </a:fld>
            <a:endParaRPr lang="zh-CN" altLang="en-US"/>
          </a:p>
        </p:txBody>
      </p:sp>
    </p:spTree>
    <p:extLst>
      <p:ext uri="{BB962C8B-B14F-4D97-AF65-F5344CB8AC3E}">
        <p14:creationId xmlns:p14="http://schemas.microsoft.com/office/powerpoint/2010/main" val="2061591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我们把</a:t>
            </a:r>
            <a:r>
              <a:rPr lang="en-US" altLang="zh-CN" dirty="0"/>
              <a:t>Ci</a:t>
            </a:r>
            <a:r>
              <a:rPr lang="zh-CN" altLang="en-US" dirty="0"/>
              <a:t>的表达式逐级代入，可得</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19</a:t>
            </a:fld>
            <a:endParaRPr lang="zh-CN" altLang="en-US"/>
          </a:p>
        </p:txBody>
      </p:sp>
    </p:spTree>
    <p:extLst>
      <p:ext uri="{BB962C8B-B14F-4D97-AF65-F5344CB8AC3E}">
        <p14:creationId xmlns:p14="http://schemas.microsoft.com/office/powerpoint/2010/main" val="25720390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C4</a:t>
            </a:r>
            <a:r>
              <a:rPr lang="zh-CN" altLang="en-US" dirty="0"/>
              <a:t>是组间进位逻辑，</a:t>
            </a:r>
            <a:r>
              <a:rPr lang="en-US" altLang="zh-CN" dirty="0"/>
              <a:t>C1</a:t>
            </a:r>
            <a:r>
              <a:rPr lang="zh-CN" altLang="en-US" dirty="0"/>
              <a:t>是组内进位逻辑</a:t>
            </a:r>
            <a:endParaRPr lang="en-US" altLang="zh-CN" dirty="0"/>
          </a:p>
          <a:p>
            <a:r>
              <a:rPr lang="en-US" altLang="zh-CN" dirty="0"/>
              <a:t>2</a:t>
            </a:r>
            <a:r>
              <a:rPr lang="zh-CN" altLang="en-US" dirty="0"/>
              <a:t>、</a:t>
            </a:r>
            <a:r>
              <a:rPr lang="zh-CN" altLang="en-US" b="1" dirty="0"/>
              <a:t>重点必须强调这里，因为实验中的</a:t>
            </a:r>
            <a:r>
              <a:rPr lang="en-US" altLang="zh-CN" b="1" dirty="0"/>
              <a:t>4</a:t>
            </a:r>
            <a:r>
              <a:rPr lang="zh-CN" altLang="en-US" b="1" dirty="0"/>
              <a:t>位先行进位电路</a:t>
            </a:r>
            <a:r>
              <a:rPr lang="en-US" altLang="zh-CN" b="1" dirty="0"/>
              <a:t>74182</a:t>
            </a:r>
            <a:r>
              <a:rPr lang="zh-CN" altLang="en-US" b="1" dirty="0"/>
              <a:t>最终就要生成</a:t>
            </a:r>
            <a:r>
              <a:rPr lang="en-US" altLang="zh-CN" b="1" dirty="0"/>
              <a:t>G</a:t>
            </a:r>
            <a:r>
              <a:rPr lang="en-US" altLang="zh-CN" b="1" baseline="30000" dirty="0"/>
              <a:t>*</a:t>
            </a:r>
            <a:r>
              <a:rPr lang="zh-CN" altLang="en-US" b="1" dirty="0"/>
              <a:t>和</a:t>
            </a:r>
            <a:r>
              <a:rPr lang="en-US" altLang="zh-CN" b="1" dirty="0"/>
              <a:t>P</a:t>
            </a:r>
            <a:r>
              <a:rPr lang="zh-CN" altLang="en-US" b="1" baseline="30000" dirty="0"/>
              <a:t>*</a:t>
            </a:r>
            <a:r>
              <a:rPr lang="zh-CN" altLang="en-US" b="1" dirty="0"/>
              <a:t>，因此必须解释清楚这两者的来历和逻辑表达。</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itchFamily="18" charset="0"/>
                <a:ea typeface="宋体" pitchFamily="2" charset="-122"/>
              </a:rPr>
              <a:t>3</a:t>
            </a:r>
            <a:r>
              <a:rPr lang="zh-CN" altLang="en-US" dirty="0">
                <a:latin typeface="Times New Roman" pitchFamily="18" charset="0"/>
                <a:ea typeface="宋体" pitchFamily="2" charset="-122"/>
              </a:rPr>
              <a:t>、组间进位都只与</a:t>
            </a:r>
            <a:r>
              <a:rPr lang="en-US" altLang="zh-CN" dirty="0">
                <a:latin typeface="Times New Roman" pitchFamily="18" charset="0"/>
                <a:ea typeface="宋体" pitchFamily="2" charset="-122"/>
              </a:rPr>
              <a:t>C0</a:t>
            </a:r>
            <a:r>
              <a:rPr lang="zh-CN" altLang="en-US" dirty="0">
                <a:latin typeface="Times New Roman" pitchFamily="18" charset="0"/>
                <a:ea typeface="宋体" pitchFamily="2" charset="-122"/>
              </a:rPr>
              <a:t>以及</a:t>
            </a:r>
            <a:r>
              <a:rPr lang="en-US" altLang="zh-CN" dirty="0">
                <a:latin typeface="Times New Roman" pitchFamily="18" charset="0"/>
                <a:ea typeface="宋体" pitchFamily="2" charset="-122"/>
              </a:rPr>
              <a:t>Xn</a:t>
            </a:r>
            <a:r>
              <a:rPr lang="zh-CN" altLang="en-US" dirty="0">
                <a:latin typeface="Times New Roman" pitchFamily="18" charset="0"/>
                <a:ea typeface="宋体" pitchFamily="2" charset="-122"/>
              </a:rPr>
              <a:t>和</a:t>
            </a:r>
            <a:r>
              <a:rPr lang="en-US" altLang="zh-CN" dirty="0">
                <a:latin typeface="Times New Roman" pitchFamily="18" charset="0"/>
                <a:ea typeface="宋体" pitchFamily="2" charset="-122"/>
              </a:rPr>
              <a:t>Yn</a:t>
            </a:r>
            <a:r>
              <a:rPr lang="zh-CN" altLang="en-US" dirty="0">
                <a:latin typeface="Times New Roman" pitchFamily="18" charset="0"/>
                <a:ea typeface="宋体" pitchFamily="2" charset="-122"/>
              </a:rPr>
              <a:t>有关（</a:t>
            </a:r>
            <a:r>
              <a:rPr lang="en-US" altLang="zh-CN" dirty="0">
                <a:latin typeface="Times New Roman" pitchFamily="18" charset="0"/>
                <a:ea typeface="宋体" pitchFamily="2" charset="-122"/>
              </a:rPr>
              <a:t>PI</a:t>
            </a:r>
            <a:r>
              <a:rPr lang="zh-CN" altLang="en-US" dirty="0">
                <a:latin typeface="Times New Roman" pitchFamily="18" charset="0"/>
                <a:ea typeface="宋体" pitchFamily="2" charset="-122"/>
              </a:rPr>
              <a:t>即各位输入，</a:t>
            </a:r>
            <a:r>
              <a:rPr lang="en-US" altLang="zh-CN" dirty="0">
                <a:latin typeface="Times New Roman" pitchFamily="18" charset="0"/>
                <a:ea typeface="宋体" pitchFamily="2" charset="-122"/>
              </a:rPr>
              <a:t>Xn</a:t>
            </a:r>
            <a:r>
              <a:rPr lang="zh-CN" altLang="en-US" dirty="0">
                <a:latin typeface="Times New Roman" pitchFamily="18" charset="0"/>
                <a:ea typeface="宋体" pitchFamily="2" charset="-122"/>
              </a:rPr>
              <a:t>和</a:t>
            </a:r>
            <a:r>
              <a:rPr lang="en-US" altLang="zh-CN" dirty="0">
                <a:latin typeface="Times New Roman" pitchFamily="18" charset="0"/>
                <a:ea typeface="宋体" pitchFamily="2" charset="-122"/>
              </a:rPr>
              <a:t>Yn</a:t>
            </a:r>
            <a:r>
              <a:rPr lang="zh-CN" altLang="en-US" dirty="0">
                <a:latin typeface="Times New Roman" pitchFamily="18" charset="0"/>
                <a:ea typeface="宋体" pitchFamily="2" charset="-122"/>
              </a:rPr>
              <a:t>构成的逻辑）。所以</a:t>
            </a:r>
            <a:r>
              <a:rPr lang="zh-CN" altLang="en-US" b="1" dirty="0">
                <a:latin typeface="Times New Roman" pitchFamily="18" charset="0"/>
                <a:ea typeface="宋体" pitchFamily="2" charset="-122"/>
              </a:rPr>
              <a:t>可以同时产生。</a:t>
            </a:r>
            <a:endParaRPr lang="en-US" altLang="zh-CN" b="1" dirty="0">
              <a:latin typeface="Times New Roman" pitchFamily="18" charset="0"/>
              <a:ea typeface="宋体"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itchFamily="18" charset="0"/>
                <a:ea typeface="宋体" pitchFamily="2" charset="-122"/>
              </a:rPr>
              <a:t>4</a:t>
            </a:r>
            <a:r>
              <a:rPr lang="zh-CN" altLang="en-US" dirty="0">
                <a:latin typeface="Times New Roman" pitchFamily="18" charset="0"/>
                <a:ea typeface="宋体" pitchFamily="2" charset="-122"/>
              </a:rPr>
              <a:t>、组间进位的作用解决个本组（</a:t>
            </a:r>
            <a:r>
              <a:rPr lang="en-US" altLang="zh-CN" dirty="0">
                <a:latin typeface="Times New Roman" pitchFamily="18" charset="0"/>
                <a:ea typeface="宋体" pitchFamily="2" charset="-122"/>
              </a:rPr>
              <a:t>4</a:t>
            </a:r>
            <a:r>
              <a:rPr lang="zh-CN" altLang="en-US" dirty="0">
                <a:latin typeface="Times New Roman" pitchFamily="18" charset="0"/>
                <a:ea typeface="宋体" pitchFamily="2" charset="-122"/>
              </a:rPr>
              <a:t>位加法器）向下一组（下一个</a:t>
            </a:r>
            <a:r>
              <a:rPr lang="en-US" altLang="zh-CN" dirty="0">
                <a:latin typeface="Times New Roman" pitchFamily="18" charset="0"/>
                <a:ea typeface="宋体" pitchFamily="2" charset="-122"/>
              </a:rPr>
              <a:t>4</a:t>
            </a:r>
            <a:r>
              <a:rPr lang="zh-CN" altLang="en-US" dirty="0">
                <a:latin typeface="Times New Roman" pitchFamily="18" charset="0"/>
                <a:ea typeface="宋体" pitchFamily="2" charset="-122"/>
              </a:rPr>
              <a:t>位加法器）进位的传递。</a:t>
            </a:r>
          </a:p>
          <a:p>
            <a:endParaRPr lang="zh-CN" altLang="en-US" b="1"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20</a:t>
            </a:fld>
            <a:endParaRPr lang="zh-CN" altLang="en-US"/>
          </a:p>
        </p:txBody>
      </p:sp>
    </p:spTree>
    <p:extLst>
      <p:ext uri="{BB962C8B-B14F-4D97-AF65-F5344CB8AC3E}">
        <p14:creationId xmlns:p14="http://schemas.microsoft.com/office/powerpoint/2010/main" val="5439973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实验电路，</a:t>
            </a:r>
            <a:r>
              <a:rPr lang="en-US" altLang="zh-CN" dirty="0"/>
              <a:t>4</a:t>
            </a:r>
            <a:r>
              <a:rPr lang="zh-CN" altLang="en-US" dirty="0"/>
              <a:t>位先行进位电路</a:t>
            </a:r>
            <a:r>
              <a:rPr lang="en-US" altLang="zh-CN" dirty="0"/>
              <a:t>74182</a:t>
            </a:r>
            <a:r>
              <a:rPr lang="zh-CN" altLang="en-US" dirty="0"/>
              <a:t>。</a:t>
            </a:r>
            <a:endParaRPr lang="en-US" altLang="zh-CN" dirty="0"/>
          </a:p>
          <a:p>
            <a:r>
              <a:rPr lang="zh-CN" altLang="en-US" dirty="0"/>
              <a:t>图中还应该有</a:t>
            </a:r>
            <a:r>
              <a:rPr lang="en-US" altLang="zh-CN" b="1" dirty="0"/>
              <a:t>C4</a:t>
            </a:r>
            <a:r>
              <a:rPr lang="zh-CN" altLang="en-US" dirty="0"/>
              <a:t>，当前没有画出，省略了。需要在此基础上增加</a:t>
            </a:r>
            <a:r>
              <a:rPr lang="en-US" altLang="zh-CN" dirty="0"/>
              <a:t>C4</a:t>
            </a:r>
            <a:r>
              <a:rPr lang="zh-CN" altLang="en-US" dirty="0"/>
              <a:t>，再增加完成求和的一级门电路，构成支持组间并行进位的“四位快速加法器”。</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C4</a:t>
            </a:r>
            <a:r>
              <a:rPr lang="zh-CN" altLang="en-US" dirty="0"/>
              <a:t>可以由</a:t>
            </a:r>
            <a:r>
              <a:rPr lang="en-US" altLang="zh-CN" sz="1200" b="1" spc="300" dirty="0">
                <a:latin typeface="Courier New" panose="02070309020205020404" pitchFamily="49" charset="0"/>
                <a:ea typeface="微软雅黑" panose="020B0503020204020204" pitchFamily="34" charset="-122"/>
                <a:cs typeface="Courier New" panose="02070309020205020404" pitchFamily="49" charset="0"/>
              </a:rPr>
              <a:t>C</a:t>
            </a:r>
            <a:r>
              <a:rPr lang="en-US" altLang="zh-CN" sz="1200" b="1" spc="300" baseline="-25000" dirty="0">
                <a:latin typeface="Courier New" panose="02070309020205020404" pitchFamily="49" charset="0"/>
                <a:ea typeface="微软雅黑" panose="020B0503020204020204" pitchFamily="34" charset="-122"/>
                <a:cs typeface="Courier New" panose="02070309020205020404" pitchFamily="49" charset="0"/>
              </a:rPr>
              <a:t>4 </a:t>
            </a:r>
            <a:r>
              <a:rPr lang="en-US" altLang="zh-CN" sz="1200" b="1" spc="300" dirty="0">
                <a:latin typeface="Courier New" panose="02070309020205020404" pitchFamily="49" charset="0"/>
                <a:ea typeface="微软雅黑" panose="020B0503020204020204" pitchFamily="34" charset="-122"/>
                <a:cs typeface="Courier New" panose="02070309020205020404" pitchFamily="49" charset="0"/>
              </a:rPr>
              <a:t>=</a:t>
            </a:r>
            <a:r>
              <a:rPr lang="en-US" altLang="zh-CN" sz="1200" b="1" spc="300" baseline="-25000"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1200" b="1" spc="3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1200" b="1" spc="300"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r>
              <a:rPr lang="en-US" altLang="zh-CN" sz="1200" b="1" spc="300" dirty="0">
                <a:latin typeface="Courier New" panose="02070309020205020404" pitchFamily="49" charset="0"/>
                <a:ea typeface="微软雅黑" panose="020B0503020204020204" pitchFamily="34" charset="-122"/>
                <a:cs typeface="Courier New" panose="02070309020205020404" pitchFamily="49" charset="0"/>
              </a:rPr>
              <a:t>+</a:t>
            </a:r>
            <a:r>
              <a:rPr lang="en-US" altLang="zh-CN" sz="1200" b="1" spc="3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1200" b="1" spc="300"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4</a:t>
            </a:r>
            <a:r>
              <a:rPr lang="en-US" altLang="zh-CN" sz="1200" b="1" spc="3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1200" b="1" spc="300"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1200" b="1" spc="300" dirty="0">
                <a:latin typeface="Courier New" panose="02070309020205020404" pitchFamily="49" charset="0"/>
                <a:ea typeface="微软雅黑" panose="020B0503020204020204" pitchFamily="34" charset="-122"/>
                <a:cs typeface="Courier New" panose="02070309020205020404" pitchFamily="49" charset="0"/>
              </a:rPr>
              <a:t>+</a:t>
            </a:r>
            <a:r>
              <a:rPr lang="en-US" altLang="zh-CN" sz="1200" b="1" spc="3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1200" b="1" spc="300"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4</a:t>
            </a:r>
            <a:r>
              <a:rPr lang="en-US" altLang="zh-CN" sz="1200" b="1" spc="3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1200" b="1" spc="300"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1200" b="1" spc="3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1200" b="1" spc="300"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1200" b="1" spc="300" dirty="0">
                <a:latin typeface="Courier New" panose="02070309020205020404" pitchFamily="49" charset="0"/>
                <a:ea typeface="微软雅黑" panose="020B0503020204020204" pitchFamily="34" charset="-122"/>
                <a:cs typeface="Courier New" panose="02070309020205020404" pitchFamily="49" charset="0"/>
              </a:rPr>
              <a:t>+</a:t>
            </a:r>
            <a:r>
              <a:rPr lang="en-US" altLang="zh-CN" sz="1200" b="1" spc="3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1200" b="1" spc="300"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4</a:t>
            </a:r>
            <a:r>
              <a:rPr lang="en-US" altLang="zh-CN" sz="1200" b="1" spc="3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1200" b="1" spc="300"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1200" b="1" spc="3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1200" b="1" spc="300"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1200" b="1" spc="3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1200" b="1" spc="300"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1200" b="1" spc="300" dirty="0">
                <a:latin typeface="Courier New" panose="02070309020205020404" pitchFamily="49" charset="0"/>
                <a:ea typeface="微软雅黑" panose="020B0503020204020204" pitchFamily="34" charset="-122"/>
                <a:cs typeface="Courier New" panose="02070309020205020404" pitchFamily="49" charset="0"/>
              </a:rPr>
              <a:t>+</a:t>
            </a:r>
            <a:r>
              <a:rPr lang="en-US" altLang="zh-CN" sz="1200" b="1" spc="3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1200" b="1" spc="300"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4</a:t>
            </a:r>
            <a:r>
              <a:rPr lang="en-US" altLang="zh-CN" sz="1200" b="1" spc="3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1200" b="1" spc="300"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1200" b="1" spc="3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1200" b="1" spc="300"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1200" b="1" spc="3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1200" b="1" spc="300"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1200" b="1" spc="300" dirty="0">
                <a:solidFill>
                  <a:srgbClr val="00800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1200" b="1" spc="300" baseline="-25000" dirty="0">
                <a:solidFill>
                  <a:srgbClr val="008000"/>
                </a:solidFill>
                <a:latin typeface="Courier New" panose="02070309020205020404" pitchFamily="49" charset="0"/>
                <a:ea typeface="微软雅黑" panose="020B0503020204020204" pitchFamily="34" charset="-122"/>
                <a:cs typeface="Courier New" panose="02070309020205020404" pitchFamily="49" charset="0"/>
              </a:rPr>
              <a:t>0</a:t>
            </a:r>
            <a:r>
              <a:rPr lang="zh-CN" altLang="en-US" dirty="0"/>
              <a:t>逻辑表达式直接构成，也可以由</a:t>
            </a:r>
            <a:r>
              <a:rPr lang="en-US" altLang="zh-CN" b="1" dirty="0">
                <a:latin typeface="Courier New" panose="02070309020205020404" pitchFamily="49" charset="0"/>
                <a:cs typeface="Courier New" panose="02070309020205020404" pitchFamily="49" charset="0"/>
              </a:rPr>
              <a:t>C</a:t>
            </a:r>
            <a:r>
              <a:rPr lang="en-US" altLang="zh-CN" b="1" baseline="-25000" dirty="0">
                <a:latin typeface="Courier New" panose="02070309020205020404" pitchFamily="49" charset="0"/>
                <a:cs typeface="Courier New" panose="02070309020205020404" pitchFamily="49" charset="0"/>
              </a:rPr>
              <a:t>4   </a:t>
            </a:r>
            <a:r>
              <a:rPr lang="en-US" altLang="zh-CN" b="1" dirty="0">
                <a:latin typeface="Courier New" panose="02070309020205020404" pitchFamily="49" charset="0"/>
                <a:cs typeface="Courier New" panose="02070309020205020404" pitchFamily="49" charset="0"/>
              </a:rPr>
              <a:t>=</a:t>
            </a:r>
            <a:r>
              <a:rPr lang="en-US" altLang="zh-CN" b="1" baseline="-25000" dirty="0">
                <a:latin typeface="Courier New" panose="02070309020205020404" pitchFamily="49" charset="0"/>
                <a:cs typeface="Courier New" panose="02070309020205020404" pitchFamily="49" charset="0"/>
              </a:rPr>
              <a:t> </a:t>
            </a:r>
            <a:r>
              <a:rPr lang="en-US" altLang="zh-CN" b="1" dirty="0">
                <a:solidFill>
                  <a:srgbClr val="0000CC"/>
                </a:solidFill>
                <a:latin typeface="Courier New" panose="02070309020205020404" pitchFamily="49" charset="0"/>
                <a:cs typeface="Courier New" panose="02070309020205020404" pitchFamily="49" charset="0"/>
              </a:rPr>
              <a:t>G</a:t>
            </a:r>
            <a:r>
              <a:rPr lang="en-US" altLang="zh-CN" b="1" baseline="-25000" dirty="0">
                <a:solidFill>
                  <a:srgbClr val="0000CC"/>
                </a:solidFill>
                <a:latin typeface="Courier New" panose="02070309020205020404" pitchFamily="49" charset="0"/>
                <a:cs typeface="Courier New" panose="02070309020205020404" pitchFamily="49" charset="0"/>
              </a:rPr>
              <a:t>4</a:t>
            </a:r>
            <a:r>
              <a:rPr lang="en-US" altLang="zh-CN" b="1" baseline="50000" dirty="0">
                <a:solidFill>
                  <a:srgbClr val="0000FF"/>
                </a:solidFill>
                <a:latin typeface="Courier New" panose="02070309020205020404" pitchFamily="49" charset="0"/>
                <a:cs typeface="Courier New" panose="02070309020205020404" pitchFamily="49" charset="0"/>
              </a:rPr>
              <a:t>* </a:t>
            </a:r>
            <a:r>
              <a:rPr lang="en-US" altLang="zh-CN" b="1" dirty="0">
                <a:latin typeface="Courier New" panose="02070309020205020404" pitchFamily="49" charset="0"/>
                <a:cs typeface="Courier New" panose="02070309020205020404" pitchFamily="49" charset="0"/>
              </a:rPr>
              <a:t>+ </a:t>
            </a:r>
            <a:r>
              <a:rPr lang="en-US" altLang="zh-CN" b="1" dirty="0">
                <a:solidFill>
                  <a:srgbClr val="C00000"/>
                </a:solidFill>
                <a:latin typeface="Courier New" panose="02070309020205020404" pitchFamily="49" charset="0"/>
                <a:cs typeface="Courier New" panose="02070309020205020404" pitchFamily="49" charset="0"/>
              </a:rPr>
              <a:t>P</a:t>
            </a:r>
            <a:r>
              <a:rPr lang="en-US" altLang="zh-CN" b="1" baseline="-25000" dirty="0">
                <a:solidFill>
                  <a:srgbClr val="C00000"/>
                </a:solidFill>
                <a:latin typeface="Courier New" panose="02070309020205020404" pitchFamily="49" charset="0"/>
                <a:cs typeface="Courier New" panose="02070309020205020404" pitchFamily="49" charset="0"/>
              </a:rPr>
              <a:t>4</a:t>
            </a:r>
            <a:r>
              <a:rPr lang="en-US" altLang="zh-CN" b="1" baseline="50000" dirty="0">
                <a:solidFill>
                  <a:srgbClr val="C00000"/>
                </a:solidFill>
                <a:latin typeface="Courier New" panose="02070309020205020404" pitchFamily="49" charset="0"/>
                <a:cs typeface="Courier New" panose="02070309020205020404" pitchFamily="49" charset="0"/>
              </a:rPr>
              <a:t>*</a:t>
            </a:r>
            <a:r>
              <a:rPr lang="en-US" altLang="zh-CN" b="1" dirty="0">
                <a:solidFill>
                  <a:srgbClr val="008000"/>
                </a:solidFill>
                <a:latin typeface="Courier New" panose="02070309020205020404" pitchFamily="49" charset="0"/>
                <a:cs typeface="Courier New" panose="02070309020205020404" pitchFamily="49" charset="0"/>
              </a:rPr>
              <a:t>C</a:t>
            </a:r>
            <a:r>
              <a:rPr lang="en-US" altLang="zh-CN" b="1" baseline="-25000" dirty="0">
                <a:solidFill>
                  <a:srgbClr val="008000"/>
                </a:solidFill>
                <a:latin typeface="Courier New" panose="02070309020205020404" pitchFamily="49" charset="0"/>
                <a:cs typeface="Courier New" panose="02070309020205020404" pitchFamily="49" charset="0"/>
              </a:rPr>
              <a:t>0   </a:t>
            </a:r>
            <a:r>
              <a:rPr lang="zh-CN" altLang="en-US" b="1" baseline="0" dirty="0">
                <a:solidFill>
                  <a:srgbClr val="008000"/>
                </a:solidFill>
                <a:latin typeface="Courier New" panose="02070309020205020404" pitchFamily="49" charset="0"/>
                <a:cs typeface="Courier New" panose="02070309020205020404" pitchFamily="49" charset="0"/>
              </a:rPr>
              <a:t>构成。</a:t>
            </a:r>
            <a:endParaRPr lang="en-US" altLang="zh-CN" b="1" baseline="0" dirty="0">
              <a:solidFill>
                <a:srgbClr val="008000"/>
              </a:solidFill>
              <a:latin typeface="Courier New" panose="02070309020205020404" pitchFamily="49" charset="0"/>
              <a:cs typeface="Courier New" panose="02070309020205020404" pitchFamily="49" charset="0"/>
            </a:endParaRPr>
          </a:p>
        </p:txBody>
      </p:sp>
      <p:sp>
        <p:nvSpPr>
          <p:cNvPr id="4" name="灯片编号占位符 3"/>
          <p:cNvSpPr>
            <a:spLocks noGrp="1"/>
          </p:cNvSpPr>
          <p:nvPr>
            <p:ph type="sldNum" sz="quarter" idx="10"/>
          </p:nvPr>
        </p:nvSpPr>
        <p:spPr/>
        <p:txBody>
          <a:bodyPr/>
          <a:lstStyle/>
          <a:p>
            <a:fld id="{D5CE584D-DA30-42E6-B6AB-C9D2BEA4D810}" type="slidenum">
              <a:rPr lang="zh-CN" altLang="en-US" smtClean="0"/>
              <a:t>22</a:t>
            </a:fld>
            <a:endParaRPr lang="zh-CN" altLang="en-US"/>
          </a:p>
        </p:txBody>
      </p:sp>
    </p:spTree>
    <p:extLst>
      <p:ext uri="{BB962C8B-B14F-4D97-AF65-F5344CB8AC3E}">
        <p14:creationId xmlns:p14="http://schemas.microsoft.com/office/powerpoint/2010/main" val="17698574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a:extLst>
              <a:ext uri="{FF2B5EF4-FFF2-40B4-BE49-F238E27FC236}">
                <a16:creationId xmlns:a16="http://schemas.microsoft.com/office/drawing/2014/main" id="{E99D0F55-1088-4D88-856B-0FB0AAABE4E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备注占位符 2">
            <a:extLst>
              <a:ext uri="{FF2B5EF4-FFF2-40B4-BE49-F238E27FC236}">
                <a16:creationId xmlns:a16="http://schemas.microsoft.com/office/drawing/2014/main" id="{BA1E60EB-2FD7-413E-96E7-23C0DF9708D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dirty="0"/>
          </a:p>
        </p:txBody>
      </p:sp>
      <p:sp>
        <p:nvSpPr>
          <p:cNvPr id="58372" name="灯片编号占位符 3">
            <a:extLst>
              <a:ext uri="{FF2B5EF4-FFF2-40B4-BE49-F238E27FC236}">
                <a16:creationId xmlns:a16="http://schemas.microsoft.com/office/drawing/2014/main" id="{C3234557-EF3D-465E-8A7D-0148B412736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fontAlgn="base">
              <a:spcBef>
                <a:spcPct val="0"/>
              </a:spcBef>
              <a:spcAft>
                <a:spcPct val="0"/>
              </a:spcAft>
            </a:pPr>
            <a:fld id="{BAE3984B-C8BC-49EB-B91A-756FCA4A9D24}" type="slidenum">
              <a:rPr lang="zh-CN" altLang="en-US">
                <a:latin typeface="等线" panose="02010600030101010101" pitchFamily="2" charset="-122"/>
                <a:ea typeface="等线" panose="02010600030101010101" pitchFamily="2" charset="-122"/>
              </a:rPr>
              <a:pPr fontAlgn="base">
                <a:spcBef>
                  <a:spcPct val="0"/>
                </a:spcBef>
                <a:spcAft>
                  <a:spcPct val="0"/>
                </a:spcAft>
              </a:pPr>
              <a:t>23</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a:extLst>
              <a:ext uri="{FF2B5EF4-FFF2-40B4-BE49-F238E27FC236}">
                <a16:creationId xmlns:a16="http://schemas.microsoft.com/office/drawing/2014/main" id="{80BB78FC-5315-4B20-8771-F4ED4594140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a:extLst>
              <a:ext uri="{FF2B5EF4-FFF2-40B4-BE49-F238E27FC236}">
                <a16:creationId xmlns:a16="http://schemas.microsoft.com/office/drawing/2014/main" id="{B36553A8-1226-489E-A0C2-DEC8BD6B465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dirty="0"/>
          </a:p>
        </p:txBody>
      </p:sp>
      <p:sp>
        <p:nvSpPr>
          <p:cNvPr id="60420" name="灯片编号占位符 3">
            <a:extLst>
              <a:ext uri="{FF2B5EF4-FFF2-40B4-BE49-F238E27FC236}">
                <a16:creationId xmlns:a16="http://schemas.microsoft.com/office/drawing/2014/main" id="{EB0B8335-FDE1-4538-81BF-87B330441EC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fontAlgn="base">
              <a:spcBef>
                <a:spcPct val="0"/>
              </a:spcBef>
              <a:spcAft>
                <a:spcPct val="0"/>
              </a:spcAft>
            </a:pPr>
            <a:fld id="{E73986A8-45F8-4A81-886A-2B157A7ABAAB}" type="slidenum">
              <a:rPr lang="zh-CN" altLang="en-US">
                <a:latin typeface="等线" panose="02010600030101010101" pitchFamily="2" charset="-122"/>
                <a:ea typeface="等线" panose="02010600030101010101" pitchFamily="2" charset="-122"/>
              </a:rPr>
              <a:pPr fontAlgn="base">
                <a:spcBef>
                  <a:spcPct val="0"/>
                </a:spcBef>
                <a:spcAft>
                  <a:spcPct val="0"/>
                </a:spcAft>
              </a:pPr>
              <a:t>24</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a:extLst>
              <a:ext uri="{FF2B5EF4-FFF2-40B4-BE49-F238E27FC236}">
                <a16:creationId xmlns:a16="http://schemas.microsoft.com/office/drawing/2014/main" id="{80BB78FC-5315-4B20-8771-F4ED4594140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a:extLst>
              <a:ext uri="{FF2B5EF4-FFF2-40B4-BE49-F238E27FC236}">
                <a16:creationId xmlns:a16="http://schemas.microsoft.com/office/drawing/2014/main" id="{B36553A8-1226-489E-A0C2-DEC8BD6B465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a:t>组内芯片片选信号连载一起；不同组使用不同的片选信号</a:t>
            </a:r>
          </a:p>
          <a:p>
            <a:pPr>
              <a:spcBef>
                <a:spcPct val="0"/>
              </a:spcBef>
            </a:pPr>
            <a:endParaRPr lang="zh-CN" altLang="en-US" dirty="0"/>
          </a:p>
        </p:txBody>
      </p:sp>
      <p:sp>
        <p:nvSpPr>
          <p:cNvPr id="60420" name="灯片编号占位符 3">
            <a:extLst>
              <a:ext uri="{FF2B5EF4-FFF2-40B4-BE49-F238E27FC236}">
                <a16:creationId xmlns:a16="http://schemas.microsoft.com/office/drawing/2014/main" id="{EB0B8335-FDE1-4538-81BF-87B330441EC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fontAlgn="base">
              <a:spcBef>
                <a:spcPct val="0"/>
              </a:spcBef>
              <a:spcAft>
                <a:spcPct val="0"/>
              </a:spcAft>
            </a:pPr>
            <a:fld id="{E73986A8-45F8-4A81-886A-2B157A7ABAAB}" type="slidenum">
              <a:rPr lang="zh-CN" altLang="en-US">
                <a:latin typeface="等线" panose="02010600030101010101" pitchFamily="2" charset="-122"/>
                <a:ea typeface="等线" panose="02010600030101010101" pitchFamily="2" charset="-122"/>
              </a:rPr>
              <a:pPr fontAlgn="base">
                <a:spcBef>
                  <a:spcPct val="0"/>
                </a:spcBef>
                <a:spcAft>
                  <a:spcPct val="0"/>
                </a:spcAft>
              </a:pPr>
              <a:t>25</a:t>
            </a:fld>
            <a:endParaRPr lang="zh-CN" altLang="en-US">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272762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小数部分乘</a:t>
            </a:r>
            <a:r>
              <a:rPr lang="en-US" altLang="zh-CN" dirty="0"/>
              <a:t>2</a:t>
            </a:r>
            <a:r>
              <a:rPr lang="zh-CN" altLang="en-US" dirty="0"/>
              <a:t>取整</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3</a:t>
            </a:fld>
            <a:endParaRPr lang="zh-CN" altLang="en-US"/>
          </a:p>
        </p:txBody>
      </p:sp>
    </p:spTree>
    <p:extLst>
      <p:ext uri="{BB962C8B-B14F-4D97-AF65-F5344CB8AC3E}">
        <p14:creationId xmlns:p14="http://schemas.microsoft.com/office/powerpoint/2010/main" val="28756155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a:extLst>
              <a:ext uri="{FF2B5EF4-FFF2-40B4-BE49-F238E27FC236}">
                <a16:creationId xmlns:a16="http://schemas.microsoft.com/office/drawing/2014/main" id="{E99D0F55-1088-4D88-856B-0FB0AAABE4E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备注占位符 2">
            <a:extLst>
              <a:ext uri="{FF2B5EF4-FFF2-40B4-BE49-F238E27FC236}">
                <a16:creationId xmlns:a16="http://schemas.microsoft.com/office/drawing/2014/main" id="{BA1E60EB-2FD7-413E-96E7-23C0DF9708D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zh-CN" altLang="en-US" dirty="0"/>
              <a:t>边界对齐，</a:t>
            </a:r>
            <a:r>
              <a:rPr lang="en-US" altLang="zh-CN" dirty="0"/>
              <a:t>32</a:t>
            </a:r>
            <a:r>
              <a:rPr lang="zh-CN" altLang="en-US" dirty="0"/>
              <a:t>位数据</a:t>
            </a:r>
            <a:endParaRPr lang="en-US" altLang="zh-CN" dirty="0"/>
          </a:p>
          <a:p>
            <a:pPr>
              <a:spcBef>
                <a:spcPct val="0"/>
              </a:spcBef>
            </a:pPr>
            <a:r>
              <a:rPr lang="zh-CN" altLang="en-US" dirty="0"/>
              <a:t>地址范围课后思考：</a:t>
            </a:r>
            <a:endParaRPr lang="en-US" altLang="zh-CN" dirty="0"/>
          </a:p>
          <a:p>
            <a:pPr>
              <a:spcBef>
                <a:spcPct val="0"/>
              </a:spcBef>
            </a:pPr>
            <a:r>
              <a:rPr lang="en-US" altLang="zh-CN" dirty="0"/>
              <a:t>	A18A17A16    A15A14  ………………………………………………A3A2A1A0</a:t>
            </a:r>
          </a:p>
          <a:p>
            <a:pPr>
              <a:spcBef>
                <a:spcPct val="0"/>
              </a:spcBef>
            </a:pPr>
            <a:endParaRPr lang="en-US" altLang="zh-CN" dirty="0"/>
          </a:p>
          <a:p>
            <a:pPr>
              <a:spcBef>
                <a:spcPct val="0"/>
              </a:spcBef>
            </a:pPr>
            <a:r>
              <a:rPr lang="en-US" altLang="zh-CN" dirty="0"/>
              <a:t>	0      0     0        0     0    0 0      0 0 0 0         0 0 0 0        0   0  0   0          </a:t>
            </a:r>
            <a:endParaRPr lang="zh-CN" altLang="en-US" dirty="0"/>
          </a:p>
          <a:p>
            <a:pPr>
              <a:spcBef>
                <a:spcPct val="0"/>
              </a:spcBef>
            </a:pPr>
            <a:r>
              <a:rPr lang="en-US" altLang="zh-CN" dirty="0"/>
              <a:t>0</a:t>
            </a:r>
            <a:r>
              <a:rPr lang="zh-CN" altLang="en-US" dirty="0"/>
              <a:t>号：</a:t>
            </a:r>
            <a:r>
              <a:rPr lang="en-US" altLang="zh-CN" dirty="0"/>
              <a:t>00000H</a:t>
            </a:r>
            <a:r>
              <a:rPr lang="zh-CN" altLang="en-US" dirty="0"/>
              <a:t>～</a:t>
            </a:r>
            <a:r>
              <a:rPr lang="en-US" altLang="zh-CN" dirty="0"/>
              <a:t>0FFFFH</a:t>
            </a:r>
            <a:endParaRPr lang="zh-CN" altLang="en-US" dirty="0"/>
          </a:p>
          <a:p>
            <a:pPr>
              <a:spcBef>
                <a:spcPct val="0"/>
              </a:spcBef>
            </a:pPr>
            <a:r>
              <a:rPr lang="en-US" altLang="zh-CN" dirty="0"/>
              <a:t>	0      0     0        1     1    1 1      1 1 1 1         1 1 1 1        1   1   1  1 </a:t>
            </a:r>
          </a:p>
          <a:p>
            <a:pPr>
              <a:spcBef>
                <a:spcPct val="0"/>
              </a:spcBef>
            </a:pPr>
            <a:r>
              <a:rPr lang="en-US" altLang="zh-CN" dirty="0"/>
              <a:t>1</a:t>
            </a:r>
            <a:r>
              <a:rPr lang="zh-CN" altLang="en-US" dirty="0"/>
              <a:t>号：</a:t>
            </a:r>
            <a:r>
              <a:rPr lang="en-US" altLang="zh-CN" dirty="0"/>
              <a:t>10000H</a:t>
            </a:r>
            <a:r>
              <a:rPr lang="zh-CN" altLang="en-US" dirty="0"/>
              <a:t>～</a:t>
            </a:r>
            <a:r>
              <a:rPr lang="en-US" altLang="zh-CN" dirty="0"/>
              <a:t>1FFFFH	2</a:t>
            </a:r>
            <a:r>
              <a:rPr lang="zh-CN" altLang="en-US" dirty="0"/>
              <a:t>号：</a:t>
            </a:r>
            <a:r>
              <a:rPr lang="en-US" altLang="zh-CN" dirty="0"/>
              <a:t>20000H</a:t>
            </a:r>
            <a:r>
              <a:rPr lang="zh-CN" altLang="en-US" dirty="0"/>
              <a:t>～</a:t>
            </a:r>
            <a:r>
              <a:rPr lang="en-US" altLang="zh-CN" dirty="0"/>
              <a:t>2FFFFH …………………………7</a:t>
            </a:r>
            <a:r>
              <a:rPr lang="zh-CN" altLang="en-US" dirty="0"/>
              <a:t>号：</a:t>
            </a:r>
            <a:r>
              <a:rPr lang="en-US" altLang="zh-CN" dirty="0"/>
              <a:t>70000H</a:t>
            </a:r>
            <a:r>
              <a:rPr lang="zh-CN" altLang="en-US" dirty="0"/>
              <a:t>～</a:t>
            </a:r>
            <a:r>
              <a:rPr lang="en-US" altLang="zh-CN" dirty="0"/>
              <a:t>7FFFFH </a:t>
            </a:r>
            <a:endParaRPr lang="zh-CN" altLang="en-US" dirty="0"/>
          </a:p>
        </p:txBody>
      </p:sp>
      <p:sp>
        <p:nvSpPr>
          <p:cNvPr id="58372" name="灯片编号占位符 3">
            <a:extLst>
              <a:ext uri="{FF2B5EF4-FFF2-40B4-BE49-F238E27FC236}">
                <a16:creationId xmlns:a16="http://schemas.microsoft.com/office/drawing/2014/main" id="{C3234557-EF3D-465E-8A7D-0148B412736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fontAlgn="base">
              <a:spcBef>
                <a:spcPct val="0"/>
              </a:spcBef>
              <a:spcAft>
                <a:spcPct val="0"/>
              </a:spcAft>
            </a:pPr>
            <a:fld id="{BAE3984B-C8BC-49EB-B91A-756FCA4A9D24}" type="slidenum">
              <a:rPr lang="zh-CN" altLang="en-US">
                <a:latin typeface="等线" panose="02010600030101010101" pitchFamily="2" charset="-122"/>
                <a:ea typeface="等线" panose="02010600030101010101" pitchFamily="2" charset="-122"/>
              </a:rPr>
              <a:pPr fontAlgn="base">
                <a:spcBef>
                  <a:spcPct val="0"/>
                </a:spcBef>
                <a:spcAft>
                  <a:spcPct val="0"/>
                </a:spcAft>
              </a:pPr>
              <a:t>26</a:t>
            </a:fld>
            <a:endParaRPr lang="zh-CN" altLang="en-US">
              <a:latin typeface="等线" panose="02010600030101010101" pitchFamily="2" charset="-122"/>
              <a:ea typeface="等线"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a:extLst>
              <a:ext uri="{FF2B5EF4-FFF2-40B4-BE49-F238E27FC236}">
                <a16:creationId xmlns:a16="http://schemas.microsoft.com/office/drawing/2014/main" id="{E99D0F55-1088-4D88-856B-0FB0AAABE4E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备注占位符 2">
            <a:extLst>
              <a:ext uri="{FF2B5EF4-FFF2-40B4-BE49-F238E27FC236}">
                <a16:creationId xmlns:a16="http://schemas.microsoft.com/office/drawing/2014/main" id="{BA1E60EB-2FD7-413E-96E7-23C0DF9708D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zh-CN" altLang="en-US" dirty="0"/>
              <a:t>边界对齐，</a:t>
            </a:r>
            <a:r>
              <a:rPr lang="en-US" altLang="zh-CN" dirty="0"/>
              <a:t>32</a:t>
            </a:r>
            <a:r>
              <a:rPr lang="zh-CN" altLang="en-US" dirty="0"/>
              <a:t>位数据</a:t>
            </a:r>
            <a:endParaRPr lang="en-US" altLang="zh-CN" dirty="0"/>
          </a:p>
          <a:p>
            <a:pPr>
              <a:spcBef>
                <a:spcPct val="0"/>
              </a:spcBef>
            </a:pPr>
            <a:r>
              <a:rPr lang="zh-CN" altLang="en-US" dirty="0"/>
              <a:t>地址范围课后思考：</a:t>
            </a:r>
            <a:endParaRPr lang="en-US" altLang="zh-CN" dirty="0"/>
          </a:p>
          <a:p>
            <a:pPr>
              <a:spcBef>
                <a:spcPct val="0"/>
              </a:spcBef>
            </a:pPr>
            <a:r>
              <a:rPr lang="en-US" altLang="zh-CN" dirty="0"/>
              <a:t>	A18A17A16    A15A14  ………………………………………………A3A2A1A0</a:t>
            </a:r>
          </a:p>
          <a:p>
            <a:pPr>
              <a:spcBef>
                <a:spcPct val="0"/>
              </a:spcBef>
            </a:pPr>
            <a:endParaRPr lang="en-US" altLang="zh-CN" dirty="0"/>
          </a:p>
          <a:p>
            <a:pPr>
              <a:spcBef>
                <a:spcPct val="0"/>
              </a:spcBef>
            </a:pPr>
            <a:r>
              <a:rPr lang="en-US" altLang="zh-CN" dirty="0"/>
              <a:t>	0      0     0        0     0    0 0      0 0 0 0         0 0 0 0        0   0  0   0          </a:t>
            </a:r>
            <a:endParaRPr lang="zh-CN" altLang="en-US" dirty="0"/>
          </a:p>
          <a:p>
            <a:pPr>
              <a:spcBef>
                <a:spcPct val="0"/>
              </a:spcBef>
            </a:pPr>
            <a:r>
              <a:rPr lang="en-US" altLang="zh-CN" dirty="0"/>
              <a:t>0</a:t>
            </a:r>
            <a:r>
              <a:rPr lang="zh-CN" altLang="en-US" dirty="0"/>
              <a:t>号：</a:t>
            </a:r>
            <a:r>
              <a:rPr lang="en-US" altLang="zh-CN" dirty="0"/>
              <a:t>00000H</a:t>
            </a:r>
            <a:r>
              <a:rPr lang="zh-CN" altLang="en-US" dirty="0"/>
              <a:t>～</a:t>
            </a:r>
            <a:r>
              <a:rPr lang="en-US" altLang="zh-CN" dirty="0"/>
              <a:t>0FFFFH</a:t>
            </a:r>
            <a:endParaRPr lang="zh-CN" altLang="en-US" dirty="0"/>
          </a:p>
          <a:p>
            <a:pPr>
              <a:spcBef>
                <a:spcPct val="0"/>
              </a:spcBef>
            </a:pPr>
            <a:r>
              <a:rPr lang="en-US" altLang="zh-CN" dirty="0"/>
              <a:t>	0      0     0        1     1    1 1      1 1 1 1         1 1 1 1        1   1   1  1 </a:t>
            </a:r>
          </a:p>
          <a:p>
            <a:pPr>
              <a:spcBef>
                <a:spcPct val="0"/>
              </a:spcBef>
            </a:pPr>
            <a:r>
              <a:rPr lang="en-US" altLang="zh-CN" dirty="0"/>
              <a:t>1</a:t>
            </a:r>
            <a:r>
              <a:rPr lang="zh-CN" altLang="en-US" dirty="0"/>
              <a:t>号：</a:t>
            </a:r>
            <a:r>
              <a:rPr lang="en-US" altLang="zh-CN" dirty="0"/>
              <a:t>10000H</a:t>
            </a:r>
            <a:r>
              <a:rPr lang="zh-CN" altLang="en-US" dirty="0"/>
              <a:t>～</a:t>
            </a:r>
            <a:r>
              <a:rPr lang="en-US" altLang="zh-CN" dirty="0"/>
              <a:t>1FFFFH	2</a:t>
            </a:r>
            <a:r>
              <a:rPr lang="zh-CN" altLang="en-US" dirty="0"/>
              <a:t>号：</a:t>
            </a:r>
            <a:r>
              <a:rPr lang="en-US" altLang="zh-CN" dirty="0"/>
              <a:t>20000H</a:t>
            </a:r>
            <a:r>
              <a:rPr lang="zh-CN" altLang="en-US" dirty="0"/>
              <a:t>～</a:t>
            </a:r>
            <a:r>
              <a:rPr lang="en-US" altLang="zh-CN" dirty="0"/>
              <a:t>2FFFFH …………………………7</a:t>
            </a:r>
            <a:r>
              <a:rPr lang="zh-CN" altLang="en-US" dirty="0"/>
              <a:t>号：</a:t>
            </a:r>
            <a:r>
              <a:rPr lang="en-US" altLang="zh-CN" dirty="0"/>
              <a:t>70000H</a:t>
            </a:r>
            <a:r>
              <a:rPr lang="zh-CN" altLang="en-US" dirty="0"/>
              <a:t>～</a:t>
            </a:r>
            <a:r>
              <a:rPr lang="en-US" altLang="zh-CN" dirty="0"/>
              <a:t>7FFFFH </a:t>
            </a:r>
            <a:endParaRPr lang="zh-CN" altLang="en-US" dirty="0"/>
          </a:p>
        </p:txBody>
      </p:sp>
      <p:sp>
        <p:nvSpPr>
          <p:cNvPr id="58372" name="灯片编号占位符 3">
            <a:extLst>
              <a:ext uri="{FF2B5EF4-FFF2-40B4-BE49-F238E27FC236}">
                <a16:creationId xmlns:a16="http://schemas.microsoft.com/office/drawing/2014/main" id="{C3234557-EF3D-465E-8A7D-0148B412736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fontAlgn="base">
              <a:spcBef>
                <a:spcPct val="0"/>
              </a:spcBef>
              <a:spcAft>
                <a:spcPct val="0"/>
              </a:spcAft>
            </a:pPr>
            <a:fld id="{BAE3984B-C8BC-49EB-B91A-756FCA4A9D24}" type="slidenum">
              <a:rPr lang="zh-CN" altLang="en-US">
                <a:latin typeface="等线" panose="02010600030101010101" pitchFamily="2" charset="-122"/>
                <a:ea typeface="等线" panose="02010600030101010101" pitchFamily="2" charset="-122"/>
              </a:rPr>
              <a:pPr fontAlgn="base">
                <a:spcBef>
                  <a:spcPct val="0"/>
                </a:spcBef>
                <a:spcAft>
                  <a:spcPct val="0"/>
                </a:spcAft>
              </a:pPr>
              <a:t>27</a:t>
            </a:fld>
            <a:endParaRPr lang="zh-CN" altLang="en-US">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0025521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61/4=15</a:t>
            </a:r>
            <a:r>
              <a:rPr lang="zh-CN" altLang="en-US" dirty="0"/>
              <a:t>余</a:t>
            </a:r>
            <a:r>
              <a:rPr lang="en-US" altLang="zh-CN" dirty="0"/>
              <a:t>1</a:t>
            </a:r>
            <a:r>
              <a:rPr lang="zh-CN" altLang="en-US" dirty="0"/>
              <a:t>，说明其在第</a:t>
            </a:r>
            <a:r>
              <a:rPr lang="en-US" altLang="zh-CN" dirty="0"/>
              <a:t>15</a:t>
            </a:r>
            <a:r>
              <a:rPr lang="zh-CN" altLang="en-US" dirty="0"/>
              <a:t>号块（从</a:t>
            </a:r>
            <a:r>
              <a:rPr lang="en-US" altLang="zh-CN" dirty="0"/>
              <a:t>0</a:t>
            </a:r>
            <a:r>
              <a:rPr lang="zh-CN" altLang="en-US" dirty="0"/>
              <a:t>开始编号），里面的第一个字（每个块</a:t>
            </a:r>
            <a:r>
              <a:rPr lang="en-US" altLang="zh-CN" dirty="0"/>
              <a:t>4</a:t>
            </a:r>
            <a:r>
              <a:rPr lang="zh-CN" altLang="en-US" dirty="0"/>
              <a:t>个字）</a:t>
            </a:r>
            <a:endParaRPr lang="en-US" altLang="zh-CN" dirty="0"/>
          </a:p>
          <a:p>
            <a:r>
              <a:rPr lang="en-US" altLang="zh-CN" dirty="0"/>
              <a:t>15 </a:t>
            </a:r>
            <a:r>
              <a:rPr lang="zh-CN" altLang="en-US" dirty="0"/>
              <a:t>：</a:t>
            </a:r>
            <a:r>
              <a:rPr lang="en-US" altLang="zh-CN" dirty="0"/>
              <a:t>0000 1111     01</a:t>
            </a:r>
          </a:p>
          <a:p>
            <a:r>
              <a:rPr lang="zh-CN" altLang="en-US" sz="1200" kern="1200" dirty="0">
                <a:solidFill>
                  <a:schemeClr val="tx1"/>
                </a:solidFill>
                <a:effectLst/>
                <a:latin typeface="+mn-lt"/>
                <a:ea typeface="+mn-ea"/>
                <a:cs typeface="+mn-cs"/>
              </a:rPr>
              <a:t>主存和</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均被分为固定大小的数据块，主存地址可以被细分为主存块地址和块内偏移地址</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如果采用全相联，主存中的某一数据块可以放置在</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中的任意块，如主存</a:t>
            </a:r>
            <a:r>
              <a:rPr lang="en-US" altLang="zh-CN" sz="1200" kern="1200" dirty="0">
                <a:solidFill>
                  <a:schemeClr val="tx1"/>
                </a:solidFill>
                <a:effectLst/>
                <a:latin typeface="+mn-lt"/>
                <a:ea typeface="+mn-ea"/>
                <a:cs typeface="+mn-cs"/>
              </a:rPr>
              <a:t>B0</a:t>
            </a:r>
            <a:r>
              <a:rPr lang="zh-CN" altLang="en-US" sz="1200" kern="1200" dirty="0">
                <a:solidFill>
                  <a:schemeClr val="tx1"/>
                </a:solidFill>
                <a:effectLst/>
                <a:latin typeface="+mn-lt"/>
                <a:ea typeface="+mn-ea"/>
                <a:cs typeface="+mn-cs"/>
              </a:rPr>
              <a:t>可以放在</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中的</a:t>
            </a:r>
            <a:r>
              <a:rPr lang="en-US" altLang="zh-CN" sz="1200" kern="1200" dirty="0">
                <a:solidFill>
                  <a:schemeClr val="tx1"/>
                </a:solidFill>
                <a:effectLst/>
                <a:latin typeface="+mn-lt"/>
                <a:ea typeface="+mn-ea"/>
                <a:cs typeface="+mn-cs"/>
              </a:rPr>
              <a:t>B0-n-1</a:t>
            </a:r>
            <a:r>
              <a:rPr lang="zh-CN" altLang="en-US" sz="1200" kern="1200" dirty="0">
                <a:solidFill>
                  <a:schemeClr val="tx1"/>
                </a:solidFill>
                <a:effectLst/>
                <a:latin typeface="+mn-lt"/>
                <a:ea typeface="+mn-ea"/>
                <a:cs typeface="+mn-cs"/>
              </a:rPr>
              <a:t>的任何一块</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同样</a:t>
            </a:r>
            <a:r>
              <a:rPr lang="en-US" altLang="zh-CN" sz="1200" kern="1200" dirty="0" err="1">
                <a:solidFill>
                  <a:schemeClr val="tx1"/>
                </a:solidFill>
                <a:effectLst/>
                <a:latin typeface="+mn-lt"/>
                <a:ea typeface="+mn-ea"/>
                <a:cs typeface="+mn-cs"/>
              </a:rPr>
              <a:t>Bmn</a:t>
            </a:r>
            <a:r>
              <a:rPr lang="zh-CN" altLang="en-US" sz="1200" kern="1200" dirty="0">
                <a:solidFill>
                  <a:schemeClr val="tx1"/>
                </a:solidFill>
                <a:effectLst/>
                <a:latin typeface="+mn-lt"/>
                <a:ea typeface="+mn-ea"/>
                <a:cs typeface="+mn-cs"/>
              </a:rPr>
              <a:t>也一样，但这给查找带来了麻烦，</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块中的数据到底是主存块中的哪一块的数据，</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为了查找方便，在主存块载入</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的同时，应将主存块地址和</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块地址同时载入查找表中，以方便查找，这里主存块地址就是标记字段。查找表也就是我们的相联存储器</a:t>
            </a:r>
            <a:r>
              <a:rPr lang="en-US" altLang="zh-CN" sz="1200" kern="1200" dirty="0">
                <a:solidFill>
                  <a:schemeClr val="tx1"/>
                </a:solidFill>
                <a:effectLst/>
                <a:latin typeface="+mn-lt"/>
                <a:ea typeface="+mn-ea"/>
                <a:cs typeface="+mn-cs"/>
              </a:rPr>
              <a:t>CAM</a:t>
            </a:r>
            <a:r>
              <a:rPr lang="zh-CN" altLang="en-US" sz="1200" kern="1200" dirty="0">
                <a:solidFill>
                  <a:schemeClr val="tx1"/>
                </a:solidFill>
                <a:effectLst/>
                <a:latin typeface="+mn-lt"/>
                <a:ea typeface="+mn-ea"/>
                <a:cs typeface="+mn-cs"/>
              </a:rPr>
              <a:t>，可以基于关键字进行并发查找。</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但需要注意的是，实际硬件实现的时候查找表中的</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块有时候并不是必须的。</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28</a:t>
            </a:fld>
            <a:endParaRPr lang="zh-CN" altLang="en-US"/>
          </a:p>
        </p:txBody>
      </p:sp>
    </p:spTree>
    <p:extLst>
      <p:ext uri="{BB962C8B-B14F-4D97-AF65-F5344CB8AC3E}">
        <p14:creationId xmlns:p14="http://schemas.microsoft.com/office/powerpoint/2010/main" val="15448842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49" name="幻灯片图像占位符 1"/>
          <p:cNvSpPr>
            <a:spLocks noGrp="1" noRot="1" noChangeAspect="1"/>
          </p:cNvSpPr>
          <p:nvPr>
            <p:ph type="sldImg"/>
          </p:nvPr>
        </p:nvSpPr>
        <p:spPr/>
      </p:sp>
      <p:sp>
        <p:nvSpPr>
          <p:cNvPr id="258050" name="备注占位符 2"/>
          <p:cNvSpPr>
            <a:spLocks noGrp="1"/>
          </p:cNvSpPr>
          <p:nvPr>
            <p:ph type="body" idx="1"/>
          </p:nvPr>
        </p:nvSpPr>
        <p:spPr>
          <a:noFill/>
        </p:spPr>
        <p:txBody>
          <a:bodyPr/>
          <a:lstStyle/>
          <a:p>
            <a:r>
              <a:rPr lang="zh-CN" altLang="en-US" dirty="0"/>
              <a:t>在</a:t>
            </a:r>
            <a:r>
              <a:rPr lang="en-US" altLang="zh-CN" dirty="0"/>
              <a:t>cache</a:t>
            </a:r>
            <a:r>
              <a:rPr lang="zh-CN" altLang="en-US" dirty="0"/>
              <a:t>系统中主存和</a:t>
            </a:r>
            <a:r>
              <a:rPr lang="en-US" altLang="zh-CN" dirty="0"/>
              <a:t>cache</a:t>
            </a:r>
            <a:r>
              <a:rPr lang="zh-CN" altLang="en-US" dirty="0"/>
              <a:t>均被分为固定大小的数据块，</a:t>
            </a:r>
          </a:p>
          <a:p>
            <a:r>
              <a:rPr lang="zh-CN" altLang="en-US" dirty="0"/>
              <a:t>如果采用直接相联映射，主存中的某一个数据块只能放置在</a:t>
            </a:r>
            <a:r>
              <a:rPr lang="en-US" altLang="zh-CN" dirty="0"/>
              <a:t>cache</a:t>
            </a:r>
            <a:r>
              <a:rPr lang="zh-CN" altLang="en-US" dirty="0"/>
              <a:t>中唯一的位置，这种地址映射是多对一的映射关系，</a:t>
            </a:r>
          </a:p>
          <a:p>
            <a:r>
              <a:rPr lang="zh-CN" altLang="en-US" dirty="0"/>
              <a:t>如主存</a:t>
            </a:r>
            <a:r>
              <a:rPr lang="en-US" altLang="zh-CN" dirty="0"/>
              <a:t>B0</a:t>
            </a:r>
            <a:r>
              <a:rPr lang="zh-CN" altLang="en-US" dirty="0"/>
              <a:t>只能存放在</a:t>
            </a:r>
            <a:r>
              <a:rPr lang="en-US" altLang="zh-CN" dirty="0"/>
              <a:t>cache</a:t>
            </a:r>
            <a:r>
              <a:rPr lang="zh-CN" altLang="en-US" dirty="0"/>
              <a:t>中的</a:t>
            </a:r>
            <a:r>
              <a:rPr lang="en-US" altLang="zh-CN" dirty="0"/>
              <a:t>B0</a:t>
            </a:r>
            <a:r>
              <a:rPr lang="zh-CN" altLang="en-US" dirty="0"/>
              <a:t>，</a:t>
            </a:r>
            <a:r>
              <a:rPr lang="en-US" altLang="zh-CN" dirty="0"/>
              <a:t>B1</a:t>
            </a:r>
            <a:r>
              <a:rPr lang="zh-CN" altLang="en-US" dirty="0"/>
              <a:t>只能放在</a:t>
            </a:r>
            <a:r>
              <a:rPr lang="en-US" altLang="zh-CN" dirty="0"/>
              <a:t>B1</a:t>
            </a:r>
            <a:r>
              <a:rPr lang="zh-CN" altLang="en-US" dirty="0"/>
              <a:t>，</a:t>
            </a:r>
            <a:r>
              <a:rPr lang="en-US" altLang="zh-CN" dirty="0"/>
              <a:t>Bn-1</a:t>
            </a:r>
            <a:r>
              <a:rPr lang="zh-CN" altLang="en-US" dirty="0"/>
              <a:t>放在</a:t>
            </a:r>
            <a:r>
              <a:rPr lang="en-US" altLang="zh-CN" dirty="0"/>
              <a:t>Bn-1</a:t>
            </a:r>
            <a:r>
              <a:rPr lang="zh-CN" altLang="en-US" dirty="0"/>
              <a:t>，</a:t>
            </a:r>
            <a:r>
              <a:rPr lang="en-US" altLang="zh-CN" dirty="0"/>
              <a:t>Bn</a:t>
            </a:r>
            <a:r>
              <a:rPr lang="zh-CN" altLang="en-US" dirty="0"/>
              <a:t>放在</a:t>
            </a:r>
            <a:r>
              <a:rPr lang="en-US" altLang="zh-CN" dirty="0"/>
              <a:t>B0</a:t>
            </a:r>
            <a:r>
              <a:rPr lang="zh-CN" altLang="en-US" dirty="0"/>
              <a:t>，具体放置在哪一块，可以将主存块号除以</a:t>
            </a:r>
            <a:r>
              <a:rPr lang="en-US" altLang="zh-CN" dirty="0"/>
              <a:t>cache</a:t>
            </a:r>
            <a:r>
              <a:rPr lang="zh-CN" altLang="en-US" dirty="0"/>
              <a:t>的块数取余获得</a:t>
            </a:r>
          </a:p>
          <a:p>
            <a:r>
              <a:rPr lang="zh-CN" altLang="en-US" dirty="0"/>
              <a:t>按照这个思路，我们可以将主存按照</a:t>
            </a:r>
            <a:r>
              <a:rPr lang="en-US" altLang="zh-CN" dirty="0"/>
              <a:t>cache</a:t>
            </a:r>
            <a:r>
              <a:rPr lang="zh-CN" altLang="en-US" dirty="0"/>
              <a:t>大小划分为若干区，区大小和</a:t>
            </a:r>
            <a:r>
              <a:rPr lang="en-US" altLang="zh-CN" dirty="0"/>
              <a:t>cache</a:t>
            </a:r>
            <a:r>
              <a:rPr lang="zh-CN" altLang="en-US" dirty="0"/>
              <a:t>大小一样，主存地址变成了区地址，区内块索引，字地址三部分</a:t>
            </a:r>
          </a:p>
          <a:p>
            <a:r>
              <a:rPr lang="zh-CN" altLang="en-US" dirty="0"/>
              <a:t>实际上这个</a:t>
            </a:r>
            <a:r>
              <a:rPr lang="zh-CN" altLang="en-US" b="1" dirty="0"/>
              <a:t>区内块地址就是刚刚的余数</a:t>
            </a:r>
            <a:r>
              <a:rPr lang="zh-CN" altLang="en-US" dirty="0"/>
              <a:t>，也成为</a:t>
            </a:r>
            <a:r>
              <a:rPr lang="en-US" altLang="zh-CN" dirty="0"/>
              <a:t>cache</a:t>
            </a:r>
            <a:r>
              <a:rPr lang="zh-CN" altLang="en-US" dirty="0"/>
              <a:t>行地址或索引地址，可以利用这个地址直接找到对应的</a:t>
            </a:r>
            <a:r>
              <a:rPr lang="en-US" altLang="zh-CN" dirty="0"/>
              <a:t>cache</a:t>
            </a:r>
            <a:r>
              <a:rPr lang="zh-CN" altLang="en-US" dirty="0"/>
              <a:t>行</a:t>
            </a:r>
          </a:p>
          <a:p>
            <a:r>
              <a:rPr lang="zh-CN" altLang="en-US" dirty="0"/>
              <a:t>另外对应的</a:t>
            </a:r>
            <a:r>
              <a:rPr lang="en-US" altLang="zh-CN" dirty="0"/>
              <a:t>cache</a:t>
            </a:r>
            <a:r>
              <a:rPr lang="zh-CN" altLang="en-US" dirty="0"/>
              <a:t>行中存放的是主存哪个区的数据，需要作为标记信息保存方便数据查找。</a:t>
            </a:r>
          </a:p>
          <a:p>
            <a:r>
              <a:rPr lang="zh-CN" altLang="en-US" dirty="0"/>
              <a:t>对于</a:t>
            </a:r>
            <a:r>
              <a:rPr lang="en-US" altLang="zh-CN" dirty="0"/>
              <a:t>cache</a:t>
            </a:r>
            <a:r>
              <a:rPr lang="zh-CN" altLang="en-US" dirty="0"/>
              <a:t>中的一个数据块来说，他可以载入主存中多个区的数据块，所以为了查找方便，主存块载入</a:t>
            </a:r>
            <a:r>
              <a:rPr lang="en-US" altLang="zh-CN" dirty="0"/>
              <a:t>cache</a:t>
            </a:r>
            <a:r>
              <a:rPr lang="zh-CN" altLang="en-US" dirty="0"/>
              <a:t>的同时，应将取地址，作为查找信息存放起来，这里区地址就是标记字段。</a:t>
            </a:r>
          </a:p>
          <a:p>
            <a:endParaRPr lang="en-US" altLang="zh-CN" dirty="0"/>
          </a:p>
          <a:p>
            <a:r>
              <a:rPr lang="zh-CN" altLang="en-US" dirty="0"/>
              <a:t>查找信息还包括有效位</a:t>
            </a:r>
            <a:r>
              <a:rPr lang="en-US" altLang="zh-CN" dirty="0"/>
              <a:t>valid</a:t>
            </a:r>
            <a:r>
              <a:rPr lang="zh-CN" altLang="en-US" dirty="0"/>
              <a:t>，以及</a:t>
            </a:r>
            <a:r>
              <a:rPr lang="en-US" altLang="zh-CN" dirty="0"/>
              <a:t>dirty</a:t>
            </a:r>
            <a:r>
              <a:rPr lang="zh-CN" altLang="en-US" dirty="0"/>
              <a:t>位，描述数据的一致性。 </a:t>
            </a:r>
            <a:r>
              <a:rPr lang="en-US" altLang="zh-CN" dirty="0"/>
              <a:t>Valid</a:t>
            </a:r>
            <a:r>
              <a:rPr lang="zh-CN" altLang="en-US" dirty="0"/>
              <a:t>位为零表示空行，为</a:t>
            </a:r>
            <a:r>
              <a:rPr lang="en-US" altLang="zh-CN" dirty="0"/>
              <a:t>1</a:t>
            </a:r>
            <a:r>
              <a:rPr lang="zh-CN" altLang="en-US" dirty="0"/>
              <a:t>表示当前</a:t>
            </a:r>
            <a:r>
              <a:rPr lang="en-US" altLang="zh-CN" dirty="0"/>
              <a:t>cache</a:t>
            </a:r>
            <a:r>
              <a:rPr lang="zh-CN" altLang="en-US" dirty="0"/>
              <a:t>块有数据副本，</a:t>
            </a:r>
            <a:r>
              <a:rPr lang="en-US" altLang="zh-CN" dirty="0"/>
              <a:t>dirty</a:t>
            </a:r>
            <a:r>
              <a:rPr lang="zh-CN" altLang="en-US" dirty="0"/>
              <a:t>为</a:t>
            </a:r>
            <a:r>
              <a:rPr lang="en-US" altLang="zh-CN" dirty="0"/>
              <a:t>1</a:t>
            </a:r>
            <a:r>
              <a:rPr lang="zh-CN" altLang="en-US" dirty="0"/>
              <a:t>表示</a:t>
            </a:r>
            <a:r>
              <a:rPr lang="en-US" altLang="zh-CN" dirty="0"/>
              <a:t>cache</a:t>
            </a:r>
            <a:r>
              <a:rPr lang="zh-CN" altLang="en-US" dirty="0"/>
              <a:t>中的数据和主存中的原始数据不一致，在淘汰时要进行数据一致性的维护。</a:t>
            </a:r>
          </a:p>
          <a:p>
            <a:endParaRPr lang="zh-CN" altLang="en-US" dirty="0"/>
          </a:p>
          <a:p>
            <a:r>
              <a:rPr lang="zh-CN" altLang="en-US" dirty="0"/>
              <a:t>注意：直接相连映射中，查找信息是和数据副本存储在一起的，</a:t>
            </a:r>
            <a:r>
              <a:rPr lang="zh-CN" altLang="en-US" b="1" dirty="0"/>
              <a:t>不需要相联存储器</a:t>
            </a:r>
            <a:r>
              <a:rPr lang="zh-CN" altLang="en-US" dirty="0"/>
              <a:t>。</a:t>
            </a:r>
          </a:p>
          <a:p>
            <a:endParaRPr lang="zh-CN" altLang="en-US" dirty="0"/>
          </a:p>
          <a:p>
            <a:r>
              <a:rPr lang="zh-CN" altLang="en-US" dirty="0"/>
              <a:t>一个数据块加上描述数据块的查找信息，标记信息一起称为一个</a:t>
            </a:r>
            <a:r>
              <a:rPr lang="en-US" altLang="zh-CN" dirty="0"/>
              <a:t>cache</a:t>
            </a:r>
            <a:r>
              <a:rPr lang="zh-CN" altLang="en-US" dirty="0"/>
              <a:t>行或</a:t>
            </a:r>
            <a:r>
              <a:rPr lang="en-US" altLang="zh-CN" dirty="0"/>
              <a:t>cache</a:t>
            </a:r>
            <a:r>
              <a:rPr lang="zh-CN" altLang="en-US" dirty="0"/>
              <a:t>槽，这是一个逻辑概念，就是一个容器。这里的</a:t>
            </a:r>
            <a:r>
              <a:rPr lang="en-US" altLang="zh-CN" dirty="0"/>
              <a:t>cache</a:t>
            </a:r>
            <a:r>
              <a:rPr lang="zh-CN" altLang="en-US" dirty="0"/>
              <a:t>分为</a:t>
            </a:r>
            <a:r>
              <a:rPr lang="en-US" altLang="zh-CN" dirty="0"/>
              <a:t>n</a:t>
            </a:r>
            <a:r>
              <a:rPr lang="zh-CN" altLang="en-US" dirty="0"/>
              <a:t>行，这里的</a:t>
            </a:r>
            <a:r>
              <a:rPr lang="en-US" altLang="zh-CN" dirty="0"/>
              <a:t>cache</a:t>
            </a:r>
            <a:r>
              <a:rPr lang="zh-CN" altLang="en-US" dirty="0"/>
              <a:t>包括</a:t>
            </a:r>
            <a:r>
              <a:rPr lang="en-US" altLang="zh-CN" dirty="0"/>
              <a:t>n</a:t>
            </a:r>
            <a:r>
              <a:rPr lang="zh-CN" altLang="en-US" dirty="0"/>
              <a:t>个</a:t>
            </a:r>
            <a:r>
              <a:rPr lang="en-US" altLang="zh-CN" dirty="0"/>
              <a:t>cache</a:t>
            </a:r>
            <a:r>
              <a:rPr lang="zh-CN" altLang="en-US" dirty="0"/>
              <a:t>槽</a:t>
            </a:r>
          </a:p>
          <a:p>
            <a:endParaRPr lang="zh-CN" altLang="en-US" dirty="0"/>
          </a:p>
          <a:p>
            <a:r>
              <a:rPr lang="zh-CN" altLang="en-US" dirty="0"/>
              <a:t>当</a:t>
            </a:r>
            <a:r>
              <a:rPr lang="en-US" altLang="zh-CN" dirty="0"/>
              <a:t>cache</a:t>
            </a:r>
            <a:r>
              <a:rPr lang="zh-CN" altLang="en-US" dirty="0"/>
              <a:t>收到一个地址请求时，首先利用主存地址中的行地址定位</a:t>
            </a:r>
            <a:r>
              <a:rPr lang="en-US" altLang="zh-CN" dirty="0"/>
              <a:t>cache</a:t>
            </a:r>
            <a:r>
              <a:rPr lang="zh-CN" altLang="en-US" dirty="0"/>
              <a:t>行，如果对应</a:t>
            </a:r>
            <a:r>
              <a:rPr lang="en-US" altLang="zh-CN" dirty="0"/>
              <a:t>cache</a:t>
            </a:r>
            <a:r>
              <a:rPr lang="zh-CN" altLang="en-US" dirty="0"/>
              <a:t>行的</a:t>
            </a:r>
            <a:r>
              <a:rPr lang="en-US" altLang="zh-CN" dirty="0"/>
              <a:t>valid</a:t>
            </a:r>
            <a:r>
              <a:rPr lang="zh-CN" altLang="en-US" dirty="0"/>
              <a:t>位位</a:t>
            </a:r>
            <a:r>
              <a:rPr lang="en-US" altLang="zh-CN" dirty="0"/>
              <a:t>1</a:t>
            </a:r>
            <a:r>
              <a:rPr lang="zh-CN" altLang="en-US" dirty="0"/>
              <a:t>，且标记信息和当前地址中的区地址相同，表示数据命中，这个查找过程只需要一个比较电路。如果数据命中，直接从当前</a:t>
            </a:r>
            <a:r>
              <a:rPr lang="en-US" altLang="zh-CN" dirty="0"/>
              <a:t>cache</a:t>
            </a:r>
            <a:r>
              <a:rPr lang="zh-CN" altLang="en-US" dirty="0"/>
              <a:t>中访问数据即可，否则需要载入当前地址在主存中的数据块，替换当前行。</a:t>
            </a:r>
          </a:p>
          <a:p>
            <a:r>
              <a:rPr lang="zh-CN" altLang="en-US" dirty="0"/>
              <a:t>  </a:t>
            </a:r>
          </a:p>
          <a:p>
            <a:r>
              <a:rPr lang="zh-CN" altLang="en-US" dirty="0"/>
              <a:t>这就是直接相连映射的基本框架。</a:t>
            </a:r>
          </a:p>
        </p:txBody>
      </p:sp>
      <p:sp>
        <p:nvSpPr>
          <p:cNvPr id="258051" name="灯片编号占位符 3"/>
          <p:cNvSpPr>
            <a:spLocks noGrp="1"/>
          </p:cNvSpPr>
          <p:nvPr>
            <p:ph type="sldNum" sz="quarter" idx="5"/>
          </p:nvPr>
        </p:nvSpPr>
        <p:spPr>
          <a:noFill/>
        </p:spPr>
        <p:txBody>
          <a:bodyPr/>
          <a:lstStyle/>
          <a:p>
            <a:fld id="{5B85A6EF-96CD-4530-B99B-8329386504EC}" type="slidenum">
              <a:rPr lang="en-US" altLang="zh-CN" smtClean="0"/>
              <a:t>29</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系统中主存和</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均被分为固定大小的数据块，其中</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有细分成若干组，每组</a:t>
            </a:r>
            <a:r>
              <a:rPr lang="en-US" altLang="zh-CN" sz="1200" kern="1200" dirty="0">
                <a:solidFill>
                  <a:schemeClr val="tx1"/>
                </a:solidFill>
                <a:effectLst/>
                <a:latin typeface="+mn-lt"/>
                <a:ea typeface="+mn-ea"/>
                <a:cs typeface="+mn-cs"/>
              </a:rPr>
              <a:t>K</a:t>
            </a:r>
            <a:r>
              <a:rPr lang="zh-CN" altLang="en-US" sz="1200" kern="1200" dirty="0">
                <a:solidFill>
                  <a:schemeClr val="tx1"/>
                </a:solidFill>
                <a:effectLst/>
                <a:latin typeface="+mn-lt"/>
                <a:ea typeface="+mn-ea"/>
                <a:cs typeface="+mn-cs"/>
              </a:rPr>
              <a:t>块，称为</a:t>
            </a:r>
            <a:r>
              <a:rPr lang="en-US" altLang="zh-CN" sz="1200" kern="1200" dirty="0">
                <a:solidFill>
                  <a:schemeClr val="tx1"/>
                </a:solidFill>
                <a:effectLst/>
                <a:latin typeface="+mn-lt"/>
                <a:ea typeface="+mn-ea"/>
                <a:cs typeface="+mn-cs"/>
              </a:rPr>
              <a:t>K</a:t>
            </a:r>
            <a:r>
              <a:rPr lang="zh-CN" altLang="en-US" sz="1200" kern="1200" dirty="0">
                <a:solidFill>
                  <a:schemeClr val="tx1"/>
                </a:solidFill>
                <a:effectLst/>
                <a:latin typeface="+mn-lt"/>
                <a:ea typeface="+mn-ea"/>
                <a:cs typeface="+mn-cs"/>
              </a:rPr>
              <a:t>路组相联，这里是</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路组相联。</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如果采用组相联映射，主存中的某一数据块只能放置在</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中的指定组，是多对一的映射关系，但在组内具体放置在哪一行没有限制，如主存</a:t>
            </a:r>
            <a:r>
              <a:rPr lang="en-US" altLang="zh-CN" sz="1200" kern="1200" dirty="0">
                <a:solidFill>
                  <a:schemeClr val="tx1"/>
                </a:solidFill>
                <a:effectLst/>
                <a:latin typeface="+mn-lt"/>
                <a:ea typeface="+mn-ea"/>
                <a:cs typeface="+mn-cs"/>
              </a:rPr>
              <a:t>B0</a:t>
            </a:r>
            <a:r>
              <a:rPr lang="zh-CN" altLang="en-US" sz="1200" kern="1200" dirty="0">
                <a:solidFill>
                  <a:schemeClr val="tx1"/>
                </a:solidFill>
                <a:effectLst/>
                <a:latin typeface="+mn-lt"/>
                <a:ea typeface="+mn-ea"/>
                <a:cs typeface="+mn-cs"/>
              </a:rPr>
              <a:t>只能存放在</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中的第</a:t>
            </a:r>
            <a:r>
              <a:rPr lang="en-US" altLang="zh-CN" sz="1200" kern="1200" dirty="0">
                <a:solidFill>
                  <a:schemeClr val="tx1"/>
                </a:solidFill>
                <a:effectLst/>
                <a:latin typeface="+mn-lt"/>
                <a:ea typeface="+mn-ea"/>
                <a:cs typeface="+mn-cs"/>
              </a:rPr>
              <a:t>0</a:t>
            </a:r>
            <a:r>
              <a:rPr lang="zh-CN" altLang="en-US" sz="1200" kern="1200" dirty="0">
                <a:solidFill>
                  <a:schemeClr val="tx1"/>
                </a:solidFill>
                <a:effectLst/>
                <a:latin typeface="+mn-lt"/>
                <a:ea typeface="+mn-ea"/>
                <a:cs typeface="+mn-cs"/>
              </a:rPr>
              <a:t>组，既可以放在第</a:t>
            </a:r>
            <a:r>
              <a:rPr lang="en-US" altLang="zh-CN" sz="1200" kern="1200" dirty="0">
                <a:solidFill>
                  <a:schemeClr val="tx1"/>
                </a:solidFill>
                <a:effectLst/>
                <a:latin typeface="+mn-lt"/>
                <a:ea typeface="+mn-ea"/>
                <a:cs typeface="+mn-cs"/>
              </a:rPr>
              <a:t>0</a:t>
            </a:r>
            <a:r>
              <a:rPr lang="zh-CN" altLang="en-US" sz="1200" kern="1200" dirty="0">
                <a:solidFill>
                  <a:schemeClr val="tx1"/>
                </a:solidFill>
                <a:effectLst/>
                <a:latin typeface="+mn-lt"/>
                <a:ea typeface="+mn-ea"/>
                <a:cs typeface="+mn-cs"/>
              </a:rPr>
              <a:t>组的第</a:t>
            </a:r>
            <a:r>
              <a:rPr lang="en-US" altLang="zh-CN" sz="1200" kern="1200" dirty="0">
                <a:solidFill>
                  <a:schemeClr val="tx1"/>
                </a:solidFill>
                <a:effectLst/>
                <a:latin typeface="+mn-lt"/>
                <a:ea typeface="+mn-ea"/>
                <a:cs typeface="+mn-cs"/>
              </a:rPr>
              <a:t>0</a:t>
            </a:r>
            <a:r>
              <a:rPr lang="zh-CN" altLang="en-US" sz="1200" kern="1200" dirty="0">
                <a:solidFill>
                  <a:schemeClr val="tx1"/>
                </a:solidFill>
                <a:effectLst/>
                <a:latin typeface="+mn-lt"/>
                <a:ea typeface="+mn-ea"/>
                <a:cs typeface="+mn-cs"/>
              </a:rPr>
              <a:t>行，也可以放在第一行，</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同理</a:t>
            </a:r>
            <a:r>
              <a:rPr lang="en-US" altLang="zh-CN" sz="1200" kern="1200" dirty="0">
                <a:solidFill>
                  <a:schemeClr val="tx1"/>
                </a:solidFill>
                <a:effectLst/>
                <a:latin typeface="+mn-lt"/>
                <a:ea typeface="+mn-ea"/>
                <a:cs typeface="+mn-cs"/>
              </a:rPr>
              <a:t>B1</a:t>
            </a:r>
            <a:r>
              <a:rPr lang="zh-CN" altLang="en-US" sz="1200" kern="1200" dirty="0">
                <a:solidFill>
                  <a:schemeClr val="tx1"/>
                </a:solidFill>
                <a:effectLst/>
                <a:latin typeface="+mn-lt"/>
                <a:ea typeface="+mn-ea"/>
                <a:cs typeface="+mn-cs"/>
              </a:rPr>
              <a:t>只能放在第</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组，</a:t>
            </a:r>
            <a:r>
              <a:rPr lang="en-US" altLang="zh-CN" sz="1200" kern="1200" dirty="0">
                <a:solidFill>
                  <a:schemeClr val="tx1"/>
                </a:solidFill>
                <a:effectLst/>
                <a:latin typeface="+mn-lt"/>
                <a:ea typeface="+mn-ea"/>
                <a:cs typeface="+mn-cs"/>
              </a:rPr>
              <a:t>Bn-1</a:t>
            </a:r>
            <a:r>
              <a:rPr lang="zh-CN" altLang="en-US" sz="1200" kern="1200" dirty="0">
                <a:solidFill>
                  <a:schemeClr val="tx1"/>
                </a:solidFill>
                <a:effectLst/>
                <a:latin typeface="+mn-lt"/>
                <a:ea typeface="+mn-ea"/>
                <a:cs typeface="+mn-cs"/>
              </a:rPr>
              <a:t>只能放在第</a:t>
            </a:r>
            <a:r>
              <a:rPr lang="en-US" altLang="zh-CN" sz="1200" kern="1200" dirty="0">
                <a:solidFill>
                  <a:schemeClr val="tx1"/>
                </a:solidFill>
                <a:effectLst/>
                <a:latin typeface="+mn-lt"/>
                <a:ea typeface="+mn-ea"/>
                <a:cs typeface="+mn-cs"/>
              </a:rPr>
              <a:t>n-1</a:t>
            </a:r>
            <a:r>
              <a:rPr lang="zh-CN" altLang="en-US" sz="1200" kern="1200" dirty="0">
                <a:solidFill>
                  <a:schemeClr val="tx1"/>
                </a:solidFill>
                <a:effectLst/>
                <a:latin typeface="+mn-lt"/>
                <a:ea typeface="+mn-ea"/>
                <a:cs typeface="+mn-cs"/>
              </a:rPr>
              <a:t>组，</a:t>
            </a:r>
            <a:r>
              <a:rPr lang="en-US" altLang="zh-CN" sz="1200" kern="1200" dirty="0" err="1">
                <a:solidFill>
                  <a:schemeClr val="tx1"/>
                </a:solidFill>
                <a:effectLst/>
                <a:latin typeface="+mn-lt"/>
                <a:ea typeface="+mn-ea"/>
                <a:cs typeface="+mn-cs"/>
              </a:rPr>
              <a:t>Bn</a:t>
            </a:r>
            <a:r>
              <a:rPr lang="zh-CN" altLang="en-US" sz="1200" kern="1200" dirty="0">
                <a:solidFill>
                  <a:schemeClr val="tx1"/>
                </a:solidFill>
                <a:effectLst/>
                <a:latin typeface="+mn-lt"/>
                <a:ea typeface="+mn-ea"/>
                <a:cs typeface="+mn-cs"/>
              </a:rPr>
              <a:t>只能放在第零组</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按照这个思路，主存地址可以细分为标记位，组地址，和字地址三部分，组地址位宽等于</a:t>
            </a:r>
            <a:r>
              <a:rPr lang="en-US" altLang="zh-CN" sz="1200" kern="1200" dirty="0">
                <a:solidFill>
                  <a:schemeClr val="tx1"/>
                </a:solidFill>
                <a:effectLst/>
                <a:latin typeface="+mn-lt"/>
                <a:ea typeface="+mn-ea"/>
                <a:cs typeface="+mn-cs"/>
              </a:rPr>
              <a:t>log2n</a:t>
            </a:r>
            <a:r>
              <a:rPr lang="zh-CN" altLang="en-US" sz="1200" kern="1200" dirty="0">
                <a:solidFill>
                  <a:schemeClr val="tx1"/>
                </a:solidFill>
                <a:effectLst/>
                <a:latin typeface="+mn-lt"/>
                <a:ea typeface="+mn-ea"/>
                <a:cs typeface="+mn-cs"/>
              </a:rPr>
              <a:t>向上取整。</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这种方式实际上是直接相联映射和全相联映射的折中，组映射采用直接相联，组内采用全相联</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当数据块载入时，同样需要维护查找标记，</a:t>
            </a:r>
            <a:r>
              <a:rPr lang="en-US" altLang="zh-CN" sz="1200" kern="1200" dirty="0">
                <a:solidFill>
                  <a:schemeClr val="tx1"/>
                </a:solidFill>
                <a:effectLst/>
                <a:latin typeface="+mn-lt"/>
                <a:ea typeface="+mn-ea"/>
                <a:cs typeface="+mn-cs"/>
              </a:rPr>
              <a:t>valid</a:t>
            </a:r>
            <a:r>
              <a:rPr lang="zh-CN" altLang="en-US" sz="1200" kern="1200" dirty="0">
                <a:solidFill>
                  <a:schemeClr val="tx1"/>
                </a:solidFill>
                <a:effectLst/>
                <a:latin typeface="+mn-lt"/>
                <a:ea typeface="+mn-ea"/>
                <a:cs typeface="+mn-cs"/>
              </a:rPr>
              <a:t>和标记字段。</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当</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收到一个地址请求时，首先利用主存地址中的组地址定位</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组，</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然后将对应组内所有行的</a:t>
            </a:r>
            <a:r>
              <a:rPr lang="en-US" altLang="zh-CN" sz="1200" kern="1200" dirty="0">
                <a:solidFill>
                  <a:schemeClr val="tx1"/>
                </a:solidFill>
                <a:effectLst/>
                <a:latin typeface="+mn-lt"/>
                <a:ea typeface="+mn-ea"/>
                <a:cs typeface="+mn-cs"/>
              </a:rPr>
              <a:t>valid</a:t>
            </a:r>
            <a:r>
              <a:rPr lang="zh-CN" altLang="en-US" sz="1200" kern="1200" dirty="0">
                <a:solidFill>
                  <a:schemeClr val="tx1"/>
                </a:solidFill>
                <a:effectLst/>
                <a:latin typeface="+mn-lt"/>
                <a:ea typeface="+mn-ea"/>
                <a:cs typeface="+mn-cs"/>
              </a:rPr>
              <a:t>和标记信息送入到一个</a:t>
            </a:r>
            <a:r>
              <a:rPr lang="en-US" altLang="zh-CN" sz="1200" kern="1200" dirty="0">
                <a:solidFill>
                  <a:schemeClr val="tx1"/>
                </a:solidFill>
                <a:effectLst/>
                <a:latin typeface="+mn-lt"/>
                <a:ea typeface="+mn-ea"/>
                <a:cs typeface="+mn-cs"/>
              </a:rPr>
              <a:t>k</a:t>
            </a:r>
            <a:r>
              <a:rPr lang="zh-CN" altLang="en-US" sz="1200" kern="1200" dirty="0">
                <a:solidFill>
                  <a:schemeClr val="tx1"/>
                </a:solidFill>
                <a:effectLst/>
                <a:latin typeface="+mn-lt"/>
                <a:ea typeface="+mn-ea"/>
                <a:cs typeface="+mn-cs"/>
              </a:rPr>
              <a:t>路比较器中进行并发比较，如果有符合的表示命中，否则缺失，相对全相联映射，这里的比较电路只需要</a:t>
            </a:r>
            <a:r>
              <a:rPr lang="en-US" altLang="zh-CN" sz="1200" kern="1200" dirty="0">
                <a:solidFill>
                  <a:schemeClr val="tx1"/>
                </a:solidFill>
                <a:effectLst/>
                <a:latin typeface="+mn-lt"/>
                <a:ea typeface="+mn-ea"/>
                <a:cs typeface="+mn-cs"/>
              </a:rPr>
              <a:t>k</a:t>
            </a:r>
            <a:r>
              <a:rPr lang="zh-CN" altLang="en-US" sz="1200" kern="1200" dirty="0">
                <a:solidFill>
                  <a:schemeClr val="tx1"/>
                </a:solidFill>
                <a:effectLst/>
                <a:latin typeface="+mn-lt"/>
                <a:ea typeface="+mn-ea"/>
                <a:cs typeface="+mn-cs"/>
              </a:rPr>
              <a:t>个，减少了硬件成本，另外相比直接相联映射，组内全相联又提升了命中率。如果数据命中，直接从当前</a:t>
            </a:r>
            <a:r>
              <a:rPr lang="en-US" altLang="zh-CN" sz="1200" kern="1200" dirty="0">
                <a:solidFill>
                  <a:schemeClr val="tx1"/>
                </a:solidFill>
                <a:effectLst/>
                <a:latin typeface="+mn-lt"/>
                <a:ea typeface="+mn-ea"/>
                <a:cs typeface="+mn-cs"/>
              </a:rPr>
              <a:t>cache</a:t>
            </a:r>
            <a:r>
              <a:rPr lang="zh-CN" altLang="en-US" sz="1200" kern="1200" dirty="0">
                <a:solidFill>
                  <a:schemeClr val="tx1"/>
                </a:solidFill>
                <a:effectLst/>
                <a:latin typeface="+mn-lt"/>
                <a:ea typeface="+mn-ea"/>
                <a:cs typeface="+mn-cs"/>
              </a:rPr>
              <a:t>中访问数据即可，否则需要载入当前地址在主存中的数据块，替换当前行。</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a:t>
            </a:r>
          </a:p>
          <a:p>
            <a:r>
              <a:rPr lang="zh-CN" altLang="en-US" sz="1200" kern="1200" dirty="0">
                <a:solidFill>
                  <a:schemeClr val="tx1"/>
                </a:solidFill>
                <a:effectLst/>
                <a:latin typeface="+mn-lt"/>
                <a:ea typeface="+mn-ea"/>
                <a:cs typeface="+mn-cs"/>
              </a:rPr>
              <a:t>这就是全相连映射的基本框架。</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E259034-BEED-4024-A934-72E55E0D3101}" type="slidenum">
              <a:rPr lang="zh-CN" altLang="en-US" smtClean="0"/>
              <a:t>30</a:t>
            </a:fld>
            <a:endParaRPr lang="zh-CN" altLang="en-US"/>
          </a:p>
        </p:txBody>
      </p:sp>
    </p:spTree>
    <p:extLst>
      <p:ext uri="{BB962C8B-B14F-4D97-AF65-F5344CB8AC3E}">
        <p14:creationId xmlns:p14="http://schemas.microsoft.com/office/powerpoint/2010/main" val="28080561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32</a:t>
            </a:fld>
            <a:endParaRPr lang="zh-CN" altLang="en-US"/>
          </a:p>
        </p:txBody>
      </p:sp>
    </p:spTree>
    <p:extLst>
      <p:ext uri="{BB962C8B-B14F-4D97-AF65-F5344CB8AC3E}">
        <p14:creationId xmlns:p14="http://schemas.microsoft.com/office/powerpoint/2010/main" val="29348535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60</a:t>
            </a:r>
            <a:r>
              <a:rPr lang="zh-CN" altLang="en-US" dirty="0"/>
              <a:t>种操作码，需要</a:t>
            </a:r>
            <a:r>
              <a:rPr lang="en-US" altLang="zh-CN" dirty="0"/>
              <a:t>6</a:t>
            </a:r>
            <a:r>
              <a:rPr lang="zh-CN" altLang="en-US" dirty="0"/>
              <a:t>位编码</a:t>
            </a:r>
            <a:endParaRPr lang="en-US" altLang="zh-CN" dirty="0"/>
          </a:p>
          <a:p>
            <a:r>
              <a:rPr lang="en-US" altLang="zh-CN" dirty="0"/>
              <a:t>2</a:t>
            </a:r>
            <a:r>
              <a:rPr lang="zh-CN" altLang="en-US" dirty="0"/>
              <a:t>、</a:t>
            </a:r>
            <a:r>
              <a:rPr lang="en-US" altLang="zh-CN" dirty="0"/>
              <a:t>8</a:t>
            </a:r>
            <a:r>
              <a:rPr lang="zh-CN" altLang="en-US" dirty="0"/>
              <a:t>种寻址操作，位寻址方式需要</a:t>
            </a:r>
            <a:r>
              <a:rPr lang="en-US" altLang="zh-CN" dirty="0"/>
              <a:t>3</a:t>
            </a:r>
            <a:r>
              <a:rPr lang="zh-CN" altLang="en-US" dirty="0"/>
              <a:t>位</a:t>
            </a:r>
            <a:endParaRPr lang="en-US" altLang="zh-CN" dirty="0"/>
          </a:p>
          <a:p>
            <a:r>
              <a:rPr lang="en-US" altLang="zh-CN" dirty="0"/>
              <a:t>3</a:t>
            </a:r>
            <a:r>
              <a:rPr lang="zh-CN" altLang="en-US" dirty="0"/>
              <a:t>、源操作数访问</a:t>
            </a:r>
            <a:r>
              <a:rPr lang="en-US" altLang="zh-CN" dirty="0"/>
              <a:t>2K</a:t>
            </a:r>
            <a:r>
              <a:rPr lang="zh-CN" altLang="en-US" dirty="0"/>
              <a:t>主存，源操作数地址</a:t>
            </a:r>
            <a:r>
              <a:rPr lang="en-US" altLang="zh-CN" dirty="0"/>
              <a:t>11</a:t>
            </a:r>
            <a:r>
              <a:rPr lang="zh-CN" altLang="en-US" dirty="0"/>
              <a:t>位</a:t>
            </a:r>
            <a:endParaRPr lang="en-US" altLang="zh-CN" dirty="0"/>
          </a:p>
          <a:p>
            <a:r>
              <a:rPr lang="en-US" altLang="zh-CN" dirty="0"/>
              <a:t>4</a:t>
            </a:r>
            <a:r>
              <a:rPr lang="zh-CN" altLang="en-US" dirty="0"/>
              <a:t>、目的操作数访问</a:t>
            </a:r>
            <a:r>
              <a:rPr lang="en-US" altLang="zh-CN" dirty="0"/>
              <a:t>1K</a:t>
            </a:r>
            <a:r>
              <a:rPr lang="zh-CN" altLang="en-US" dirty="0"/>
              <a:t>主存，目的操作数地址</a:t>
            </a:r>
            <a:r>
              <a:rPr lang="en-US" altLang="zh-CN" dirty="0"/>
              <a:t>10</a:t>
            </a:r>
            <a:r>
              <a:rPr lang="zh-CN" altLang="en-US" dirty="0"/>
              <a:t>位</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33</a:t>
            </a:fld>
            <a:endParaRPr lang="zh-CN" altLang="en-US"/>
          </a:p>
        </p:txBody>
      </p:sp>
    </p:spTree>
    <p:extLst>
      <p:ext uri="{BB962C8B-B14F-4D97-AF65-F5344CB8AC3E}">
        <p14:creationId xmlns:p14="http://schemas.microsoft.com/office/powerpoint/2010/main" val="41815530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强调：</a:t>
            </a:r>
            <a:endParaRPr lang="en-US" altLang="zh-CN" dirty="0"/>
          </a:p>
          <a:p>
            <a:r>
              <a:rPr lang="en-US" altLang="zh-CN" dirty="0"/>
              <a:t>1</a:t>
            </a:r>
            <a:r>
              <a:rPr lang="zh-CN" altLang="en-US" dirty="0"/>
              <a:t>、</a:t>
            </a:r>
            <a:r>
              <a:rPr lang="en-US" altLang="zh-CN" dirty="0"/>
              <a:t>PC</a:t>
            </a:r>
            <a:r>
              <a:rPr lang="zh-CN" altLang="en-US" dirty="0"/>
              <a:t>是自增后的</a:t>
            </a:r>
            <a:r>
              <a:rPr lang="en-US" altLang="zh-CN" dirty="0"/>
              <a:t>PC</a:t>
            </a:r>
          </a:p>
          <a:p>
            <a:r>
              <a:rPr lang="en-US" altLang="zh-CN" dirty="0"/>
              <a:t>2</a:t>
            </a:r>
            <a:r>
              <a:rPr lang="zh-CN" altLang="en-US" dirty="0"/>
              <a:t>、相对寻址方式的形式地址</a:t>
            </a:r>
            <a:r>
              <a:rPr lang="en-US" altLang="zh-CN" dirty="0"/>
              <a:t>D</a:t>
            </a:r>
            <a:r>
              <a:rPr lang="zh-CN" altLang="en-US" dirty="0"/>
              <a:t>是以二进制补码形式存在，可正可负，（</a:t>
            </a:r>
            <a:r>
              <a:rPr lang="en-US" altLang="zh-CN" dirty="0"/>
              <a:t>PC</a:t>
            </a:r>
            <a:r>
              <a:rPr lang="zh-CN" altLang="en-US" dirty="0"/>
              <a:t>）</a:t>
            </a:r>
            <a:r>
              <a:rPr lang="en-US" altLang="zh-CN" dirty="0"/>
              <a:t>+D</a:t>
            </a:r>
            <a:r>
              <a:rPr lang="zh-CN" altLang="en-US" dirty="0"/>
              <a:t>之后可增可减。</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34</a:t>
            </a:fld>
            <a:endParaRPr lang="zh-CN" altLang="en-US"/>
          </a:p>
        </p:txBody>
      </p:sp>
    </p:spTree>
    <p:extLst>
      <p:ext uri="{BB962C8B-B14F-4D97-AF65-F5344CB8AC3E}">
        <p14:creationId xmlns:p14="http://schemas.microsoft.com/office/powerpoint/2010/main" val="21865563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强调：</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a:t>
            </a:r>
            <a:r>
              <a:rPr lang="en-US" altLang="zh-CN" dirty="0"/>
              <a:t>PC</a:t>
            </a:r>
            <a:r>
              <a:rPr lang="zh-CN" altLang="en-US" dirty="0"/>
              <a:t>取指令后就会自增，如果这里不</a:t>
            </a:r>
            <a:r>
              <a:rPr lang="en-US" altLang="zh-CN" dirty="0"/>
              <a:t>+2</a:t>
            </a:r>
            <a:r>
              <a:rPr lang="zh-CN" altLang="en-US" dirty="0"/>
              <a:t>，则</a:t>
            </a:r>
            <a:r>
              <a:rPr lang="en-US" altLang="zh-CN" dirty="0"/>
              <a:t>PC</a:t>
            </a:r>
            <a:r>
              <a:rPr lang="zh-CN" altLang="en-US" dirty="0"/>
              <a:t>一定强调这个</a:t>
            </a:r>
            <a:r>
              <a:rPr lang="en-US" altLang="zh-CN" dirty="0"/>
              <a:t>PC</a:t>
            </a:r>
            <a:r>
              <a:rPr lang="zh-CN" altLang="en-US" dirty="0"/>
              <a:t>的当前值是自增后的。否则读指令之前的</a:t>
            </a:r>
            <a:r>
              <a:rPr lang="en-US" altLang="zh-CN" dirty="0"/>
              <a:t>PC</a:t>
            </a:r>
            <a:r>
              <a:rPr lang="zh-CN" altLang="en-US" dirty="0"/>
              <a:t>值应该加上本条指令的字节数再加</a:t>
            </a:r>
            <a:r>
              <a:rPr lang="en-US" altLang="zh-CN" dirty="0"/>
              <a:t>D</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2</a:t>
            </a:r>
            <a:r>
              <a:rPr lang="zh-CN" altLang="en-US" baseline="0" dirty="0"/>
              <a:t>、</a:t>
            </a:r>
            <a:r>
              <a:rPr lang="zh-CN" altLang="en-US" dirty="0"/>
              <a:t>变址寻址</a:t>
            </a:r>
            <a:r>
              <a:rPr lang="en-US" altLang="zh-CN" dirty="0"/>
              <a:t>PC+</a:t>
            </a:r>
            <a:r>
              <a:rPr lang="zh-CN" altLang="en-US" dirty="0"/>
              <a:t>的值是补码，可正可负，</a:t>
            </a:r>
            <a:r>
              <a:rPr lang="en-US" altLang="zh-CN" dirty="0"/>
              <a:t>100H</a:t>
            </a:r>
            <a:r>
              <a:rPr lang="zh-CN" altLang="en-US" dirty="0"/>
              <a:t>是正数，</a:t>
            </a:r>
            <a:r>
              <a:rPr lang="en-US" altLang="zh-CN" dirty="0"/>
              <a:t>0000 0001</a:t>
            </a:r>
            <a:r>
              <a:rPr lang="en-US" altLang="zh-CN" baseline="0" dirty="0"/>
              <a:t> 0000 0000</a:t>
            </a:r>
            <a:r>
              <a:rPr lang="zh-CN" altLang="en-US" baseline="0" dirty="0"/>
              <a:t>。</a:t>
            </a:r>
            <a:endParaRPr lang="en-US" altLang="zh-CN" baseline="0" dirty="0"/>
          </a:p>
          <a:p>
            <a:r>
              <a:rPr lang="en-US" altLang="zh-CN" dirty="0"/>
              <a:t>3</a:t>
            </a:r>
            <a:r>
              <a:rPr lang="zh-CN" altLang="en-US" dirty="0"/>
              <a:t>、无论是期末考试，还是别的考试，简单变化一下此题就可以增加一些难度，如指明给出的</a:t>
            </a:r>
            <a:r>
              <a:rPr lang="en-US" altLang="zh-CN" dirty="0"/>
              <a:t>PC</a:t>
            </a:r>
            <a:r>
              <a:rPr lang="zh-CN" altLang="en-US" dirty="0"/>
              <a:t>是取指令之前的</a:t>
            </a:r>
            <a:r>
              <a:rPr lang="en-US" altLang="zh-CN" dirty="0"/>
              <a:t>PC</a:t>
            </a:r>
            <a:r>
              <a:rPr lang="zh-CN" altLang="en-US" dirty="0"/>
              <a:t>值，在内存中存放的数都是十六进制方式给出，</a:t>
            </a:r>
            <a:r>
              <a:rPr lang="en-US" altLang="zh-CN" dirty="0"/>
              <a:t>1102</a:t>
            </a:r>
            <a:r>
              <a:rPr lang="zh-CN" altLang="en-US" dirty="0"/>
              <a:t>单元可能存在的是负数，就需要计算清楚。</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35</a:t>
            </a:fld>
            <a:endParaRPr lang="zh-CN" altLang="en-US"/>
          </a:p>
        </p:txBody>
      </p:sp>
    </p:spTree>
    <p:extLst>
      <p:ext uri="{BB962C8B-B14F-4D97-AF65-F5344CB8AC3E}">
        <p14:creationId xmlns:p14="http://schemas.microsoft.com/office/powerpoint/2010/main" val="35522296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err="1"/>
              <a:t>lw</a:t>
            </a:r>
            <a:r>
              <a:rPr lang="zh-CN" altLang="en-US" dirty="0"/>
              <a:t>指令：</a:t>
            </a:r>
            <a:r>
              <a:rPr lang="en-US" altLang="zh-CN" dirty="0" err="1"/>
              <a:t>imm</a:t>
            </a:r>
            <a:r>
              <a:rPr lang="zh-CN" altLang="en-US" dirty="0"/>
              <a:t>带符号扩展成</a:t>
            </a:r>
            <a:r>
              <a:rPr lang="en-US" altLang="zh-CN" dirty="0"/>
              <a:t>32</a:t>
            </a:r>
            <a:r>
              <a:rPr lang="zh-CN" altLang="en-US" dirty="0"/>
              <a:t>位， 把（（</a:t>
            </a:r>
            <a:r>
              <a:rPr lang="en-US" altLang="zh-CN" dirty="0" err="1"/>
              <a:t>rs</a:t>
            </a:r>
            <a:r>
              <a:rPr lang="zh-CN" altLang="en-US" dirty="0"/>
              <a:t>）</a:t>
            </a:r>
            <a:r>
              <a:rPr lang="en-US" altLang="zh-CN" dirty="0"/>
              <a:t>+</a:t>
            </a:r>
            <a:r>
              <a:rPr lang="en-US" altLang="zh-CN" dirty="0" err="1"/>
              <a:t>imm</a:t>
            </a:r>
            <a:r>
              <a:rPr lang="zh-CN" altLang="en-US" dirty="0"/>
              <a:t>）内存地址中存放的字数据加载到</a:t>
            </a:r>
            <a:r>
              <a:rPr lang="en-US" altLang="zh-CN" dirty="0"/>
              <a:t>CPU</a:t>
            </a:r>
            <a:r>
              <a:rPr lang="zh-CN" altLang="en-US" dirty="0"/>
              <a:t>内部</a:t>
            </a:r>
            <a:r>
              <a:rPr lang="en-US" altLang="zh-CN" dirty="0" err="1"/>
              <a:t>rt</a:t>
            </a:r>
            <a:r>
              <a:rPr lang="zh-CN" altLang="en-US" dirty="0"/>
              <a:t>寄存器中去。    </a:t>
            </a:r>
            <a:r>
              <a:rPr lang="en-US" altLang="zh-CN" dirty="0"/>
              <a:t>	</a:t>
            </a:r>
            <a:r>
              <a:rPr lang="zh-CN" altLang="en-US" dirty="0"/>
              <a:t>基址变址寻址</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a:t>
            </a:r>
            <a:r>
              <a:rPr lang="en-US" altLang="zh-CN" dirty="0" err="1"/>
              <a:t>sw</a:t>
            </a:r>
            <a:r>
              <a:rPr lang="zh-CN" altLang="en-US" dirty="0"/>
              <a:t>指令：</a:t>
            </a:r>
            <a:r>
              <a:rPr lang="en-US" altLang="zh-CN" dirty="0" err="1"/>
              <a:t>imm</a:t>
            </a:r>
            <a:r>
              <a:rPr lang="zh-CN" altLang="en-US" dirty="0"/>
              <a:t>带符号扩展成</a:t>
            </a:r>
            <a:r>
              <a:rPr lang="en-US" altLang="zh-CN" dirty="0"/>
              <a:t>32</a:t>
            </a:r>
            <a:r>
              <a:rPr lang="zh-CN" altLang="en-US" dirty="0"/>
              <a:t>位， 把</a:t>
            </a:r>
            <a:r>
              <a:rPr lang="en-US" altLang="zh-CN" dirty="0"/>
              <a:t>CPU</a:t>
            </a:r>
            <a:r>
              <a:rPr lang="zh-CN" altLang="en-US" dirty="0"/>
              <a:t>内部</a:t>
            </a:r>
            <a:r>
              <a:rPr lang="en-US" altLang="zh-CN" dirty="0" err="1"/>
              <a:t>rt</a:t>
            </a:r>
            <a:r>
              <a:rPr lang="zh-CN" altLang="en-US" dirty="0"/>
              <a:t>寄存器中的字数据保存到内存（（</a:t>
            </a:r>
            <a:r>
              <a:rPr lang="en-US" altLang="zh-CN" dirty="0" err="1"/>
              <a:t>rs</a:t>
            </a:r>
            <a:r>
              <a:rPr lang="zh-CN" altLang="en-US" dirty="0"/>
              <a:t>）</a:t>
            </a:r>
            <a:r>
              <a:rPr lang="en-US" altLang="zh-CN" dirty="0"/>
              <a:t>+</a:t>
            </a:r>
            <a:r>
              <a:rPr lang="en-US" altLang="zh-CN" dirty="0" err="1"/>
              <a:t>imm</a:t>
            </a:r>
            <a:r>
              <a:rPr lang="zh-CN" altLang="en-US" dirty="0"/>
              <a:t>）地址中去。</a:t>
            </a:r>
            <a:r>
              <a:rPr lang="en-US" altLang="zh-CN" dirty="0"/>
              <a:t>		</a:t>
            </a:r>
            <a:r>
              <a:rPr lang="zh-CN" altLang="en-US" dirty="0"/>
              <a:t>基址变址寻址</a:t>
            </a:r>
            <a:endParaRPr lang="en-US" altLang="zh-CN" dirty="0"/>
          </a:p>
          <a:p>
            <a:r>
              <a:rPr lang="en-US" altLang="zh-CN" dirty="0"/>
              <a:t>3</a:t>
            </a:r>
            <a:r>
              <a:rPr lang="zh-CN" altLang="en-US" dirty="0"/>
              <a:t>、</a:t>
            </a:r>
            <a:r>
              <a:rPr lang="en-US" altLang="zh-CN" dirty="0" err="1"/>
              <a:t>beq</a:t>
            </a:r>
            <a:r>
              <a:rPr lang="zh-CN" altLang="en-US" dirty="0"/>
              <a:t>指令：</a:t>
            </a:r>
            <a:r>
              <a:rPr lang="en-US" altLang="zh-CN" dirty="0"/>
              <a:t>if($</a:t>
            </a:r>
            <a:r>
              <a:rPr lang="en-US" altLang="zh-CN" dirty="0" err="1"/>
              <a:t>rs</a:t>
            </a:r>
            <a:r>
              <a:rPr lang="en-US" altLang="zh-CN" dirty="0"/>
              <a:t>==$</a:t>
            </a:r>
            <a:r>
              <a:rPr lang="en-US" altLang="zh-CN" dirty="0" err="1"/>
              <a:t>rt</a:t>
            </a:r>
            <a:r>
              <a:rPr lang="en-US" altLang="zh-CN" dirty="0"/>
              <a:t>)  PC←PC+4+E(</a:t>
            </a:r>
            <a:r>
              <a:rPr lang="en-US" altLang="zh-CN" dirty="0" err="1"/>
              <a:t>imm</a:t>
            </a:r>
            <a:r>
              <a:rPr lang="en-US" altLang="zh-CN" dirty="0"/>
              <a:t>)&lt;&lt;2    else PC←PC+4				</a:t>
            </a:r>
            <a:r>
              <a:rPr lang="zh-CN" altLang="en-US" dirty="0"/>
              <a:t>相对寻址 </a:t>
            </a:r>
            <a:endParaRPr lang="en-US" altLang="zh-CN" dirty="0"/>
          </a:p>
          <a:p>
            <a:r>
              <a:rPr lang="en-US" altLang="zh-CN" dirty="0"/>
              <a:t>4</a:t>
            </a:r>
            <a:r>
              <a:rPr lang="zh-CN" altLang="en-US" dirty="0"/>
              <a:t>、</a:t>
            </a:r>
            <a:r>
              <a:rPr lang="en-US" altLang="zh-CN" dirty="0"/>
              <a:t>add</a:t>
            </a:r>
            <a:r>
              <a:rPr lang="zh-CN" altLang="en-US" dirty="0"/>
              <a:t>指令</a:t>
            </a:r>
            <a:r>
              <a:rPr lang="zh-CN" altLang="en-US" dirty="0">
                <a:sym typeface="Wingdings" pitchFamily="2" charset="2"/>
              </a:rPr>
              <a:t>：</a:t>
            </a:r>
            <a:r>
              <a:rPr lang="zh-CN" altLang="en-US" dirty="0"/>
              <a:t>（</a:t>
            </a:r>
            <a:r>
              <a:rPr lang="en-US" altLang="zh-CN" dirty="0" err="1"/>
              <a:t>rs</a:t>
            </a:r>
            <a:r>
              <a:rPr lang="zh-CN" altLang="en-US" dirty="0"/>
              <a:t>）</a:t>
            </a:r>
            <a:r>
              <a:rPr lang="en-US" altLang="zh-CN" dirty="0"/>
              <a:t>+</a:t>
            </a:r>
            <a:r>
              <a:rPr lang="zh-CN" altLang="en-US" dirty="0"/>
              <a:t>（</a:t>
            </a:r>
            <a:r>
              <a:rPr lang="en-US" altLang="zh-CN" dirty="0" err="1"/>
              <a:t>rt</a:t>
            </a:r>
            <a:r>
              <a:rPr lang="zh-CN" altLang="en-US" dirty="0"/>
              <a:t>）的值保存到</a:t>
            </a:r>
            <a:r>
              <a:rPr lang="en-US" altLang="zh-CN" dirty="0" err="1"/>
              <a:t>rd</a:t>
            </a:r>
            <a:r>
              <a:rPr lang="zh-CN" altLang="en-US" dirty="0"/>
              <a:t>寄存器中</a:t>
            </a:r>
            <a:r>
              <a:rPr lang="en-US" altLang="zh-CN" dirty="0"/>
              <a:t>						</a:t>
            </a:r>
            <a:r>
              <a:rPr lang="zh-CN" altLang="en-US" dirty="0"/>
              <a:t>寄存器寻址</a:t>
            </a:r>
            <a:endParaRPr lang="en-US" altLang="zh-CN" dirty="0"/>
          </a:p>
          <a:p>
            <a:r>
              <a:rPr lang="en-US" altLang="zh-CN" dirty="0"/>
              <a:t>5</a:t>
            </a:r>
            <a:r>
              <a:rPr lang="zh-CN" altLang="en-US" dirty="0"/>
              <a:t>、</a:t>
            </a:r>
            <a:r>
              <a:rPr lang="en-US" altLang="zh-CN" dirty="0" err="1"/>
              <a:t>addi</a:t>
            </a:r>
            <a:r>
              <a:rPr lang="zh-CN" altLang="en-US" dirty="0"/>
              <a:t>指令：</a:t>
            </a:r>
            <a:r>
              <a:rPr lang="en-US" altLang="zh-CN" dirty="0" err="1"/>
              <a:t>imm</a:t>
            </a:r>
            <a:r>
              <a:rPr lang="zh-CN" altLang="en-US" dirty="0"/>
              <a:t>带符号扩展成</a:t>
            </a:r>
            <a:r>
              <a:rPr lang="en-US" altLang="zh-CN" dirty="0"/>
              <a:t>32</a:t>
            </a:r>
            <a:r>
              <a:rPr lang="zh-CN" altLang="en-US" dirty="0"/>
              <a:t>位， （</a:t>
            </a:r>
            <a:r>
              <a:rPr lang="en-US" altLang="zh-CN" dirty="0" err="1"/>
              <a:t>rs</a:t>
            </a:r>
            <a:r>
              <a:rPr lang="zh-CN" altLang="en-US" dirty="0"/>
              <a:t>）</a:t>
            </a:r>
            <a:r>
              <a:rPr lang="en-US" altLang="zh-CN" dirty="0"/>
              <a:t>+imm32</a:t>
            </a:r>
            <a:r>
              <a:rPr lang="zh-CN" altLang="en-US" dirty="0"/>
              <a:t>保存到寄存器</a:t>
            </a:r>
            <a:r>
              <a:rPr lang="en-US" altLang="zh-CN" dirty="0" err="1"/>
              <a:t>rd</a:t>
            </a:r>
            <a:r>
              <a:rPr lang="zh-CN" altLang="en-US" dirty="0"/>
              <a:t>中。</a:t>
            </a:r>
            <a:r>
              <a:rPr lang="en-US" altLang="zh-CN" dirty="0"/>
              <a:t>				</a:t>
            </a:r>
            <a:r>
              <a:rPr lang="zh-CN" altLang="en-US" dirty="0"/>
              <a:t>立即寻址</a:t>
            </a:r>
            <a:endParaRPr lang="en-US" altLang="zh-CN" dirty="0"/>
          </a:p>
          <a:p>
            <a:endParaRPr lang="en-US" altLang="zh-CN" dirty="0"/>
          </a:p>
          <a:p>
            <a:r>
              <a:rPr lang="zh-CN" altLang="en-US" sz="1200" kern="1200" dirty="0">
                <a:solidFill>
                  <a:schemeClr val="tx1"/>
                </a:solidFill>
                <a:effectLst/>
                <a:latin typeface="+mn-lt"/>
                <a:ea typeface="+mn-ea"/>
                <a:cs typeface="+mn-cs"/>
              </a:rPr>
              <a:t>有了单总线结构的</a:t>
            </a:r>
            <a:r>
              <a:rPr lang="en-US" altLang="zh-CN" sz="1200" kern="1200" dirty="0">
                <a:solidFill>
                  <a:schemeClr val="tx1"/>
                </a:solidFill>
                <a:effectLst/>
                <a:latin typeface="+mn-lt"/>
                <a:ea typeface="+mn-ea"/>
                <a:cs typeface="+mn-cs"/>
              </a:rPr>
              <a:t>CPU</a:t>
            </a:r>
            <a:r>
              <a:rPr lang="zh-CN" altLang="en-US" sz="1200" kern="1200" dirty="0">
                <a:solidFill>
                  <a:schemeClr val="tx1"/>
                </a:solidFill>
                <a:effectLst/>
                <a:latin typeface="+mn-lt"/>
                <a:ea typeface="+mn-ea"/>
                <a:cs typeface="+mn-cs"/>
              </a:rPr>
              <a:t>数据通路，下面我们将分析</a:t>
            </a:r>
            <a:r>
              <a:rPr lang="zh-CN" altLang="zh-CN" sz="1200" kern="1200" dirty="0">
                <a:solidFill>
                  <a:schemeClr val="tx1"/>
                </a:solidFill>
                <a:effectLst/>
                <a:latin typeface="+mn-lt"/>
                <a:ea typeface="+mn-ea"/>
                <a:cs typeface="+mn-cs"/>
              </a:rPr>
              <a:t>五条</a:t>
            </a:r>
            <a:r>
              <a:rPr lang="zh-CN" altLang="en-US" sz="1200" kern="1200" dirty="0">
                <a:solidFill>
                  <a:schemeClr val="tx1"/>
                </a:solidFill>
                <a:effectLst/>
                <a:latin typeface="+mn-lt"/>
                <a:ea typeface="+mn-ea"/>
                <a:cs typeface="+mn-cs"/>
              </a:rPr>
              <a:t>典型</a:t>
            </a:r>
            <a:r>
              <a:rPr lang="en-US" altLang="zh-CN" sz="1200" kern="1200" dirty="0">
                <a:solidFill>
                  <a:schemeClr val="tx1"/>
                </a:solidFill>
                <a:effectLst/>
                <a:latin typeface="+mn-lt"/>
                <a:ea typeface="+mn-ea"/>
                <a:cs typeface="+mn-cs"/>
              </a:rPr>
              <a:t>MIPS</a:t>
            </a:r>
            <a:r>
              <a:rPr lang="zh-CN" altLang="zh-CN" sz="1200" kern="1200" dirty="0">
                <a:solidFill>
                  <a:schemeClr val="tx1"/>
                </a:solidFill>
                <a:effectLst/>
                <a:latin typeface="+mn-lt"/>
                <a:ea typeface="+mn-ea"/>
                <a:cs typeface="+mn-cs"/>
              </a:rPr>
              <a:t>指令</a:t>
            </a:r>
            <a:r>
              <a:rPr lang="zh-CN" altLang="en-US" sz="1200" kern="1200" dirty="0">
                <a:solidFill>
                  <a:schemeClr val="tx1"/>
                </a:solidFill>
                <a:effectLst/>
                <a:latin typeface="+mn-lt"/>
                <a:ea typeface="+mn-ea"/>
                <a:cs typeface="+mn-cs"/>
              </a:rPr>
              <a:t>在这样一个数据通路上运行的基本流程</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我们将重点探讨不同指令执行过程中的数据流和控制流情况，</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五条指令分别是访存指令</a:t>
            </a:r>
            <a:r>
              <a:rPr lang="en-US" altLang="zh-CN" sz="1200" kern="1200" dirty="0" err="1">
                <a:solidFill>
                  <a:schemeClr val="tx1"/>
                </a:solidFill>
                <a:effectLst/>
                <a:latin typeface="+mn-lt"/>
                <a:ea typeface="+mn-ea"/>
                <a:cs typeface="+mn-cs"/>
              </a:rPr>
              <a:t>lw</a:t>
            </a:r>
            <a:r>
              <a:rPr lang="zh-CN" altLang="en-US"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sw</a:t>
            </a:r>
            <a:r>
              <a:rPr lang="zh-CN" altLang="en-US" sz="1200" kern="1200" dirty="0">
                <a:solidFill>
                  <a:schemeClr val="tx1"/>
                </a:solidFill>
                <a:effectLst/>
                <a:latin typeface="+mn-lt"/>
                <a:ea typeface="+mn-ea"/>
                <a:cs typeface="+mn-cs"/>
              </a:rPr>
              <a:t>，条件分支指令</a:t>
            </a:r>
            <a:r>
              <a:rPr lang="en-US" altLang="zh-CN" sz="1200" kern="1200" dirty="0" err="1">
                <a:solidFill>
                  <a:schemeClr val="tx1"/>
                </a:solidFill>
                <a:effectLst/>
                <a:latin typeface="+mn-lt"/>
                <a:ea typeface="+mn-ea"/>
                <a:cs typeface="+mn-cs"/>
              </a:rPr>
              <a:t>beq</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R</a:t>
            </a:r>
            <a:r>
              <a:rPr lang="zh-CN" altLang="en-US" sz="1200" kern="1200" dirty="0">
                <a:solidFill>
                  <a:schemeClr val="tx1"/>
                </a:solidFill>
                <a:effectLst/>
                <a:latin typeface="+mn-lt"/>
                <a:ea typeface="+mn-ea"/>
                <a:cs typeface="+mn-cs"/>
              </a:rPr>
              <a:t>型运算指令</a:t>
            </a:r>
            <a:r>
              <a:rPr lang="en-US" altLang="zh-CN" sz="1200" kern="1200" dirty="0">
                <a:solidFill>
                  <a:schemeClr val="tx1"/>
                </a:solidFill>
                <a:effectLst/>
                <a:latin typeface="+mn-lt"/>
                <a:ea typeface="+mn-ea"/>
                <a:cs typeface="+mn-cs"/>
              </a:rPr>
              <a:t>add,</a:t>
            </a:r>
            <a:r>
              <a:rPr lang="zh-CN" altLang="en-US" sz="1200" kern="1200" dirty="0">
                <a:solidFill>
                  <a:schemeClr val="tx1"/>
                </a:solidFill>
                <a:effectLst/>
                <a:latin typeface="+mn-lt"/>
                <a:ea typeface="+mn-ea"/>
                <a:cs typeface="+mn-cs"/>
              </a:rPr>
              <a:t>立即数运算指令</a:t>
            </a:r>
            <a:r>
              <a:rPr lang="en-US" altLang="zh-CN" sz="1200" kern="1200" dirty="0" err="1">
                <a:solidFill>
                  <a:schemeClr val="tx1"/>
                </a:solidFill>
                <a:effectLst/>
                <a:latin typeface="+mn-lt"/>
                <a:ea typeface="+mn-ea"/>
                <a:cs typeface="+mn-cs"/>
              </a:rPr>
              <a:t>addi</a:t>
            </a:r>
            <a:r>
              <a:rPr lang="zh-CN" altLang="en-US" sz="1200" kern="1200" dirty="0">
                <a:solidFill>
                  <a:schemeClr val="tx1"/>
                </a:solidFill>
                <a:effectLst/>
                <a:latin typeface="+mn-lt"/>
                <a:ea typeface="+mn-ea"/>
                <a:cs typeface="+mn-cs"/>
              </a:rPr>
              <a:t>，这几条指令具有较好的代表性，</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后续我们可以利用这几条简单的指令构建一个小型的实验系统验证</a:t>
            </a:r>
            <a:r>
              <a:rPr lang="en-US" altLang="zh-CN" sz="1200" kern="1200" dirty="0">
                <a:solidFill>
                  <a:schemeClr val="tx1"/>
                </a:solidFill>
                <a:effectLst/>
                <a:latin typeface="+mn-lt"/>
                <a:ea typeface="+mn-ea"/>
                <a:cs typeface="+mn-cs"/>
              </a:rPr>
              <a:t>CPU</a:t>
            </a:r>
            <a:r>
              <a:rPr lang="zh-CN" altLang="en-US" sz="1200" kern="1200" dirty="0">
                <a:solidFill>
                  <a:schemeClr val="tx1"/>
                </a:solidFill>
                <a:effectLst/>
                <a:latin typeface="+mn-lt"/>
                <a:ea typeface="+mn-ea"/>
                <a:cs typeface="+mn-cs"/>
              </a:rPr>
              <a:t>设计中的诸多知识点 。</a:t>
            </a:r>
            <a:endParaRPr lang="en-US"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36</a:t>
            </a:fld>
            <a:endParaRPr lang="zh-CN" altLang="en-US"/>
          </a:p>
        </p:txBody>
      </p:sp>
    </p:spTree>
    <p:extLst>
      <p:ext uri="{BB962C8B-B14F-4D97-AF65-F5344CB8AC3E}">
        <p14:creationId xmlns:p14="http://schemas.microsoft.com/office/powerpoint/2010/main" val="262033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Times New Roman" panose="02020603050405020304" pitchFamily="18" charset="0"/>
                <a:ea typeface="宋体" panose="02010600030101010101" pitchFamily="2" charset="-122"/>
              </a:rPr>
              <a:t>注意：</a:t>
            </a:r>
            <a:endParaRPr lang="en-US" altLang="zh-CN" dirty="0">
              <a:latin typeface="Times New Roman" panose="02020603050405020304" pitchFamily="18" charset="0"/>
              <a:ea typeface="宋体" panose="02010600030101010101" pitchFamily="2" charset="-122"/>
            </a:endParaRPr>
          </a:p>
          <a:p>
            <a:r>
              <a:rPr lang="en-US" altLang="zh-CN" dirty="0">
                <a:latin typeface="Times New Roman" panose="02020603050405020304" pitchFamily="18" charset="0"/>
                <a:ea typeface="宋体" panose="02010600030101010101" pitchFamily="2" charset="-122"/>
              </a:rPr>
              <a:t>1</a:t>
            </a:r>
            <a:r>
              <a:rPr lang="zh-CN" altLang="en-US" dirty="0">
                <a:latin typeface="Times New Roman" panose="02020603050405020304" pitchFamily="18" charset="0"/>
                <a:ea typeface="宋体" panose="02010600030101010101" pitchFamily="2" charset="-122"/>
              </a:rPr>
              <a:t>、阶码偏移在</a:t>
            </a:r>
            <a:r>
              <a:rPr lang="en-US" altLang="zh-CN" dirty="0">
                <a:latin typeface="Times New Roman" panose="02020603050405020304" pitchFamily="18" charset="0"/>
                <a:ea typeface="宋体" panose="02010600030101010101" pitchFamily="2" charset="-122"/>
              </a:rPr>
              <a:t>754</a:t>
            </a:r>
            <a:r>
              <a:rPr lang="zh-CN" altLang="en-US" dirty="0">
                <a:latin typeface="Times New Roman" panose="02020603050405020304" pitchFamily="18" charset="0"/>
                <a:ea typeface="宋体" panose="02010600030101010101" pitchFamily="2" charset="-122"/>
              </a:rPr>
              <a:t>标准中只</a:t>
            </a:r>
            <a:r>
              <a:rPr lang="zh-CN" altLang="en-US" dirty="0">
                <a:latin typeface="宋体" panose="02010600030101010101" pitchFamily="2" charset="-122"/>
                <a:ea typeface="宋体" panose="02010600030101010101" pitchFamily="2" charset="-122"/>
              </a:rPr>
              <a:t>偏移</a:t>
            </a:r>
            <a:r>
              <a:rPr lang="en-US" altLang="zh-CN" sz="1400" dirty="0">
                <a:solidFill>
                  <a:srgbClr val="FFBF09"/>
                </a:solidFill>
                <a:latin typeface="宋体" panose="02010600030101010101" pitchFamily="2" charset="-122"/>
                <a:ea typeface="宋体" panose="02010600030101010101" pitchFamily="2" charset="-122"/>
              </a:rPr>
              <a:t>2</a:t>
            </a:r>
            <a:r>
              <a:rPr lang="en-US" altLang="zh-CN" sz="1400" baseline="30000" dirty="0">
                <a:solidFill>
                  <a:srgbClr val="FFBF09"/>
                </a:solidFill>
                <a:latin typeface="宋体" panose="02010600030101010101" pitchFamily="2" charset="-122"/>
                <a:ea typeface="宋体" panose="02010600030101010101" pitchFamily="2" charset="-122"/>
              </a:rPr>
              <a:t>n</a:t>
            </a:r>
            <a:r>
              <a:rPr lang="en-US" altLang="zh-CN" sz="1400" dirty="0">
                <a:solidFill>
                  <a:srgbClr val="FFBF09"/>
                </a:solidFill>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 所以是加</a:t>
            </a:r>
            <a:r>
              <a:rPr lang="en-US" altLang="zh-CN" dirty="0">
                <a:latin typeface="宋体" panose="02010600030101010101" pitchFamily="2" charset="-122"/>
                <a:ea typeface="宋体" panose="02010600030101010101" pitchFamily="2" charset="-122"/>
              </a:rPr>
              <a:t>127</a:t>
            </a:r>
            <a:r>
              <a:rPr lang="zh-CN" altLang="en-US" dirty="0">
                <a:latin typeface="宋体" panose="02010600030101010101" pitchFamily="2" charset="-122"/>
                <a:ea typeface="宋体" panose="02010600030101010101" pitchFamily="2" charset="-122"/>
              </a:rPr>
              <a:t>！！！移码定义本身是</a:t>
            </a:r>
            <a:r>
              <a:rPr lang="en-US" altLang="zh-CN" dirty="0">
                <a:latin typeface="宋体" panose="02010600030101010101" pitchFamily="2" charset="-122"/>
                <a:ea typeface="宋体" panose="02010600030101010101" pitchFamily="2" charset="-122"/>
              </a:rPr>
              <a:t>+</a:t>
            </a:r>
            <a:r>
              <a:rPr lang="en-US" altLang="zh-CN" dirty="0">
                <a:solidFill>
                  <a:srgbClr val="FFBF09"/>
                </a:solidFill>
                <a:latin typeface="宋体" panose="02010600030101010101" pitchFamily="2" charset="-122"/>
                <a:ea typeface="宋体" panose="02010600030101010101" pitchFamily="2" charset="-122"/>
              </a:rPr>
              <a:t>2</a:t>
            </a:r>
            <a:r>
              <a:rPr lang="en-US" altLang="zh-CN" baseline="30000" dirty="0">
                <a:solidFill>
                  <a:srgbClr val="FFBF09"/>
                </a:solidFill>
                <a:latin typeface="宋体" panose="02010600030101010101" pitchFamily="2" charset="-122"/>
                <a:ea typeface="宋体" panose="02010600030101010101" pitchFamily="2" charset="-122"/>
              </a:rPr>
              <a:t>n</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、尾数要转换为</a:t>
            </a:r>
            <a:r>
              <a:rPr lang="en-US" altLang="zh-CN" dirty="0">
                <a:latin typeface="宋体" panose="02010600030101010101" pitchFamily="2" charset="-122"/>
                <a:ea typeface="宋体" panose="02010600030101010101" pitchFamily="2" charset="-122"/>
              </a:rPr>
              <a:t>1.M</a:t>
            </a:r>
            <a:r>
              <a:rPr lang="zh-CN" altLang="en-US" dirty="0">
                <a:latin typeface="宋体" panose="02010600030101010101" pitchFamily="2" charset="-122"/>
                <a:ea typeface="宋体" panose="02010600030101010101" pitchFamily="2" charset="-122"/>
              </a:rPr>
              <a:t>的形式，所以要移动小数点到最高</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的后面。前面的</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并不包含在尾数</a:t>
            </a:r>
            <a:r>
              <a:rPr lang="en-US" altLang="zh-CN" dirty="0">
                <a:latin typeface="宋体" panose="02010600030101010101" pitchFamily="2" charset="-122"/>
                <a:ea typeface="宋体" panose="02010600030101010101" pitchFamily="2" charset="-122"/>
              </a:rPr>
              <a:t>M</a:t>
            </a:r>
            <a:r>
              <a:rPr lang="zh-CN" altLang="en-US" dirty="0">
                <a:latin typeface="宋体" panose="02010600030101010101" pitchFamily="2" charset="-122"/>
                <a:ea typeface="宋体" panose="02010600030101010101" pitchFamily="2" charset="-122"/>
              </a:rPr>
              <a:t>中。</a:t>
            </a:r>
            <a:endParaRPr lang="en-US" altLang="zh-CN" dirty="0">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1" dirty="0">
                <a:solidFill>
                  <a:srgbClr val="FFFF00"/>
                </a:solidFill>
                <a:effectLst>
                  <a:outerShdw blurRad="38100" dist="38100" dir="2700000" algn="tl">
                    <a:srgbClr val="000000"/>
                  </a:outerShdw>
                </a:effectLst>
                <a:ea typeface="黑体" pitchFamily="2" charset="-122"/>
              </a:rPr>
              <a:t>F</a:t>
            </a:r>
            <a:r>
              <a:rPr lang="zh-CN" altLang="en-US" sz="1200" b="1" baseline="-25000" dirty="0">
                <a:solidFill>
                  <a:srgbClr val="FFFF00"/>
                </a:solidFill>
                <a:effectLst>
                  <a:outerShdw blurRad="38100" dist="38100" dir="2700000" algn="tl">
                    <a:srgbClr val="000000"/>
                  </a:outerShdw>
                </a:effectLst>
                <a:ea typeface="黑体" pitchFamily="2" charset="-122"/>
              </a:rPr>
              <a:t>真</a:t>
            </a:r>
            <a:r>
              <a:rPr lang="en-US" altLang="zh-CN" sz="1200" b="1" dirty="0">
                <a:solidFill>
                  <a:srgbClr val="FFFF00"/>
                </a:solidFill>
                <a:effectLst>
                  <a:outerShdw blurRad="38100" dist="38100" dir="2700000" algn="tl">
                    <a:srgbClr val="000000"/>
                  </a:outerShdw>
                </a:effectLst>
                <a:ea typeface="黑体" pitchFamily="2" charset="-122"/>
              </a:rPr>
              <a:t>=(-1)</a:t>
            </a:r>
            <a:r>
              <a:rPr lang="en-US" altLang="zh-CN" sz="1200" b="1" baseline="30000" dirty="0">
                <a:solidFill>
                  <a:srgbClr val="FFFF00"/>
                </a:solidFill>
                <a:effectLst>
                  <a:outerShdw blurRad="38100" dist="38100" dir="2700000" algn="tl">
                    <a:srgbClr val="000000"/>
                  </a:outerShdw>
                </a:effectLst>
                <a:ea typeface="黑体" pitchFamily="2" charset="-122"/>
              </a:rPr>
              <a:t>S</a:t>
            </a:r>
            <a:r>
              <a:rPr lang="en-US" altLang="zh-CN" sz="1200" b="1" dirty="0">
                <a:solidFill>
                  <a:srgbClr val="FFFF00"/>
                </a:solidFill>
                <a:effectLst>
                  <a:outerShdw blurRad="38100" dist="38100" dir="2700000" algn="tl">
                    <a:srgbClr val="000000"/>
                  </a:outerShdw>
                </a:effectLst>
                <a:ea typeface="黑体" pitchFamily="2" charset="-122"/>
              </a:rPr>
              <a:t>×(1+M)×2</a:t>
            </a:r>
            <a:r>
              <a:rPr lang="en-US" altLang="zh-CN" sz="1200" b="1" baseline="30000" dirty="0">
                <a:solidFill>
                  <a:srgbClr val="FFFF00"/>
                </a:solidFill>
                <a:effectLst>
                  <a:outerShdw blurRad="38100" dist="38100" dir="2700000" algn="tl">
                    <a:srgbClr val="000000"/>
                  </a:outerShdw>
                </a:effectLst>
                <a:ea typeface="黑体" pitchFamily="2" charset="-122"/>
              </a:rPr>
              <a:t>E-127</a:t>
            </a:r>
            <a:endParaRPr lang="en-US" altLang="zh-CN" dirty="0">
              <a:latin typeface="宋体" panose="02010600030101010101" pitchFamily="2" charset="-122"/>
              <a:ea typeface="宋体"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5</a:t>
            </a:fld>
            <a:endParaRPr lang="zh-CN" altLang="en-US"/>
          </a:p>
        </p:txBody>
      </p:sp>
    </p:spTree>
    <p:extLst>
      <p:ext uri="{BB962C8B-B14F-4D97-AF65-F5344CB8AC3E}">
        <p14:creationId xmlns:p14="http://schemas.microsoft.com/office/powerpoint/2010/main" val="38205624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、强调时钟节拍的作用，</a:t>
            </a:r>
            <a:r>
              <a:rPr lang="en-US" altLang="zh-CN" dirty="0"/>
              <a:t>4</a:t>
            </a:r>
            <a:r>
              <a:rPr lang="zh-CN" altLang="en-US" dirty="0"/>
              <a:t>个时钟作用下实现具体微操作。后面设计</a:t>
            </a:r>
            <a:r>
              <a:rPr lang="en-US" altLang="zh-CN" dirty="0"/>
              <a:t>CPU</a:t>
            </a:r>
            <a:r>
              <a:rPr lang="zh-CN" altLang="en-US" dirty="0"/>
              <a:t>需要设计时序产生器，产生节拍脉冲。</a:t>
            </a:r>
            <a:endParaRPr lang="en-US" altLang="zh-CN" dirty="0"/>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首先我们来看看取指令如何完成</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在前面我们反复强调过了</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取指令的过程是以</a:t>
            </a:r>
            <a:r>
              <a:rPr lang="en-US" altLang="zh-CN" sz="1200" kern="1200" dirty="0">
                <a:solidFill>
                  <a:schemeClr val="tx1"/>
                </a:solidFill>
                <a:effectLst/>
                <a:latin typeface="+mn-lt"/>
                <a:ea typeface="+mn-ea"/>
                <a:cs typeface="+mn-cs"/>
              </a:rPr>
              <a:t>PC</a:t>
            </a:r>
            <a:r>
              <a:rPr lang="zh-CN" altLang="zh-CN" sz="1200" kern="1200" dirty="0">
                <a:solidFill>
                  <a:schemeClr val="tx1"/>
                </a:solidFill>
                <a:effectLst/>
                <a:latin typeface="+mn-lt"/>
                <a:ea typeface="+mn-ea"/>
                <a:cs typeface="+mn-cs"/>
              </a:rPr>
              <a:t>为地址访问</a:t>
            </a:r>
            <a:r>
              <a:rPr lang="zh-CN" altLang="en-US" sz="1200" kern="1200" dirty="0">
                <a:solidFill>
                  <a:schemeClr val="tx1"/>
                </a:solidFill>
                <a:effectLst/>
                <a:latin typeface="+mn-lt"/>
                <a:ea typeface="+mn-ea"/>
                <a:cs typeface="+mn-cs"/>
              </a:rPr>
              <a:t>主存，</a:t>
            </a:r>
            <a:r>
              <a:rPr lang="zh-CN" altLang="zh-CN" sz="1200" kern="1200" dirty="0">
                <a:solidFill>
                  <a:schemeClr val="tx1"/>
                </a:solidFill>
                <a:effectLst/>
                <a:latin typeface="+mn-lt"/>
                <a:ea typeface="+mn-ea"/>
                <a:cs typeface="+mn-cs"/>
              </a:rPr>
              <a:t>将指令从主存取出送到指令寄存器</a:t>
            </a:r>
            <a:r>
              <a:rPr lang="en-US" altLang="zh-CN" sz="1200" kern="1200" dirty="0">
                <a:solidFill>
                  <a:schemeClr val="tx1"/>
                </a:solidFill>
                <a:effectLst/>
                <a:latin typeface="+mn-lt"/>
                <a:ea typeface="+mn-ea"/>
                <a:cs typeface="+mn-cs"/>
              </a:rPr>
              <a:t>IR</a:t>
            </a:r>
            <a:r>
              <a:rPr lang="zh-CN" altLang="zh-CN" sz="1200" kern="1200" dirty="0">
                <a:solidFill>
                  <a:schemeClr val="tx1"/>
                </a:solidFill>
                <a:effectLst/>
                <a:latin typeface="+mn-lt"/>
                <a:ea typeface="+mn-ea"/>
                <a:cs typeface="+mn-cs"/>
              </a:rPr>
              <a:t>中</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然后再将</a:t>
            </a:r>
            <a:r>
              <a:rPr lang="en-US" altLang="zh-CN" sz="1200" kern="1200" dirty="0">
                <a:solidFill>
                  <a:schemeClr val="tx1"/>
                </a:solidFill>
                <a:effectLst/>
                <a:latin typeface="+mn-lt"/>
                <a:ea typeface="+mn-ea"/>
                <a:cs typeface="+mn-cs"/>
              </a:rPr>
              <a:t>PC++</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PC++</a:t>
            </a:r>
            <a:r>
              <a:rPr lang="zh-CN" altLang="zh-CN" sz="1200" kern="1200" dirty="0">
                <a:solidFill>
                  <a:schemeClr val="tx1"/>
                </a:solidFill>
                <a:effectLst/>
                <a:latin typeface="+mn-lt"/>
                <a:ea typeface="+mn-ea"/>
                <a:cs typeface="+mn-cs"/>
              </a:rPr>
              <a:t>的意思是</a:t>
            </a:r>
            <a:r>
              <a:rPr lang="en-US" altLang="zh-CN" sz="1200" kern="1200" dirty="0">
                <a:solidFill>
                  <a:schemeClr val="tx1"/>
                </a:solidFill>
                <a:effectLst/>
                <a:latin typeface="+mn-lt"/>
                <a:ea typeface="+mn-ea"/>
                <a:cs typeface="+mn-cs"/>
              </a:rPr>
              <a:t>PC</a:t>
            </a:r>
            <a:r>
              <a:rPr lang="zh-CN" altLang="en-US" sz="1200" kern="1200" dirty="0">
                <a:solidFill>
                  <a:schemeClr val="tx1"/>
                </a:solidFill>
                <a:effectLst/>
                <a:latin typeface="+mn-lt"/>
                <a:ea typeface="+mn-ea"/>
                <a:cs typeface="+mn-cs"/>
              </a:rPr>
              <a:t>加上指令的字节长度，如果是</a:t>
            </a:r>
            <a:r>
              <a:rPr lang="en-US" altLang="zh-CN" sz="1200" kern="1200" dirty="0">
                <a:solidFill>
                  <a:schemeClr val="tx1"/>
                </a:solidFill>
                <a:effectLst/>
                <a:latin typeface="+mn-lt"/>
                <a:ea typeface="+mn-ea"/>
                <a:cs typeface="+mn-cs"/>
              </a:rPr>
              <a:t>MIPS</a:t>
            </a:r>
            <a:r>
              <a:rPr lang="zh-CN" altLang="en-US" sz="1200" kern="1200" dirty="0">
                <a:solidFill>
                  <a:schemeClr val="tx1"/>
                </a:solidFill>
                <a:effectLst/>
                <a:latin typeface="+mn-lt"/>
                <a:ea typeface="+mn-ea"/>
                <a:cs typeface="+mn-cs"/>
              </a:rPr>
              <a:t>指令，由于指令长度为</a:t>
            </a:r>
            <a:r>
              <a:rPr lang="en-US" altLang="zh-CN"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，所以</a:t>
            </a:r>
            <a:r>
              <a:rPr lang="en-US" altLang="zh-CN" sz="1200" kern="1200" dirty="0">
                <a:solidFill>
                  <a:schemeClr val="tx1"/>
                </a:solidFill>
                <a:effectLst/>
                <a:latin typeface="+mn-lt"/>
                <a:ea typeface="+mn-ea"/>
                <a:cs typeface="+mn-cs"/>
              </a:rPr>
              <a:t>PC=PC+4</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在这样一个</a:t>
            </a:r>
            <a:r>
              <a:rPr lang="zh-CN" altLang="en-US" sz="1200" kern="1200" dirty="0">
                <a:solidFill>
                  <a:schemeClr val="tx1"/>
                </a:solidFill>
                <a:effectLst/>
                <a:latin typeface="+mn-lt"/>
                <a:ea typeface="+mn-ea"/>
                <a:cs typeface="+mn-cs"/>
              </a:rPr>
              <a:t>单总线</a:t>
            </a:r>
            <a:r>
              <a:rPr lang="zh-CN" altLang="zh-CN" sz="1200" kern="1200" dirty="0">
                <a:solidFill>
                  <a:schemeClr val="tx1"/>
                </a:solidFill>
                <a:effectLst/>
                <a:latin typeface="+mn-lt"/>
                <a:ea typeface="+mn-ea"/>
                <a:cs typeface="+mn-cs"/>
              </a:rPr>
              <a:t>主机架构里面</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要完成取指令的通路</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必须要通过</a:t>
            </a:r>
            <a:r>
              <a:rPr lang="zh-CN" altLang="en-US" sz="1200" kern="1200" dirty="0">
                <a:solidFill>
                  <a:schemeClr val="tx1"/>
                </a:solidFill>
                <a:effectLst/>
                <a:latin typeface="+mn-lt"/>
                <a:ea typeface="+mn-ea"/>
                <a:cs typeface="+mn-cs"/>
              </a:rPr>
              <a:t>内部</a:t>
            </a:r>
            <a:r>
              <a:rPr lang="zh-CN" altLang="zh-CN" sz="1200" kern="1200" dirty="0">
                <a:solidFill>
                  <a:schemeClr val="tx1"/>
                </a:solidFill>
                <a:effectLst/>
                <a:latin typeface="+mn-lt"/>
                <a:ea typeface="+mn-ea"/>
                <a:cs typeface="+mn-cs"/>
              </a:rPr>
              <a:t>总线反复的进行数据的传递</a:t>
            </a:r>
            <a:r>
              <a:rPr lang="zh-CN" altLang="en-US" sz="1200" kern="1200" dirty="0">
                <a:solidFill>
                  <a:schemeClr val="tx1"/>
                </a:solidFill>
                <a:effectLst/>
                <a:latin typeface="+mn-lt"/>
                <a:ea typeface="+mn-ea"/>
                <a:cs typeface="+mn-cs"/>
              </a:rPr>
              <a:t>，我们来看一看具体的过程。</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首先以</a:t>
            </a:r>
            <a:r>
              <a:rPr lang="en-US" altLang="zh-CN" sz="1200" kern="1200" dirty="0">
                <a:solidFill>
                  <a:schemeClr val="tx1"/>
                </a:solidFill>
                <a:effectLst/>
                <a:latin typeface="+mn-lt"/>
                <a:ea typeface="+mn-ea"/>
                <a:cs typeface="+mn-cs"/>
              </a:rPr>
              <a:t>PC</a:t>
            </a:r>
            <a:r>
              <a:rPr lang="zh-CN" altLang="zh-CN" sz="1200" kern="1200" dirty="0">
                <a:solidFill>
                  <a:schemeClr val="tx1"/>
                </a:solidFill>
                <a:effectLst/>
                <a:latin typeface="+mn-lt"/>
                <a:ea typeface="+mn-ea"/>
                <a:cs typeface="+mn-cs"/>
              </a:rPr>
              <a:t>为地址访问主存</a:t>
            </a:r>
            <a:r>
              <a:rPr lang="zh-CN" altLang="en-US" sz="1200" kern="1200" dirty="0">
                <a:solidFill>
                  <a:schemeClr val="tx1"/>
                </a:solidFill>
                <a:effectLst/>
                <a:latin typeface="+mn-lt"/>
                <a:ea typeface="+mn-ea"/>
                <a:cs typeface="+mn-cs"/>
              </a:rPr>
              <a:t>，访问主存的接口是</a:t>
            </a:r>
            <a:r>
              <a:rPr lang="en-US" altLang="zh-CN" sz="1200" kern="1200" dirty="0">
                <a:solidFill>
                  <a:schemeClr val="tx1"/>
                </a:solidFill>
                <a:effectLst/>
                <a:latin typeface="+mn-lt"/>
                <a:ea typeface="+mn-ea"/>
                <a:cs typeface="+mn-cs"/>
              </a:rPr>
              <a:t>AR</a:t>
            </a:r>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DR</a:t>
            </a:r>
            <a:r>
              <a:rPr lang="zh-CN" altLang="en-US" sz="1200" kern="1200" dirty="0">
                <a:solidFill>
                  <a:schemeClr val="tx1"/>
                </a:solidFill>
                <a:effectLst/>
                <a:latin typeface="+mn-lt"/>
                <a:ea typeface="+mn-ea"/>
                <a:cs typeface="+mn-cs"/>
              </a:rPr>
              <a:t>寄存器，访存必须</a:t>
            </a:r>
            <a:r>
              <a:rPr lang="zh-CN" altLang="zh-CN" sz="1200" kern="1200" dirty="0">
                <a:solidFill>
                  <a:schemeClr val="tx1"/>
                </a:solidFill>
                <a:effectLst/>
                <a:latin typeface="+mn-lt"/>
                <a:ea typeface="+mn-ea"/>
                <a:cs typeface="+mn-cs"/>
              </a:rPr>
              <a:t>将</a:t>
            </a:r>
            <a:r>
              <a:rPr lang="en-US" altLang="zh-CN" sz="1200" kern="1200" dirty="0">
                <a:solidFill>
                  <a:schemeClr val="tx1"/>
                </a:solidFill>
                <a:effectLst/>
                <a:latin typeface="+mn-lt"/>
                <a:ea typeface="+mn-ea"/>
                <a:cs typeface="+mn-cs"/>
              </a:rPr>
              <a:t>PC</a:t>
            </a:r>
            <a:r>
              <a:rPr lang="zh-CN" altLang="zh-CN" sz="1200" kern="1200" dirty="0">
                <a:solidFill>
                  <a:schemeClr val="tx1"/>
                </a:solidFill>
                <a:effectLst/>
                <a:latin typeface="+mn-lt"/>
                <a:ea typeface="+mn-ea"/>
                <a:cs typeface="+mn-cs"/>
              </a:rPr>
              <a:t>的值</a:t>
            </a:r>
            <a:r>
              <a:rPr lang="zh-CN" altLang="en-US" sz="1200" kern="1200" dirty="0">
                <a:solidFill>
                  <a:schemeClr val="tx1"/>
                </a:solidFill>
                <a:effectLst/>
                <a:latin typeface="+mn-lt"/>
                <a:ea typeface="+mn-ea"/>
                <a:cs typeface="+mn-cs"/>
              </a:rPr>
              <a:t>送</a:t>
            </a:r>
            <a:r>
              <a:rPr lang="en-US" altLang="zh-CN" sz="1200" kern="1200" dirty="0">
                <a:solidFill>
                  <a:schemeClr val="tx1"/>
                </a:solidFill>
                <a:effectLst/>
                <a:latin typeface="+mn-lt"/>
                <a:ea typeface="+mn-ea"/>
                <a:cs typeface="+mn-cs"/>
              </a:rPr>
              <a:t>AR</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另外</a:t>
            </a:r>
            <a:r>
              <a:rPr lang="en-US" altLang="zh-CN" sz="1200" kern="1200" dirty="0">
                <a:solidFill>
                  <a:schemeClr val="tx1"/>
                </a:solidFill>
                <a:effectLst/>
                <a:latin typeface="+mn-lt"/>
                <a:ea typeface="+mn-ea"/>
                <a:cs typeface="+mn-cs"/>
              </a:rPr>
              <a:t>PC</a:t>
            </a:r>
            <a:r>
              <a:rPr lang="zh-CN" altLang="en-US" sz="1200" kern="1200" dirty="0">
                <a:solidFill>
                  <a:schemeClr val="tx1"/>
                </a:solidFill>
                <a:effectLst/>
                <a:latin typeface="+mn-lt"/>
                <a:ea typeface="+mn-ea"/>
                <a:cs typeface="+mn-cs"/>
              </a:rPr>
              <a:t>还要</a:t>
            </a:r>
            <a:r>
              <a:rPr lang="en-US" altLang="zh-CN" sz="1200" kern="1200" dirty="0">
                <a:solidFill>
                  <a:schemeClr val="tx1"/>
                </a:solidFill>
                <a:effectLst/>
                <a:latin typeface="+mn-lt"/>
                <a:ea typeface="+mn-ea"/>
                <a:cs typeface="+mn-cs"/>
              </a:rPr>
              <a:t>+4</a:t>
            </a:r>
            <a:endParaRPr lang="zh-CN"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所</a:t>
            </a:r>
            <a:r>
              <a:rPr lang="zh-CN" altLang="zh-CN" sz="1200" kern="1200" dirty="0">
                <a:solidFill>
                  <a:schemeClr val="tx1"/>
                </a:solidFill>
                <a:effectLst/>
                <a:latin typeface="+mn-lt"/>
                <a:ea typeface="+mn-ea"/>
                <a:cs typeface="+mn-cs"/>
              </a:rPr>
              <a:t>以我们还要将</a:t>
            </a:r>
            <a:r>
              <a:rPr lang="en-US" altLang="zh-CN" sz="1200" kern="1200" dirty="0">
                <a:solidFill>
                  <a:schemeClr val="tx1"/>
                </a:solidFill>
                <a:effectLst/>
                <a:latin typeface="+mn-lt"/>
                <a:ea typeface="+mn-ea"/>
                <a:cs typeface="+mn-cs"/>
              </a:rPr>
              <a:t>PC</a:t>
            </a:r>
            <a:r>
              <a:rPr lang="zh-CN" altLang="zh-CN" sz="1200" kern="1200" dirty="0">
                <a:solidFill>
                  <a:schemeClr val="tx1"/>
                </a:solidFill>
                <a:effectLst/>
                <a:latin typeface="+mn-lt"/>
                <a:ea typeface="+mn-ea"/>
                <a:cs typeface="+mn-cs"/>
              </a:rPr>
              <a:t>的值送到</a:t>
            </a:r>
            <a:r>
              <a:rPr lang="en-US" altLang="zh-CN" sz="1200" kern="1200" dirty="0">
                <a:solidFill>
                  <a:schemeClr val="tx1"/>
                </a:solidFill>
                <a:effectLst/>
                <a:latin typeface="+mn-lt"/>
                <a:ea typeface="+mn-ea"/>
                <a:cs typeface="+mn-cs"/>
              </a:rPr>
              <a:t>ALU</a:t>
            </a:r>
            <a:r>
              <a:rPr lang="zh-CN" altLang="zh-CN" sz="1200" kern="1200" dirty="0">
                <a:solidFill>
                  <a:schemeClr val="tx1"/>
                </a:solidFill>
                <a:effectLst/>
                <a:latin typeface="+mn-lt"/>
                <a:ea typeface="+mn-ea"/>
                <a:cs typeface="+mn-cs"/>
              </a:rPr>
              <a:t>一个输入</a:t>
            </a:r>
            <a:r>
              <a:rPr lang="zh-CN" altLang="en-US" sz="1200" kern="1200" dirty="0">
                <a:solidFill>
                  <a:schemeClr val="tx1"/>
                </a:solidFill>
                <a:effectLst/>
                <a:latin typeface="+mn-lt"/>
                <a:ea typeface="+mn-ea"/>
                <a:cs typeface="+mn-cs"/>
              </a:rPr>
              <a:t>暂存器</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中</a:t>
            </a:r>
            <a:r>
              <a:rPr lang="zh-CN" altLang="en-US" sz="1200" kern="1200" dirty="0">
                <a:solidFill>
                  <a:schemeClr val="tx1"/>
                </a:solidFill>
                <a:effectLst/>
                <a:latin typeface="+mn-lt"/>
                <a:ea typeface="+mn-ea"/>
                <a:cs typeface="+mn-cs"/>
              </a:rPr>
              <a:t>进行加</a:t>
            </a:r>
            <a:r>
              <a:rPr lang="en-US" altLang="zh-CN"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的动作，也就是要建立</a:t>
            </a:r>
            <a:r>
              <a:rPr lang="en-US" altLang="zh-CN" sz="1200" kern="1200" dirty="0">
                <a:solidFill>
                  <a:schemeClr val="tx1"/>
                </a:solidFill>
                <a:effectLst/>
                <a:latin typeface="+mn-lt"/>
                <a:ea typeface="+mn-ea"/>
                <a:cs typeface="+mn-cs"/>
              </a:rPr>
              <a:t>PC</a:t>
            </a:r>
            <a:r>
              <a:rPr lang="zh-CN" altLang="en-US" sz="1200" kern="1200" dirty="0">
                <a:solidFill>
                  <a:schemeClr val="tx1"/>
                </a:solidFill>
                <a:effectLst/>
                <a:latin typeface="+mn-lt"/>
                <a:ea typeface="+mn-ea"/>
                <a:cs typeface="+mn-cs"/>
              </a:rPr>
              <a:t>到</a:t>
            </a:r>
            <a:r>
              <a:rPr lang="en-US" altLang="zh-CN" sz="1200" kern="1200" dirty="0">
                <a:solidFill>
                  <a:schemeClr val="tx1"/>
                </a:solidFill>
                <a:effectLst/>
                <a:latin typeface="+mn-lt"/>
                <a:ea typeface="+mn-ea"/>
                <a:cs typeface="+mn-cs"/>
              </a:rPr>
              <a:t>AR</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PC</a:t>
            </a:r>
            <a:r>
              <a:rPr lang="zh-CN" altLang="en-US" sz="1200" kern="1200" dirty="0">
                <a:solidFill>
                  <a:schemeClr val="tx1"/>
                </a:solidFill>
                <a:effectLst/>
                <a:latin typeface="+mn-lt"/>
                <a:ea typeface="+mn-ea"/>
                <a:cs typeface="+mn-cs"/>
              </a:rPr>
              <a:t>到</a:t>
            </a:r>
            <a:r>
              <a:rPr lang="en-US" altLang="zh-CN" sz="1200" kern="1200" dirty="0">
                <a:solidFill>
                  <a:schemeClr val="tx1"/>
                </a:solidFill>
                <a:effectLst/>
                <a:latin typeface="+mn-lt"/>
                <a:ea typeface="+mn-ea"/>
                <a:cs typeface="+mn-cs"/>
              </a:rPr>
              <a:t>X</a:t>
            </a:r>
            <a:r>
              <a:rPr lang="zh-CN" altLang="en-US" sz="1200" kern="1200" dirty="0">
                <a:solidFill>
                  <a:schemeClr val="tx1"/>
                </a:solidFill>
                <a:effectLst/>
                <a:latin typeface="+mn-lt"/>
                <a:ea typeface="+mn-ea"/>
                <a:cs typeface="+mn-cs"/>
              </a:rPr>
              <a:t>的数据通路，</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要建立</a:t>
            </a:r>
            <a:r>
              <a:rPr lang="zh-CN" altLang="zh-CN" sz="1200" kern="1200" dirty="0">
                <a:solidFill>
                  <a:schemeClr val="tx1"/>
                </a:solidFill>
                <a:effectLst/>
                <a:latin typeface="+mn-lt"/>
                <a:ea typeface="+mn-ea"/>
                <a:cs typeface="+mn-cs"/>
              </a:rPr>
              <a:t>这个</a:t>
            </a:r>
            <a:r>
              <a:rPr lang="zh-CN" altLang="en-US" sz="1200" kern="1200" dirty="0">
                <a:solidFill>
                  <a:schemeClr val="tx1"/>
                </a:solidFill>
                <a:effectLst/>
                <a:latin typeface="+mn-lt"/>
                <a:ea typeface="+mn-ea"/>
                <a:cs typeface="+mn-cs"/>
              </a:rPr>
              <a:t>通路我们需要给出</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个控制信号，注意这里</a:t>
            </a:r>
            <a:r>
              <a:rPr lang="zh-CN" altLang="en-US" sz="1200" b="1" kern="1200" dirty="0">
                <a:solidFill>
                  <a:schemeClr val="tx1"/>
                </a:solidFill>
                <a:effectLst/>
                <a:latin typeface="+mn-lt"/>
                <a:ea typeface="+mn-ea"/>
                <a:cs typeface="+mn-cs"/>
              </a:rPr>
              <a:t>给出控制信号的意思就是当前信号值为</a:t>
            </a:r>
            <a:r>
              <a:rPr lang="en-US" altLang="zh-CN" sz="1200" b="1" kern="1200" dirty="0">
                <a:solidFill>
                  <a:schemeClr val="tx1"/>
                </a:solidFill>
                <a:effectLst/>
                <a:latin typeface="+mn-lt"/>
                <a:ea typeface="+mn-ea"/>
                <a:cs typeface="+mn-cs"/>
              </a:rPr>
              <a:t>1</a:t>
            </a:r>
          </a:p>
          <a:p>
            <a:r>
              <a:rPr lang="zh-CN" altLang="en-US" sz="1200" kern="1200" dirty="0">
                <a:solidFill>
                  <a:schemeClr val="tx1"/>
                </a:solidFill>
                <a:effectLst/>
                <a:latin typeface="+mn-lt"/>
                <a:ea typeface="+mn-ea"/>
                <a:cs typeface="+mn-cs"/>
              </a:rPr>
              <a:t>首先给出</a:t>
            </a:r>
            <a:r>
              <a:rPr lang="en-US" altLang="zh-CN" sz="1200" kern="1200" dirty="0" err="1">
                <a:solidFill>
                  <a:schemeClr val="tx1"/>
                </a:solidFill>
                <a:effectLst/>
                <a:latin typeface="+mn-lt"/>
                <a:ea typeface="+mn-ea"/>
                <a:cs typeface="+mn-cs"/>
              </a:rPr>
              <a:t>Pcout</a:t>
            </a:r>
            <a:r>
              <a:rPr lang="zh-CN" altLang="en-US" sz="1200" kern="1200" dirty="0">
                <a:solidFill>
                  <a:schemeClr val="tx1"/>
                </a:solidFill>
                <a:effectLst/>
                <a:latin typeface="+mn-lt"/>
                <a:ea typeface="+mn-ea"/>
                <a:cs typeface="+mn-cs"/>
              </a:rPr>
              <a:t>信号，</a:t>
            </a:r>
            <a:r>
              <a:rPr lang="en-US" altLang="zh-CN" sz="1200" kern="1200" dirty="0">
                <a:solidFill>
                  <a:schemeClr val="tx1"/>
                </a:solidFill>
                <a:effectLst/>
                <a:latin typeface="+mn-lt"/>
                <a:ea typeface="+mn-ea"/>
                <a:cs typeface="+mn-cs"/>
              </a:rPr>
              <a:t>PC</a:t>
            </a:r>
            <a:r>
              <a:rPr lang="zh-CN" altLang="en-US" sz="1200" kern="1200" dirty="0">
                <a:solidFill>
                  <a:schemeClr val="tx1"/>
                </a:solidFill>
                <a:effectLst/>
                <a:latin typeface="+mn-lt"/>
                <a:ea typeface="+mn-ea"/>
                <a:cs typeface="+mn-cs"/>
              </a:rPr>
              <a:t>值将经内总线传输到</a:t>
            </a:r>
            <a:r>
              <a:rPr lang="en-US" altLang="zh-CN" sz="1200" kern="1200" dirty="0">
                <a:solidFill>
                  <a:schemeClr val="tx1"/>
                </a:solidFill>
                <a:effectLst/>
                <a:latin typeface="+mn-lt"/>
                <a:ea typeface="+mn-ea"/>
                <a:cs typeface="+mn-cs"/>
              </a:rPr>
              <a:t>AR</a:t>
            </a:r>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X</a:t>
            </a:r>
            <a:r>
              <a:rPr lang="zh-CN" altLang="en-US" sz="1200" kern="1200" dirty="0">
                <a:solidFill>
                  <a:schemeClr val="tx1"/>
                </a:solidFill>
                <a:effectLst/>
                <a:latin typeface="+mn-lt"/>
                <a:ea typeface="+mn-ea"/>
                <a:cs typeface="+mn-cs"/>
              </a:rPr>
              <a:t>的输入端，给出</a:t>
            </a:r>
            <a:r>
              <a:rPr lang="en-US" altLang="zh-CN" sz="1200" kern="1200" dirty="0">
                <a:solidFill>
                  <a:schemeClr val="tx1"/>
                </a:solidFill>
                <a:effectLst/>
                <a:latin typeface="+mn-lt"/>
                <a:ea typeface="+mn-ea"/>
                <a:cs typeface="+mn-cs"/>
              </a:rPr>
              <a:t>Xin</a:t>
            </a:r>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Arin</a:t>
            </a:r>
            <a:r>
              <a:rPr lang="zh-CN" altLang="en-US" sz="1200" kern="1200" dirty="0">
                <a:solidFill>
                  <a:schemeClr val="tx1"/>
                </a:solidFill>
                <a:effectLst/>
                <a:latin typeface="+mn-lt"/>
                <a:ea typeface="+mn-ea"/>
                <a:cs typeface="+mn-cs"/>
              </a:rPr>
              <a:t>的写使能信号，第一个时钟到来时</a:t>
            </a:r>
            <a:r>
              <a:rPr lang="en-US" altLang="zh-CN" sz="1200" kern="1200" dirty="0">
                <a:solidFill>
                  <a:schemeClr val="tx1"/>
                </a:solidFill>
                <a:effectLst/>
                <a:latin typeface="+mn-lt"/>
                <a:ea typeface="+mn-ea"/>
                <a:cs typeface="+mn-cs"/>
              </a:rPr>
              <a:t>PC</a:t>
            </a:r>
            <a:r>
              <a:rPr lang="zh-CN" altLang="en-US" sz="1200" kern="1200" dirty="0">
                <a:solidFill>
                  <a:schemeClr val="tx1"/>
                </a:solidFill>
                <a:effectLst/>
                <a:latin typeface="+mn-lt"/>
                <a:ea typeface="+mn-ea"/>
                <a:cs typeface="+mn-cs"/>
              </a:rPr>
              <a:t>值将分别锁存在两个寄存器中。</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注意这三个控制信号在当前时钟周期是持续给出的，也就是控制信号的时间长度是一个时钟周期，下一个时钟周期应该形成新的数据通路，会给出不同的控制信号。</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再来看看第</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个时钟周期，需要进行</a:t>
            </a:r>
            <a:r>
              <a:rPr lang="en-US" altLang="zh-CN" sz="1200" kern="1200" dirty="0">
                <a:solidFill>
                  <a:schemeClr val="tx1"/>
                </a:solidFill>
                <a:effectLst/>
                <a:latin typeface="+mn-lt"/>
                <a:ea typeface="+mn-ea"/>
                <a:cs typeface="+mn-cs"/>
              </a:rPr>
              <a:t>X+4</a:t>
            </a:r>
            <a:r>
              <a:rPr lang="zh-CN" altLang="en-US" sz="1200" kern="1200" dirty="0">
                <a:solidFill>
                  <a:schemeClr val="tx1"/>
                </a:solidFill>
                <a:effectLst/>
                <a:latin typeface="+mn-lt"/>
                <a:ea typeface="+mn-ea"/>
                <a:cs typeface="+mn-cs"/>
              </a:rPr>
              <a:t>的动作，只需要给出</a:t>
            </a:r>
            <a:r>
              <a:rPr lang="en-US" altLang="zh-CN" sz="1200" kern="1200" dirty="0">
                <a:solidFill>
                  <a:schemeClr val="tx1"/>
                </a:solidFill>
                <a:effectLst/>
                <a:latin typeface="+mn-lt"/>
                <a:ea typeface="+mn-ea"/>
                <a:cs typeface="+mn-cs"/>
              </a:rPr>
              <a:t>ALU</a:t>
            </a:r>
            <a:r>
              <a:rPr lang="zh-CN" altLang="en-US" sz="1200" kern="1200" dirty="0">
                <a:solidFill>
                  <a:schemeClr val="tx1"/>
                </a:solidFill>
                <a:effectLst/>
                <a:latin typeface="+mn-lt"/>
                <a:ea typeface="+mn-ea"/>
                <a:cs typeface="+mn-cs"/>
              </a:rPr>
              <a:t>控制器信号</a:t>
            </a:r>
            <a:r>
              <a:rPr lang="en-US" altLang="zh-CN"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的运算选择，</a:t>
            </a:r>
            <a:r>
              <a:rPr lang="en-US" altLang="zh-CN" sz="1200" kern="1200" dirty="0">
                <a:solidFill>
                  <a:schemeClr val="tx1"/>
                </a:solidFill>
                <a:effectLst/>
                <a:latin typeface="+mn-lt"/>
                <a:ea typeface="+mn-ea"/>
                <a:cs typeface="+mn-cs"/>
              </a:rPr>
              <a:t>X+4</a:t>
            </a:r>
            <a:r>
              <a:rPr lang="zh-CN" altLang="en-US" sz="1200" kern="1200" dirty="0">
                <a:solidFill>
                  <a:schemeClr val="tx1"/>
                </a:solidFill>
                <a:effectLst/>
                <a:latin typeface="+mn-lt"/>
                <a:ea typeface="+mn-ea"/>
                <a:cs typeface="+mn-cs"/>
              </a:rPr>
              <a:t>的结果就会在时钟到来时自动锁存在暂存器</a:t>
            </a:r>
            <a:r>
              <a:rPr lang="en-US" altLang="zh-CN" sz="1200" kern="1200" dirty="0">
                <a:solidFill>
                  <a:schemeClr val="tx1"/>
                </a:solidFill>
                <a:effectLst/>
                <a:latin typeface="+mn-lt"/>
                <a:ea typeface="+mn-ea"/>
                <a:cs typeface="+mn-cs"/>
              </a:rPr>
              <a:t>Z</a:t>
            </a:r>
            <a:r>
              <a:rPr lang="zh-CN" altLang="en-US" sz="1200" kern="1200" dirty="0">
                <a:solidFill>
                  <a:schemeClr val="tx1"/>
                </a:solidFill>
                <a:effectLst/>
                <a:latin typeface="+mn-lt"/>
                <a:ea typeface="+mn-ea"/>
                <a:cs typeface="+mn-cs"/>
              </a:rPr>
              <a:t>中。</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而第三个时钟周期，可以并行进行</a:t>
            </a:r>
            <a:r>
              <a:rPr lang="en-US" altLang="zh-CN" sz="1200" kern="1200" dirty="0">
                <a:solidFill>
                  <a:schemeClr val="tx1"/>
                </a:solidFill>
                <a:effectLst/>
                <a:latin typeface="+mn-lt"/>
                <a:ea typeface="+mn-ea"/>
                <a:cs typeface="+mn-cs"/>
              </a:rPr>
              <a:t>PC+4</a:t>
            </a:r>
            <a:r>
              <a:rPr lang="zh-CN" altLang="en-US" sz="1200" kern="1200" dirty="0">
                <a:solidFill>
                  <a:schemeClr val="tx1"/>
                </a:solidFill>
                <a:effectLst/>
                <a:latin typeface="+mn-lt"/>
                <a:ea typeface="+mn-ea"/>
                <a:cs typeface="+mn-cs"/>
              </a:rPr>
              <a:t>送</a:t>
            </a:r>
            <a:r>
              <a:rPr lang="en-US" altLang="zh-CN" sz="1200" kern="1200" dirty="0">
                <a:solidFill>
                  <a:schemeClr val="tx1"/>
                </a:solidFill>
                <a:effectLst/>
                <a:latin typeface="+mn-lt"/>
                <a:ea typeface="+mn-ea"/>
                <a:cs typeface="+mn-cs"/>
              </a:rPr>
              <a:t>PC</a:t>
            </a:r>
            <a:r>
              <a:rPr lang="zh-CN" altLang="en-US" sz="1200" kern="1200" dirty="0">
                <a:solidFill>
                  <a:schemeClr val="tx1"/>
                </a:solidFill>
                <a:effectLst/>
                <a:latin typeface="+mn-lt"/>
                <a:ea typeface="+mn-ea"/>
                <a:cs typeface="+mn-cs"/>
              </a:rPr>
              <a:t>，以及内存读取的数据通路，这两个数据通路分别在内总线、外总线进行，不存在总线资源冲突，所以可以并发</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需要给出四个操作控制信号，首先给出</a:t>
            </a:r>
            <a:r>
              <a:rPr lang="en-US" altLang="zh-CN" sz="1200" kern="1200" dirty="0" err="1">
                <a:solidFill>
                  <a:schemeClr val="tx1"/>
                </a:solidFill>
                <a:effectLst/>
                <a:latin typeface="+mn-lt"/>
                <a:ea typeface="+mn-ea"/>
                <a:cs typeface="+mn-cs"/>
              </a:rPr>
              <a:t>Zout</a:t>
            </a:r>
            <a:r>
              <a:rPr lang="zh-CN" altLang="en-US" sz="1200" kern="1200" dirty="0">
                <a:solidFill>
                  <a:schemeClr val="tx1"/>
                </a:solidFill>
                <a:effectLst/>
                <a:latin typeface="+mn-lt"/>
                <a:ea typeface="+mn-ea"/>
                <a:cs typeface="+mn-cs"/>
              </a:rPr>
              <a:t>信号，暂存器</a:t>
            </a:r>
            <a:r>
              <a:rPr lang="en-US" altLang="zh-CN" sz="1200" kern="1200" dirty="0">
                <a:solidFill>
                  <a:schemeClr val="tx1"/>
                </a:solidFill>
                <a:effectLst/>
                <a:latin typeface="+mn-lt"/>
                <a:ea typeface="+mn-ea"/>
                <a:cs typeface="+mn-cs"/>
              </a:rPr>
              <a:t>Z</a:t>
            </a:r>
            <a:r>
              <a:rPr lang="zh-CN" altLang="en-US" sz="1200" kern="1200" dirty="0">
                <a:solidFill>
                  <a:schemeClr val="tx1"/>
                </a:solidFill>
                <a:effectLst/>
                <a:latin typeface="+mn-lt"/>
                <a:ea typeface="+mn-ea"/>
                <a:cs typeface="+mn-cs"/>
              </a:rPr>
              <a:t>的值经内总线送</a:t>
            </a:r>
            <a:r>
              <a:rPr lang="en-US" altLang="zh-CN" sz="1200" kern="1200" dirty="0">
                <a:solidFill>
                  <a:schemeClr val="tx1"/>
                </a:solidFill>
                <a:effectLst/>
                <a:latin typeface="+mn-lt"/>
                <a:ea typeface="+mn-ea"/>
                <a:cs typeface="+mn-cs"/>
              </a:rPr>
              <a:t>PC</a:t>
            </a:r>
            <a:r>
              <a:rPr lang="zh-CN" altLang="en-US" sz="1200" kern="1200" dirty="0">
                <a:solidFill>
                  <a:schemeClr val="tx1"/>
                </a:solidFill>
                <a:effectLst/>
                <a:latin typeface="+mn-lt"/>
                <a:ea typeface="+mn-ea"/>
                <a:cs typeface="+mn-cs"/>
              </a:rPr>
              <a:t>输入端，给出内存读信号，经过一个存储周期后指令字会读取到</a:t>
            </a:r>
            <a:r>
              <a:rPr lang="en-US" altLang="zh-CN" sz="1200" kern="1200" dirty="0">
                <a:solidFill>
                  <a:schemeClr val="tx1"/>
                </a:solidFill>
                <a:effectLst/>
                <a:latin typeface="+mn-lt"/>
                <a:ea typeface="+mn-ea"/>
                <a:cs typeface="+mn-cs"/>
              </a:rPr>
              <a:t>DR</a:t>
            </a:r>
            <a:r>
              <a:rPr lang="zh-CN" altLang="en-US" sz="1200" kern="1200" dirty="0">
                <a:solidFill>
                  <a:schemeClr val="tx1"/>
                </a:solidFill>
                <a:effectLst/>
                <a:latin typeface="+mn-lt"/>
                <a:ea typeface="+mn-ea"/>
                <a:cs typeface="+mn-cs"/>
              </a:rPr>
              <a:t>输入端，</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给出</a:t>
            </a:r>
            <a:r>
              <a:rPr lang="en-US" altLang="zh-CN" sz="1200" kern="1200" dirty="0" err="1">
                <a:solidFill>
                  <a:schemeClr val="tx1"/>
                </a:solidFill>
                <a:effectLst/>
                <a:latin typeface="+mn-lt"/>
                <a:ea typeface="+mn-ea"/>
                <a:cs typeface="+mn-cs"/>
              </a:rPr>
              <a:t>Pcin</a:t>
            </a:r>
            <a:r>
              <a:rPr lang="zh-CN" altLang="en-US"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DREin</a:t>
            </a:r>
            <a:r>
              <a:rPr lang="zh-CN" altLang="en-US" sz="1200" kern="1200" dirty="0">
                <a:solidFill>
                  <a:schemeClr val="tx1"/>
                </a:solidFill>
                <a:effectLst/>
                <a:latin typeface="+mn-lt"/>
                <a:ea typeface="+mn-ea"/>
                <a:cs typeface="+mn-cs"/>
              </a:rPr>
              <a:t>写使能信号，时钟到来时</a:t>
            </a:r>
            <a:r>
              <a:rPr lang="en-US" altLang="zh-CN" sz="1200" kern="1200" dirty="0">
                <a:solidFill>
                  <a:schemeClr val="tx1"/>
                </a:solidFill>
                <a:effectLst/>
                <a:latin typeface="+mn-lt"/>
                <a:ea typeface="+mn-ea"/>
                <a:cs typeface="+mn-cs"/>
              </a:rPr>
              <a:t>PC</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DR</a:t>
            </a:r>
            <a:r>
              <a:rPr lang="zh-CN" altLang="en-US" sz="1200" kern="1200" dirty="0">
                <a:solidFill>
                  <a:schemeClr val="tx1"/>
                </a:solidFill>
                <a:effectLst/>
                <a:latin typeface="+mn-lt"/>
                <a:ea typeface="+mn-ea"/>
                <a:cs typeface="+mn-cs"/>
              </a:rPr>
              <a:t>粉笔锁存相应的值。</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最后一个时钟只需要将从内存取出的指令字从</a:t>
            </a:r>
            <a:r>
              <a:rPr lang="en-US" altLang="zh-CN" sz="1200" kern="1200" dirty="0">
                <a:solidFill>
                  <a:schemeClr val="tx1"/>
                </a:solidFill>
                <a:effectLst/>
                <a:latin typeface="+mn-lt"/>
                <a:ea typeface="+mn-ea"/>
                <a:cs typeface="+mn-cs"/>
              </a:rPr>
              <a:t>DR</a:t>
            </a:r>
            <a:r>
              <a:rPr lang="zh-CN" altLang="en-US" sz="1200" kern="1200" dirty="0">
                <a:solidFill>
                  <a:schemeClr val="tx1"/>
                </a:solidFill>
                <a:effectLst/>
                <a:latin typeface="+mn-lt"/>
                <a:ea typeface="+mn-ea"/>
                <a:cs typeface="+mn-cs"/>
              </a:rPr>
              <a:t>送</a:t>
            </a:r>
            <a:r>
              <a:rPr lang="en-US" altLang="zh-CN" sz="1200" kern="1200" dirty="0">
                <a:solidFill>
                  <a:schemeClr val="tx1"/>
                </a:solidFill>
                <a:effectLst/>
                <a:latin typeface="+mn-lt"/>
                <a:ea typeface="+mn-ea"/>
                <a:cs typeface="+mn-cs"/>
              </a:rPr>
              <a:t>IR</a:t>
            </a:r>
            <a:r>
              <a:rPr lang="zh-CN" altLang="en-US" sz="1200" kern="1200" dirty="0">
                <a:solidFill>
                  <a:schemeClr val="tx1"/>
                </a:solidFill>
                <a:effectLst/>
                <a:latin typeface="+mn-lt"/>
                <a:ea typeface="+mn-ea"/>
                <a:cs typeface="+mn-cs"/>
              </a:rPr>
              <a:t>即可，给出</a:t>
            </a:r>
            <a:r>
              <a:rPr lang="en-US" altLang="zh-CN" sz="1200" kern="1200" dirty="0" err="1">
                <a:solidFill>
                  <a:schemeClr val="tx1"/>
                </a:solidFill>
                <a:effectLst/>
                <a:latin typeface="+mn-lt"/>
                <a:ea typeface="+mn-ea"/>
                <a:cs typeface="+mn-cs"/>
              </a:rPr>
              <a:t>DRout</a:t>
            </a:r>
            <a:r>
              <a:rPr lang="zh-CN" altLang="en-US" sz="1200" kern="1200" dirty="0">
                <a:solidFill>
                  <a:schemeClr val="tx1"/>
                </a:solidFill>
                <a:effectLst/>
                <a:latin typeface="+mn-lt"/>
                <a:ea typeface="+mn-ea"/>
                <a:cs typeface="+mn-cs"/>
              </a:rPr>
              <a:t>信号，指令字经内总线送</a:t>
            </a:r>
            <a:r>
              <a:rPr lang="en-US" altLang="zh-CN" sz="1200" kern="1200" dirty="0">
                <a:solidFill>
                  <a:schemeClr val="tx1"/>
                </a:solidFill>
                <a:effectLst/>
                <a:latin typeface="+mn-lt"/>
                <a:ea typeface="+mn-ea"/>
                <a:cs typeface="+mn-cs"/>
              </a:rPr>
              <a:t>IR</a:t>
            </a:r>
            <a:r>
              <a:rPr lang="zh-CN" altLang="en-US" sz="1200" kern="1200" dirty="0">
                <a:solidFill>
                  <a:schemeClr val="tx1"/>
                </a:solidFill>
                <a:effectLst/>
                <a:latin typeface="+mn-lt"/>
                <a:ea typeface="+mn-ea"/>
                <a:cs typeface="+mn-cs"/>
              </a:rPr>
              <a:t>输入端，同时给出</a:t>
            </a:r>
            <a:r>
              <a:rPr lang="en-US" altLang="zh-CN" sz="1200" kern="1200" dirty="0" err="1">
                <a:solidFill>
                  <a:schemeClr val="tx1"/>
                </a:solidFill>
                <a:effectLst/>
                <a:latin typeface="+mn-lt"/>
                <a:ea typeface="+mn-ea"/>
                <a:cs typeface="+mn-cs"/>
              </a:rPr>
              <a:t>IRin</a:t>
            </a:r>
            <a:r>
              <a:rPr lang="zh-CN" altLang="en-US" sz="1200" kern="1200" dirty="0">
                <a:solidFill>
                  <a:schemeClr val="tx1"/>
                </a:solidFill>
                <a:effectLst/>
                <a:latin typeface="+mn-lt"/>
                <a:ea typeface="+mn-ea"/>
                <a:cs typeface="+mn-cs"/>
              </a:rPr>
              <a:t>信号，时钟到来时指令字锁存在</a:t>
            </a:r>
            <a:r>
              <a:rPr lang="en-US" altLang="zh-CN" sz="1200" kern="1200" dirty="0">
                <a:solidFill>
                  <a:schemeClr val="tx1"/>
                </a:solidFill>
                <a:effectLst/>
                <a:latin typeface="+mn-lt"/>
                <a:ea typeface="+mn-ea"/>
                <a:cs typeface="+mn-cs"/>
              </a:rPr>
              <a:t>IR</a:t>
            </a:r>
            <a:r>
              <a:rPr lang="zh-CN" altLang="en-US" sz="1200" kern="1200" dirty="0">
                <a:solidFill>
                  <a:schemeClr val="tx1"/>
                </a:solidFill>
                <a:effectLst/>
                <a:latin typeface="+mn-lt"/>
                <a:ea typeface="+mn-ea"/>
                <a:cs typeface="+mn-cs"/>
              </a:rPr>
              <a:t>中，完成取指令的功能。</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在这个过程中我们可以看到</a:t>
            </a:r>
            <a:r>
              <a:rPr lang="zh-CN" altLang="zh-CN" sz="1200" b="1" kern="1200" dirty="0">
                <a:solidFill>
                  <a:schemeClr val="tx1"/>
                </a:solidFill>
                <a:effectLst/>
                <a:latin typeface="+mn-lt"/>
                <a:ea typeface="+mn-ea"/>
                <a:cs typeface="+mn-cs"/>
              </a:rPr>
              <a:t>整个总线</a:t>
            </a:r>
            <a:r>
              <a:rPr lang="zh-CN" altLang="en-US"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在每一</a:t>
            </a:r>
            <a:r>
              <a:rPr lang="zh-CN" altLang="en-US" sz="1200" b="1" kern="1200" dirty="0">
                <a:solidFill>
                  <a:schemeClr val="tx1"/>
                </a:solidFill>
                <a:effectLst/>
                <a:latin typeface="+mn-lt"/>
                <a:ea typeface="+mn-ea"/>
                <a:cs typeface="+mn-cs"/>
              </a:rPr>
              <a:t>个时钟节</a:t>
            </a:r>
            <a:r>
              <a:rPr lang="zh-CN" altLang="zh-CN" sz="1200" b="1" kern="1200" dirty="0">
                <a:solidFill>
                  <a:schemeClr val="tx1"/>
                </a:solidFill>
                <a:effectLst/>
                <a:latin typeface="+mn-lt"/>
                <a:ea typeface="+mn-ea"/>
                <a:cs typeface="+mn-cs"/>
              </a:rPr>
              <a:t>拍可能都会传送不同的值</a:t>
            </a:r>
            <a:r>
              <a:rPr lang="zh-CN" altLang="en-US"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所以总线是一个竞争性的资源</a:t>
            </a:r>
            <a:r>
              <a:rPr lang="zh-CN" altLang="en-US"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它必须要分时使用</a:t>
            </a:r>
            <a:endParaRPr lang="en-US" altLang="zh-CN" sz="1200" b="1"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这也使得取指令</a:t>
            </a:r>
            <a:r>
              <a:rPr lang="zh-CN" altLang="en-US" sz="1200" kern="1200" dirty="0">
                <a:solidFill>
                  <a:schemeClr val="tx1"/>
                </a:solidFill>
                <a:effectLst/>
                <a:latin typeface="+mn-lt"/>
                <a:ea typeface="+mn-ea"/>
                <a:cs typeface="+mn-cs"/>
              </a:rPr>
              <a:t>数据通路</a:t>
            </a:r>
            <a:r>
              <a:rPr lang="zh-CN" altLang="zh-CN" sz="1200" kern="1200" dirty="0">
                <a:solidFill>
                  <a:schemeClr val="tx1"/>
                </a:solidFill>
                <a:effectLst/>
                <a:latin typeface="+mn-lt"/>
                <a:ea typeface="+mn-ea"/>
                <a:cs typeface="+mn-cs"/>
              </a:rPr>
              <a:t>被分成了四个</a:t>
            </a:r>
            <a:r>
              <a:rPr lang="zh-CN" altLang="en-US" sz="1200" kern="1200" dirty="0">
                <a:solidFill>
                  <a:schemeClr val="tx1"/>
                </a:solidFill>
                <a:effectLst/>
                <a:latin typeface="+mn-lt"/>
                <a:ea typeface="+mn-ea"/>
                <a:cs typeface="+mn-cs"/>
              </a:rPr>
              <a:t>时钟</a:t>
            </a:r>
            <a:r>
              <a:rPr lang="zh-CN" altLang="zh-CN" sz="1200" kern="1200" dirty="0">
                <a:solidFill>
                  <a:schemeClr val="tx1"/>
                </a:solidFill>
                <a:effectLst/>
                <a:latin typeface="+mn-lt"/>
                <a:ea typeface="+mn-ea"/>
                <a:cs typeface="+mn-cs"/>
              </a:rPr>
              <a:t>节拍</a:t>
            </a:r>
            <a:r>
              <a:rPr lang="zh-CN" altLang="en-US" sz="1200" kern="1200" dirty="0">
                <a:solidFill>
                  <a:schemeClr val="tx1"/>
                </a:solidFill>
                <a:effectLst/>
                <a:latin typeface="+mn-lt"/>
                <a:ea typeface="+mn-ea"/>
                <a:cs typeface="+mn-cs"/>
              </a:rPr>
              <a:t>，</a:t>
            </a:r>
            <a:r>
              <a:rPr lang="zh-CN" altLang="en-US" sz="1200" b="1" kern="1200" dirty="0">
                <a:solidFill>
                  <a:schemeClr val="tx1"/>
                </a:solidFill>
                <a:effectLst/>
                <a:latin typeface="+mn-lt"/>
                <a:ea typeface="+mn-ea"/>
                <a:cs typeface="+mn-cs"/>
              </a:rPr>
              <a:t>当然节拍的顺序并不是唯一的，比如读访存的操作也可以放在第</a:t>
            </a:r>
            <a:r>
              <a:rPr lang="en-US" altLang="zh-CN" sz="1200" b="1" kern="1200" dirty="0">
                <a:solidFill>
                  <a:schemeClr val="tx1"/>
                </a:solidFill>
                <a:effectLst/>
                <a:latin typeface="+mn-lt"/>
                <a:ea typeface="+mn-ea"/>
                <a:cs typeface="+mn-cs"/>
              </a:rPr>
              <a:t>2</a:t>
            </a:r>
            <a:r>
              <a:rPr lang="zh-CN" altLang="en-US" sz="1200" b="1" kern="1200" dirty="0">
                <a:solidFill>
                  <a:schemeClr val="tx1"/>
                </a:solidFill>
                <a:effectLst/>
                <a:latin typeface="+mn-lt"/>
                <a:ea typeface="+mn-ea"/>
                <a:cs typeface="+mn-cs"/>
              </a:rPr>
              <a:t>个节拍，</a:t>
            </a:r>
            <a:endParaRPr lang="en-US" altLang="zh-CN" sz="1200" b="1"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而</a:t>
            </a:r>
            <a:r>
              <a:rPr lang="zh-CN" altLang="en-US" sz="1200" b="1" kern="1200" dirty="0">
                <a:solidFill>
                  <a:schemeClr val="tx1"/>
                </a:solidFill>
                <a:effectLst/>
                <a:latin typeface="+mn-lt"/>
                <a:ea typeface="+mn-ea"/>
                <a:cs typeface="+mn-cs"/>
              </a:rPr>
              <a:t>控制这些数据通路建立的控制</a:t>
            </a:r>
            <a:r>
              <a:rPr lang="zh-CN" altLang="zh-CN" sz="1200" b="1" kern="1200" dirty="0">
                <a:solidFill>
                  <a:schemeClr val="tx1"/>
                </a:solidFill>
                <a:effectLst/>
                <a:latin typeface="+mn-lt"/>
                <a:ea typeface="+mn-ea"/>
                <a:cs typeface="+mn-cs"/>
              </a:rPr>
              <a:t>信号并不能同时给出</a:t>
            </a:r>
            <a:r>
              <a:rPr lang="zh-CN" altLang="en-US"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必须严格的控制</a:t>
            </a:r>
            <a:r>
              <a:rPr lang="zh-CN" altLang="en-US" sz="1200" b="1" kern="1200" dirty="0">
                <a:solidFill>
                  <a:schemeClr val="tx1"/>
                </a:solidFill>
                <a:effectLst/>
                <a:latin typeface="+mn-lt"/>
                <a:ea typeface="+mn-ea"/>
                <a:cs typeface="+mn-cs"/>
              </a:rPr>
              <a:t>它们</a:t>
            </a:r>
            <a:r>
              <a:rPr lang="zh-CN" altLang="zh-CN" sz="1200" b="1" kern="1200" dirty="0">
                <a:solidFill>
                  <a:schemeClr val="tx1"/>
                </a:solidFill>
                <a:effectLst/>
                <a:latin typeface="+mn-lt"/>
                <a:ea typeface="+mn-ea"/>
                <a:cs typeface="+mn-cs"/>
              </a:rPr>
              <a:t>的时间先后顺序</a:t>
            </a:r>
            <a:r>
              <a:rPr lang="zh-CN" altLang="en-US"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我们将在</a:t>
            </a:r>
            <a:r>
              <a:rPr lang="zh-CN" altLang="en-US" sz="1200" b="1" kern="1200" dirty="0">
                <a:solidFill>
                  <a:schemeClr val="tx1"/>
                </a:solidFill>
                <a:effectLst/>
                <a:latin typeface="+mn-lt"/>
                <a:ea typeface="+mn-ea"/>
                <a:cs typeface="+mn-cs"/>
              </a:rPr>
              <a:t>后面</a:t>
            </a:r>
            <a:r>
              <a:rPr lang="zh-CN" altLang="zh-CN" sz="1200" b="1" kern="1200" dirty="0">
                <a:solidFill>
                  <a:schemeClr val="tx1"/>
                </a:solidFill>
                <a:effectLst/>
                <a:latin typeface="+mn-lt"/>
                <a:ea typeface="+mn-ea"/>
                <a:cs typeface="+mn-cs"/>
              </a:rPr>
              <a:t>控制器的设计</a:t>
            </a:r>
            <a:r>
              <a:rPr lang="zh-CN" altLang="en-US" sz="1200" b="1" kern="1200" dirty="0">
                <a:solidFill>
                  <a:schemeClr val="tx1"/>
                </a:solidFill>
                <a:effectLst/>
                <a:latin typeface="+mn-lt"/>
                <a:ea typeface="+mn-ea"/>
                <a:cs typeface="+mn-cs"/>
              </a:rPr>
              <a:t>原理中</a:t>
            </a:r>
            <a:r>
              <a:rPr lang="zh-CN" altLang="zh-CN" sz="1200" b="1" kern="1200" dirty="0">
                <a:solidFill>
                  <a:schemeClr val="tx1"/>
                </a:solidFill>
                <a:effectLst/>
                <a:latin typeface="+mn-lt"/>
                <a:ea typeface="+mn-ea"/>
                <a:cs typeface="+mn-cs"/>
              </a:rPr>
              <a:t>去解决</a:t>
            </a:r>
            <a:r>
              <a:rPr lang="zh-CN" altLang="en-US" sz="1200" b="1" kern="1200" dirty="0">
                <a:solidFill>
                  <a:schemeClr val="tx1"/>
                </a:solidFill>
                <a:effectLst/>
                <a:latin typeface="+mn-lt"/>
                <a:ea typeface="+mn-ea"/>
                <a:cs typeface="+mn-cs"/>
              </a:rPr>
              <a:t>时序的</a:t>
            </a:r>
            <a:r>
              <a:rPr lang="zh-CN" altLang="zh-CN" sz="1200" b="1" kern="1200" dirty="0">
                <a:solidFill>
                  <a:schemeClr val="tx1"/>
                </a:solidFill>
                <a:effectLst/>
                <a:latin typeface="+mn-lt"/>
                <a:ea typeface="+mn-ea"/>
                <a:cs typeface="+mn-cs"/>
              </a:rPr>
              <a:t>问题</a:t>
            </a:r>
          </a:p>
          <a:p>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这就是我们完整</a:t>
            </a:r>
            <a:r>
              <a:rPr lang="zh-CN" altLang="en-US" sz="1200" kern="1200" dirty="0">
                <a:solidFill>
                  <a:schemeClr val="tx1"/>
                </a:solidFill>
                <a:effectLst/>
                <a:latin typeface="+mn-lt"/>
                <a:ea typeface="+mn-ea"/>
                <a:cs typeface="+mn-cs"/>
              </a:rPr>
              <a:t>的</a:t>
            </a:r>
            <a:r>
              <a:rPr lang="zh-CN" altLang="zh-CN" sz="1200" kern="1200" dirty="0">
                <a:solidFill>
                  <a:schemeClr val="tx1"/>
                </a:solidFill>
                <a:effectLst/>
                <a:latin typeface="+mn-lt"/>
                <a:ea typeface="+mn-ea"/>
                <a:cs typeface="+mn-cs"/>
              </a:rPr>
              <a:t>取指令数据通路</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当一条指令被取出来以后</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就进入</a:t>
            </a:r>
            <a:r>
              <a:rPr lang="zh-CN" altLang="en-US" sz="1200" kern="1200" dirty="0">
                <a:solidFill>
                  <a:schemeClr val="tx1"/>
                </a:solidFill>
                <a:effectLst/>
                <a:latin typeface="+mn-lt"/>
                <a:ea typeface="+mn-ea"/>
                <a:cs typeface="+mn-cs"/>
              </a:rPr>
              <a:t>了指令的</a:t>
            </a:r>
            <a:r>
              <a:rPr lang="zh-CN" altLang="zh-CN" sz="1200" kern="1200" dirty="0">
                <a:solidFill>
                  <a:schemeClr val="tx1"/>
                </a:solidFill>
                <a:effectLst/>
                <a:latin typeface="+mn-lt"/>
                <a:ea typeface="+mn-ea"/>
                <a:cs typeface="+mn-cs"/>
              </a:rPr>
              <a:t>执行阶段</a:t>
            </a:r>
            <a:r>
              <a:rPr lang="en-US"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38</a:t>
            </a:fld>
            <a:endParaRPr lang="zh-CN" altLang="en-US"/>
          </a:p>
        </p:txBody>
      </p:sp>
    </p:spTree>
    <p:extLst>
      <p:ext uri="{BB962C8B-B14F-4D97-AF65-F5344CB8AC3E}">
        <p14:creationId xmlns:p14="http://schemas.microsoft.com/office/powerpoint/2010/main" val="538160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基址变址寻址，</a:t>
            </a:r>
            <a:r>
              <a:rPr lang="en-US" altLang="zh-CN" dirty="0" err="1"/>
              <a:t>imm</a:t>
            </a:r>
            <a:r>
              <a:rPr lang="zh-CN" altLang="en-US" dirty="0"/>
              <a:t>带符号扩展成</a:t>
            </a:r>
            <a:r>
              <a:rPr lang="en-US" altLang="zh-CN" dirty="0"/>
              <a:t>32</a:t>
            </a:r>
            <a:r>
              <a:rPr lang="zh-CN" altLang="en-US" dirty="0"/>
              <a:t>位， 把（（</a:t>
            </a:r>
            <a:r>
              <a:rPr lang="en-US" altLang="zh-CN" dirty="0" err="1"/>
              <a:t>rs</a:t>
            </a:r>
            <a:r>
              <a:rPr lang="zh-CN" altLang="en-US" dirty="0"/>
              <a:t>）</a:t>
            </a:r>
            <a:r>
              <a:rPr lang="en-US" altLang="zh-CN" dirty="0"/>
              <a:t>+</a:t>
            </a:r>
            <a:r>
              <a:rPr lang="en-US" altLang="zh-CN" dirty="0" err="1"/>
              <a:t>imm</a:t>
            </a:r>
            <a:r>
              <a:rPr lang="zh-CN" altLang="en-US" dirty="0"/>
              <a:t>）</a:t>
            </a:r>
            <a:r>
              <a:rPr lang="zh-CN" altLang="en-US" b="1" dirty="0"/>
              <a:t>内存地址中</a:t>
            </a:r>
            <a:r>
              <a:rPr lang="zh-CN" altLang="en-US" dirty="0"/>
              <a:t>存放的字数据加载到</a:t>
            </a:r>
            <a:r>
              <a:rPr lang="en-US" altLang="zh-CN" dirty="0"/>
              <a:t>CPU</a:t>
            </a:r>
            <a:r>
              <a:rPr lang="zh-CN" altLang="en-US" dirty="0"/>
              <a:t>内部</a:t>
            </a:r>
            <a:r>
              <a:rPr lang="en-US" altLang="zh-CN" b="1" dirty="0" err="1"/>
              <a:t>rt</a:t>
            </a:r>
            <a:r>
              <a:rPr lang="zh-CN" altLang="en-US" b="1" dirty="0"/>
              <a:t>寄存器</a:t>
            </a:r>
            <a:r>
              <a:rPr lang="zh-CN" altLang="en-US" dirty="0"/>
              <a:t>中去。    </a:t>
            </a:r>
            <a:r>
              <a:rPr lang="en-US" altLang="zh-CN"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r>
              <a:rPr lang="en-US" altLang="zh-CN" dirty="0"/>
              <a:t>load</a:t>
            </a:r>
            <a:r>
              <a:rPr lang="zh-CN" altLang="en-US" dirty="0"/>
              <a:t>指令的执行阶段需要</a:t>
            </a:r>
            <a:r>
              <a:rPr lang="en-US" altLang="zh-CN" dirty="0"/>
              <a:t>5</a:t>
            </a:r>
            <a:r>
              <a:rPr lang="zh-CN" altLang="en-US" dirty="0"/>
              <a:t>个周期</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dirty="0"/>
              <a:t>下面我们来看看</a:t>
            </a:r>
            <a:r>
              <a:rPr lang="en-US" altLang="zh-CN" dirty="0" err="1"/>
              <a:t>lw</a:t>
            </a:r>
            <a:r>
              <a:rPr lang="zh-CN" altLang="en-US" dirty="0"/>
              <a:t>指令的执行阶段，</a:t>
            </a:r>
            <a:r>
              <a:rPr lang="en-US" altLang="zh-CN" dirty="0" err="1"/>
              <a:t>lw</a:t>
            </a:r>
            <a:r>
              <a:rPr lang="zh-CN" altLang="en-US" dirty="0"/>
              <a:t>指令是</a:t>
            </a:r>
            <a:r>
              <a:rPr lang="en-US" altLang="zh-CN" dirty="0"/>
              <a:t>I</a:t>
            </a:r>
            <a:r>
              <a:rPr lang="zh-CN" altLang="en-US" dirty="0"/>
              <a:t>型指令，指令格式如图所示，</a:t>
            </a:r>
            <a:r>
              <a:rPr lang="en-US" altLang="zh-CN" dirty="0"/>
              <a:t>6</a:t>
            </a:r>
            <a:r>
              <a:rPr lang="zh-CN" altLang="en-US" dirty="0"/>
              <a:t>位</a:t>
            </a:r>
            <a:r>
              <a:rPr lang="en-US" altLang="zh-CN" dirty="0"/>
              <a:t>op</a:t>
            </a:r>
            <a:r>
              <a:rPr lang="zh-CN" altLang="en-US" dirty="0"/>
              <a:t>字段的值为</a:t>
            </a:r>
            <a:r>
              <a:rPr lang="en-US" altLang="zh-CN" dirty="0"/>
              <a:t>34</a:t>
            </a:r>
            <a:r>
              <a:rPr lang="zh-CN" altLang="en-US" dirty="0"/>
              <a:t>，</a:t>
            </a:r>
            <a:r>
              <a:rPr lang="en-US" altLang="zh-CN" dirty="0" err="1"/>
              <a:t>rs</a:t>
            </a:r>
            <a:r>
              <a:rPr lang="zh-CN" altLang="en-US" dirty="0"/>
              <a:t>，</a:t>
            </a:r>
            <a:r>
              <a:rPr lang="en-US" altLang="zh-CN" dirty="0"/>
              <a:t>rt</a:t>
            </a:r>
            <a:r>
              <a:rPr lang="zh-CN" altLang="en-US" dirty="0"/>
              <a:t>为两个五位的寄存器编号，其中</a:t>
            </a:r>
            <a:r>
              <a:rPr lang="en-US" altLang="zh-CN" dirty="0"/>
              <a:t>rt</a:t>
            </a:r>
            <a:r>
              <a:rPr lang="zh-CN" altLang="en-US" dirty="0"/>
              <a:t>为目标寄存器。</a:t>
            </a:r>
            <a:r>
              <a:rPr lang="en-US" altLang="zh-CN" dirty="0" err="1"/>
              <a:t>Imm</a:t>
            </a:r>
            <a:r>
              <a:rPr lang="zh-CN" altLang="en-US" dirty="0"/>
              <a:t>为</a:t>
            </a:r>
            <a:r>
              <a:rPr lang="en-US" altLang="zh-CN" dirty="0"/>
              <a:t>16</a:t>
            </a:r>
            <a:r>
              <a:rPr lang="zh-CN" altLang="en-US" dirty="0"/>
              <a:t>位立即数字段，指令功能是访存取出一个</a:t>
            </a:r>
            <a:r>
              <a:rPr lang="en-US" altLang="zh-CN" dirty="0"/>
              <a:t>32</a:t>
            </a:r>
            <a:r>
              <a:rPr lang="zh-CN" altLang="en-US" dirty="0"/>
              <a:t>位的字存储单元，访存地址是</a:t>
            </a:r>
            <a:r>
              <a:rPr lang="en-US" altLang="zh-CN" dirty="0" err="1"/>
              <a:t>rs</a:t>
            </a:r>
            <a:r>
              <a:rPr lang="zh-CN" altLang="en-US" dirty="0"/>
              <a:t>寄存器</a:t>
            </a:r>
            <a:r>
              <a:rPr lang="en-US" altLang="zh-CN" dirty="0"/>
              <a:t>+</a:t>
            </a:r>
            <a:r>
              <a:rPr lang="zh-CN" altLang="en-US" dirty="0"/>
              <a:t>立即数偏移量，这是一个典型的变址寻址。  要完成内存访问，首先要计算访存地址，需要将</a:t>
            </a:r>
            <a:r>
              <a:rPr lang="en-US" altLang="zh-CN" dirty="0" err="1"/>
              <a:t>rs</a:t>
            </a:r>
            <a:r>
              <a:rPr lang="zh-CN" altLang="en-US" dirty="0"/>
              <a:t>寄存器的值和立即数字段的值相加计算访存地址，然后访存。</a:t>
            </a:r>
            <a:endParaRPr lang="en-US" altLang="zh-CN" dirty="0"/>
          </a:p>
          <a:p>
            <a:endParaRPr lang="en-US" altLang="zh-CN" dirty="0"/>
          </a:p>
          <a:p>
            <a:r>
              <a:rPr lang="zh-CN" altLang="en-US" dirty="0"/>
              <a:t>而由于</a:t>
            </a:r>
            <a:r>
              <a:rPr lang="en-US" altLang="zh-CN" dirty="0"/>
              <a:t>ALU</a:t>
            </a:r>
            <a:r>
              <a:rPr lang="zh-CN" altLang="en-US" dirty="0"/>
              <a:t>计算必须首先暂存一个输入数，所以这里需要将</a:t>
            </a:r>
            <a:r>
              <a:rPr lang="en-US" altLang="zh-CN" dirty="0" err="1"/>
              <a:t>rs</a:t>
            </a:r>
            <a:r>
              <a:rPr lang="zh-CN" altLang="en-US" dirty="0"/>
              <a:t>寄存器或立即数中的一个先暂存，假设暂存寄存器的值，</a:t>
            </a:r>
            <a:endParaRPr lang="en-US" altLang="zh-CN" dirty="0"/>
          </a:p>
          <a:p>
            <a:r>
              <a:rPr lang="zh-CN" altLang="en-US" dirty="0"/>
              <a:t>首先将</a:t>
            </a:r>
            <a:r>
              <a:rPr lang="en-US" altLang="zh-CN" dirty="0" err="1"/>
              <a:t>rs</a:t>
            </a:r>
            <a:r>
              <a:rPr lang="zh-CN" altLang="en-US" dirty="0"/>
              <a:t>字段送寄存器堆的读寄存器编号</a:t>
            </a:r>
            <a:r>
              <a:rPr lang="en-US" altLang="zh-CN" dirty="0"/>
              <a:t>R#</a:t>
            </a:r>
            <a:r>
              <a:rPr lang="zh-CN" altLang="en-US" dirty="0"/>
              <a:t>端口，</a:t>
            </a:r>
            <a:r>
              <a:rPr lang="en-US" altLang="zh-CN" dirty="0" err="1"/>
              <a:t>rs</a:t>
            </a:r>
            <a:r>
              <a:rPr lang="en-US" altLang="zh-CN" dirty="0"/>
              <a:t>/rt</a:t>
            </a:r>
            <a:r>
              <a:rPr lang="zh-CN" altLang="en-US" dirty="0"/>
              <a:t>选择控制端为零时默认输出</a:t>
            </a:r>
            <a:r>
              <a:rPr lang="en-US" altLang="zh-CN" dirty="0" err="1"/>
              <a:t>rs</a:t>
            </a:r>
            <a:r>
              <a:rPr lang="zh-CN" altLang="en-US" dirty="0"/>
              <a:t>，所以不需要给出控制信号，</a:t>
            </a:r>
            <a:endParaRPr lang="en-US" altLang="zh-CN" dirty="0"/>
          </a:p>
          <a:p>
            <a:endParaRPr lang="en-US" altLang="zh-CN" dirty="0"/>
          </a:p>
          <a:p>
            <a:r>
              <a:rPr lang="zh-CN" altLang="en-US" dirty="0"/>
              <a:t>给出</a:t>
            </a:r>
            <a:r>
              <a:rPr lang="en-US" altLang="zh-CN" dirty="0"/>
              <a:t>Rout</a:t>
            </a:r>
            <a:r>
              <a:rPr lang="zh-CN" altLang="en-US" dirty="0"/>
              <a:t>控制信号，</a:t>
            </a:r>
            <a:r>
              <a:rPr lang="en-US" altLang="zh-CN" dirty="0" err="1"/>
              <a:t>rs</a:t>
            </a:r>
            <a:r>
              <a:rPr lang="zh-CN" altLang="en-US" dirty="0"/>
              <a:t>的值就会经内总线输出到</a:t>
            </a:r>
            <a:r>
              <a:rPr lang="en-US" altLang="zh-CN" dirty="0"/>
              <a:t>X</a:t>
            </a:r>
            <a:r>
              <a:rPr lang="zh-CN" altLang="en-US" dirty="0"/>
              <a:t>的输入端，给出</a:t>
            </a:r>
            <a:r>
              <a:rPr lang="en-US" altLang="zh-CN" dirty="0"/>
              <a:t>Xin</a:t>
            </a:r>
            <a:r>
              <a:rPr lang="zh-CN" altLang="en-US" dirty="0"/>
              <a:t>写使能信号，时钟到来时就可以锁存</a:t>
            </a:r>
            <a:r>
              <a:rPr lang="en-US" altLang="zh-CN" dirty="0" err="1"/>
              <a:t>rs</a:t>
            </a:r>
            <a:r>
              <a:rPr lang="zh-CN" altLang="en-US" dirty="0"/>
              <a:t>的值。</a:t>
            </a:r>
            <a:endParaRPr lang="en-US" altLang="zh-CN" dirty="0"/>
          </a:p>
          <a:p>
            <a:endParaRPr lang="en-US" altLang="zh-CN" dirty="0"/>
          </a:p>
          <a:p>
            <a:r>
              <a:rPr lang="zh-CN" altLang="en-US" dirty="0"/>
              <a:t>第</a:t>
            </a:r>
            <a:r>
              <a:rPr lang="en-US" altLang="zh-CN" dirty="0"/>
              <a:t>2</a:t>
            </a:r>
            <a:r>
              <a:rPr lang="zh-CN" altLang="en-US" dirty="0"/>
              <a:t>个时钟节拍完成加法，需要将立即数从</a:t>
            </a:r>
            <a:r>
              <a:rPr lang="en-US" altLang="zh-CN" dirty="0" err="1"/>
              <a:t>Ir</a:t>
            </a:r>
            <a:r>
              <a:rPr lang="zh-CN" altLang="en-US" dirty="0"/>
              <a:t>寄存器的指令字中送</a:t>
            </a:r>
            <a:r>
              <a:rPr lang="en-US" altLang="zh-CN" dirty="0" err="1"/>
              <a:t>alu</a:t>
            </a:r>
            <a:r>
              <a:rPr lang="zh-CN" altLang="en-US" dirty="0"/>
              <a:t>的</a:t>
            </a:r>
            <a:r>
              <a:rPr lang="en-US" altLang="zh-CN" dirty="0"/>
              <a:t>B</a:t>
            </a:r>
            <a:r>
              <a:rPr lang="zh-CN" altLang="en-US" dirty="0"/>
              <a:t>端，同时给出</a:t>
            </a:r>
            <a:r>
              <a:rPr lang="en-US" altLang="zh-CN" dirty="0"/>
              <a:t>ADD</a:t>
            </a:r>
            <a:r>
              <a:rPr lang="zh-CN" altLang="en-US" dirty="0"/>
              <a:t>信号，时钟到来时相应访存地址就锁存在</a:t>
            </a:r>
            <a:r>
              <a:rPr lang="en-US" altLang="zh-CN" dirty="0"/>
              <a:t>z</a:t>
            </a:r>
            <a:r>
              <a:rPr lang="zh-CN" altLang="en-US" dirty="0"/>
              <a:t>中。</a:t>
            </a:r>
            <a:endParaRPr lang="en-US" altLang="zh-CN" dirty="0"/>
          </a:p>
          <a:p>
            <a:endParaRPr lang="en-US" altLang="zh-CN" dirty="0"/>
          </a:p>
          <a:p>
            <a:r>
              <a:rPr lang="zh-CN" altLang="en-US" dirty="0"/>
              <a:t>注意指令字中的</a:t>
            </a:r>
            <a:r>
              <a:rPr lang="en-US" altLang="zh-CN" dirty="0"/>
              <a:t>16</a:t>
            </a:r>
            <a:r>
              <a:rPr lang="zh-CN" altLang="en-US" dirty="0"/>
              <a:t>位立即数需要有符号扩展为</a:t>
            </a:r>
            <a:r>
              <a:rPr lang="en-US" altLang="zh-CN" dirty="0"/>
              <a:t>32</a:t>
            </a:r>
            <a:r>
              <a:rPr lang="zh-CN" altLang="en-US" dirty="0"/>
              <a:t>位后才能送</a:t>
            </a:r>
            <a:r>
              <a:rPr lang="en-US" altLang="zh-CN" dirty="0"/>
              <a:t>ALU</a:t>
            </a:r>
            <a:r>
              <a:rPr lang="zh-CN" altLang="en-US" dirty="0"/>
              <a:t>，这里仅用一个简单的</a:t>
            </a:r>
            <a:r>
              <a:rPr lang="en-US" altLang="zh-CN" dirty="0"/>
              <a:t>IR(I)out</a:t>
            </a:r>
            <a:r>
              <a:rPr lang="zh-CN" altLang="en-US" dirty="0"/>
              <a:t>控制信号抽象代替这样一个过程，实际实现的时候要具体考虑相应的电路实现。</a:t>
            </a:r>
            <a:endParaRPr lang="en-US" altLang="zh-CN" dirty="0"/>
          </a:p>
          <a:p>
            <a:endParaRPr lang="en-US" altLang="zh-CN" dirty="0"/>
          </a:p>
          <a:p>
            <a:r>
              <a:rPr lang="zh-CN" altLang="en-US" dirty="0"/>
              <a:t>第三个节拍需要将地址从暂存器</a:t>
            </a:r>
            <a:r>
              <a:rPr lang="en-US" altLang="zh-CN" dirty="0"/>
              <a:t>Z</a:t>
            </a:r>
            <a:r>
              <a:rPr lang="zh-CN" altLang="en-US" dirty="0"/>
              <a:t>送</a:t>
            </a:r>
            <a:r>
              <a:rPr lang="en-US" altLang="zh-CN" dirty="0"/>
              <a:t>AR</a:t>
            </a:r>
            <a:r>
              <a:rPr lang="zh-CN" altLang="en-US" dirty="0"/>
              <a:t>访存，需要给出</a:t>
            </a:r>
            <a:r>
              <a:rPr lang="en-US" altLang="zh-CN" dirty="0" err="1"/>
              <a:t>Zout</a:t>
            </a:r>
            <a:r>
              <a:rPr lang="zh-CN" altLang="en-US" dirty="0"/>
              <a:t>，</a:t>
            </a:r>
            <a:r>
              <a:rPr lang="en-US" altLang="zh-CN" dirty="0"/>
              <a:t>Arin</a:t>
            </a:r>
            <a:r>
              <a:rPr lang="zh-CN" altLang="en-US" dirty="0"/>
              <a:t>信号。</a:t>
            </a:r>
            <a:endParaRPr lang="en-US" altLang="zh-CN" dirty="0"/>
          </a:p>
          <a:p>
            <a:endParaRPr lang="en-US" altLang="zh-CN" dirty="0"/>
          </a:p>
          <a:p>
            <a:r>
              <a:rPr lang="zh-CN" altLang="en-US" dirty="0"/>
              <a:t>第四个时钟周期访存，需要给出内存读</a:t>
            </a:r>
            <a:r>
              <a:rPr lang="en-US" altLang="zh-CN" dirty="0"/>
              <a:t>Read</a:t>
            </a:r>
            <a:r>
              <a:rPr lang="zh-CN" altLang="en-US" dirty="0"/>
              <a:t>、和</a:t>
            </a:r>
            <a:r>
              <a:rPr lang="en-US" altLang="zh-CN" dirty="0" err="1"/>
              <a:t>DREin</a:t>
            </a:r>
            <a:r>
              <a:rPr lang="zh-CN" altLang="en-US" dirty="0"/>
              <a:t>，信号，</a:t>
            </a:r>
            <a:endParaRPr lang="en-US" altLang="zh-CN" dirty="0"/>
          </a:p>
          <a:p>
            <a:endParaRPr lang="en-US" altLang="zh-CN" dirty="0"/>
          </a:p>
          <a:p>
            <a:r>
              <a:rPr lang="zh-CN" altLang="en-US" dirty="0"/>
              <a:t>最后一拍第</a:t>
            </a:r>
            <a:r>
              <a:rPr lang="en-US" altLang="zh-CN" dirty="0"/>
              <a:t>5</a:t>
            </a:r>
            <a:r>
              <a:rPr lang="zh-CN" altLang="en-US" dirty="0"/>
              <a:t>拍需要将访存结果从</a:t>
            </a:r>
            <a:r>
              <a:rPr lang="en-US" altLang="zh-CN" dirty="0"/>
              <a:t>DR</a:t>
            </a:r>
            <a:r>
              <a:rPr lang="zh-CN" altLang="en-US" dirty="0"/>
              <a:t>送</a:t>
            </a:r>
            <a:r>
              <a:rPr lang="en-US" altLang="zh-CN" dirty="0"/>
              <a:t>rt</a:t>
            </a:r>
            <a:r>
              <a:rPr lang="zh-CN" altLang="en-US" dirty="0"/>
              <a:t>寄存器，需要给出</a:t>
            </a:r>
            <a:r>
              <a:rPr lang="en-US" altLang="zh-CN" dirty="0" err="1"/>
              <a:t>Drout</a:t>
            </a:r>
            <a:r>
              <a:rPr lang="zh-CN" altLang="en-US" dirty="0"/>
              <a:t>，</a:t>
            </a:r>
            <a:r>
              <a:rPr lang="en-US" altLang="zh-CN" dirty="0"/>
              <a:t>Rin</a:t>
            </a:r>
            <a:r>
              <a:rPr lang="zh-CN" altLang="en-US" dirty="0"/>
              <a:t>信号，注意写入寄存器地址在</a:t>
            </a:r>
            <a:r>
              <a:rPr lang="en-US" altLang="zh-CN" dirty="0" err="1"/>
              <a:t>RegDst</a:t>
            </a:r>
            <a:r>
              <a:rPr lang="zh-CN" altLang="en-US" dirty="0"/>
              <a:t>为零时默认输出为</a:t>
            </a:r>
            <a:r>
              <a:rPr lang="en-US" altLang="zh-CN" dirty="0"/>
              <a:t>rt</a:t>
            </a:r>
            <a:r>
              <a:rPr lang="zh-CN" altLang="en-US" dirty="0"/>
              <a:t>，所以也不需要给出对应控制信号。</a:t>
            </a:r>
            <a:endParaRPr lang="en-US" altLang="zh-CN" dirty="0"/>
          </a:p>
          <a:p>
            <a:endParaRPr lang="en-US" altLang="zh-CN" dirty="0"/>
          </a:p>
          <a:p>
            <a:r>
              <a:rPr lang="zh-CN" altLang="en-US" dirty="0"/>
              <a:t>整个</a:t>
            </a:r>
            <a:r>
              <a:rPr lang="en-US" altLang="zh-CN" dirty="0" err="1"/>
              <a:t>lw</a:t>
            </a:r>
            <a:r>
              <a:rPr lang="zh-CN" altLang="en-US" dirty="0"/>
              <a:t>访存指令执行过程需要</a:t>
            </a:r>
            <a:r>
              <a:rPr lang="en-US" altLang="zh-CN" dirty="0"/>
              <a:t>5</a:t>
            </a:r>
            <a:r>
              <a:rPr lang="zh-CN" altLang="en-US" dirty="0"/>
              <a:t>个时钟节拍，如果算上取指令，执行</a:t>
            </a:r>
            <a:r>
              <a:rPr lang="en-US" altLang="zh-CN" dirty="0" err="1"/>
              <a:t>lw</a:t>
            </a:r>
            <a:r>
              <a:rPr lang="zh-CN" altLang="en-US" dirty="0"/>
              <a:t>一共需要</a:t>
            </a:r>
            <a:r>
              <a:rPr lang="en-US" altLang="zh-CN" dirty="0"/>
              <a:t>9</a:t>
            </a:r>
            <a:r>
              <a:rPr lang="zh-CN" altLang="en-US" dirty="0"/>
              <a:t>个时钟节拍，</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39</a:t>
            </a:fld>
            <a:endParaRPr lang="zh-CN" altLang="en-US"/>
          </a:p>
        </p:txBody>
      </p:sp>
    </p:spTree>
    <p:extLst>
      <p:ext uri="{BB962C8B-B14F-4D97-AF65-F5344CB8AC3E}">
        <p14:creationId xmlns:p14="http://schemas.microsoft.com/office/powerpoint/2010/main" val="42901501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基址变址寻址，</a:t>
            </a:r>
            <a:r>
              <a:rPr lang="en-US" altLang="zh-CN" dirty="0" err="1"/>
              <a:t>imm</a:t>
            </a:r>
            <a:r>
              <a:rPr lang="zh-CN" altLang="en-US" dirty="0"/>
              <a:t>带符号扩展成</a:t>
            </a:r>
            <a:r>
              <a:rPr lang="en-US" altLang="zh-CN" dirty="0"/>
              <a:t>32</a:t>
            </a:r>
            <a:r>
              <a:rPr lang="zh-CN" altLang="en-US" dirty="0"/>
              <a:t>位（省略了这部分电路）， 把</a:t>
            </a:r>
            <a:r>
              <a:rPr lang="en-US" altLang="zh-CN" dirty="0"/>
              <a:t>CPU</a:t>
            </a:r>
            <a:r>
              <a:rPr lang="zh-CN" altLang="en-US" dirty="0"/>
              <a:t>内部</a:t>
            </a:r>
            <a:r>
              <a:rPr lang="en-US" altLang="zh-CN" dirty="0" err="1"/>
              <a:t>rt</a:t>
            </a:r>
            <a:r>
              <a:rPr lang="zh-CN" altLang="en-US" dirty="0"/>
              <a:t>寄存器中的字数据保存到内存（（</a:t>
            </a:r>
            <a:r>
              <a:rPr lang="en-US" altLang="zh-CN" dirty="0" err="1"/>
              <a:t>rs</a:t>
            </a:r>
            <a:r>
              <a:rPr lang="zh-CN" altLang="en-US" dirty="0"/>
              <a:t>）</a:t>
            </a:r>
            <a:r>
              <a:rPr lang="en-US" altLang="zh-CN" dirty="0"/>
              <a:t>+</a:t>
            </a:r>
            <a:r>
              <a:rPr lang="en-US" altLang="zh-CN" dirty="0" err="1"/>
              <a:t>imm</a:t>
            </a:r>
            <a:r>
              <a:rPr lang="zh-CN" altLang="en-US" dirty="0"/>
              <a:t>）地址中去。</a:t>
            </a:r>
            <a:endParaRPr lang="en-US" altLang="zh-CN" dirty="0"/>
          </a:p>
          <a:p>
            <a:r>
              <a:rPr lang="zh-CN" altLang="en-US" dirty="0"/>
              <a:t>再来看看</a:t>
            </a:r>
            <a:r>
              <a:rPr lang="en-US" altLang="zh-CN" dirty="0" err="1"/>
              <a:t>sw</a:t>
            </a:r>
            <a:r>
              <a:rPr lang="zh-CN" altLang="en-US" dirty="0"/>
              <a:t>指令的执行阶段，</a:t>
            </a:r>
            <a:r>
              <a:rPr lang="en-US" altLang="zh-CN" dirty="0" err="1"/>
              <a:t>sw</a:t>
            </a:r>
            <a:r>
              <a:rPr lang="zh-CN" altLang="en-US" dirty="0"/>
              <a:t>指令格式和</a:t>
            </a:r>
            <a:r>
              <a:rPr lang="en-US" altLang="zh-CN" dirty="0" err="1"/>
              <a:t>lw</a:t>
            </a:r>
            <a:r>
              <a:rPr lang="zh-CN" altLang="en-US" dirty="0"/>
              <a:t>完全相同，</a:t>
            </a:r>
            <a:r>
              <a:rPr lang="en-US" altLang="zh-CN" dirty="0"/>
              <a:t>6</a:t>
            </a:r>
            <a:r>
              <a:rPr lang="zh-CN" altLang="en-US" dirty="0"/>
              <a:t>位</a:t>
            </a:r>
            <a:r>
              <a:rPr lang="en-US" altLang="zh-CN" dirty="0"/>
              <a:t>op</a:t>
            </a:r>
            <a:r>
              <a:rPr lang="zh-CN" altLang="en-US" dirty="0"/>
              <a:t>字段的值为</a:t>
            </a:r>
            <a:r>
              <a:rPr lang="en-US" altLang="zh-CN" dirty="0"/>
              <a:t>43</a:t>
            </a:r>
            <a:r>
              <a:rPr lang="zh-CN" altLang="en-US" dirty="0"/>
              <a:t>，</a:t>
            </a:r>
            <a:endParaRPr lang="en-US" altLang="zh-CN" dirty="0"/>
          </a:p>
          <a:p>
            <a:endParaRPr lang="en-US" altLang="zh-CN" dirty="0"/>
          </a:p>
          <a:p>
            <a:r>
              <a:rPr lang="zh-CN" altLang="en-US" dirty="0"/>
              <a:t>指令功能是访存写入一个</a:t>
            </a:r>
            <a:r>
              <a:rPr lang="en-US" altLang="zh-CN" dirty="0"/>
              <a:t>32</a:t>
            </a:r>
            <a:r>
              <a:rPr lang="zh-CN" altLang="en-US" dirty="0"/>
              <a:t>位的字存储单元，访存地址与</a:t>
            </a:r>
            <a:r>
              <a:rPr lang="en-US" altLang="zh-CN" dirty="0" err="1"/>
              <a:t>lw</a:t>
            </a:r>
            <a:r>
              <a:rPr lang="zh-CN" altLang="en-US" dirty="0"/>
              <a:t>指令一样，写入数据是</a:t>
            </a:r>
            <a:r>
              <a:rPr lang="en-US" altLang="zh-CN" dirty="0"/>
              <a:t>rt</a:t>
            </a:r>
            <a:r>
              <a:rPr lang="zh-CN" altLang="en-US" dirty="0"/>
              <a:t>寄存器，</a:t>
            </a:r>
            <a:endParaRPr lang="en-US" altLang="zh-CN" dirty="0"/>
          </a:p>
          <a:p>
            <a:endParaRPr lang="en-US" altLang="zh-CN" dirty="0"/>
          </a:p>
          <a:p>
            <a:r>
              <a:rPr lang="zh-CN" altLang="en-US" dirty="0"/>
              <a:t>同样需要计算访存地址，需要将</a:t>
            </a:r>
            <a:r>
              <a:rPr lang="en-US" altLang="zh-CN" dirty="0" err="1"/>
              <a:t>rs</a:t>
            </a:r>
            <a:r>
              <a:rPr lang="zh-CN" altLang="en-US" dirty="0"/>
              <a:t>寄存器的值和立即数字段的值相加得到访存地址访存。</a:t>
            </a:r>
            <a:endParaRPr lang="en-US" altLang="zh-CN" dirty="0"/>
          </a:p>
          <a:p>
            <a:endParaRPr lang="en-US" altLang="zh-CN" dirty="0"/>
          </a:p>
          <a:p>
            <a:r>
              <a:rPr lang="zh-CN" altLang="en-US" dirty="0"/>
              <a:t>前三个时钟周期的数据通路和</a:t>
            </a:r>
            <a:r>
              <a:rPr lang="en-US" altLang="zh-CN" dirty="0" err="1"/>
              <a:t>lw</a:t>
            </a:r>
            <a:r>
              <a:rPr lang="zh-CN" altLang="en-US" dirty="0"/>
              <a:t>指令完全一致，首先</a:t>
            </a:r>
            <a:r>
              <a:rPr lang="en-US" altLang="zh-CN" dirty="0" err="1"/>
              <a:t>rs</a:t>
            </a:r>
            <a:r>
              <a:rPr lang="zh-CN" altLang="en-US" dirty="0"/>
              <a:t>送暂存器</a:t>
            </a:r>
            <a:r>
              <a:rPr lang="en-US" altLang="zh-CN" dirty="0"/>
              <a:t>x</a:t>
            </a:r>
            <a:r>
              <a:rPr lang="zh-CN" altLang="en-US" dirty="0"/>
              <a:t>，然后</a:t>
            </a:r>
            <a:r>
              <a:rPr lang="en-US" altLang="zh-CN" dirty="0"/>
              <a:t>x</a:t>
            </a:r>
            <a:r>
              <a:rPr lang="zh-CN" altLang="en-US" dirty="0"/>
              <a:t>和立即数相加暂存</a:t>
            </a:r>
            <a:r>
              <a:rPr lang="en-US" altLang="zh-CN" dirty="0"/>
              <a:t>Z</a:t>
            </a:r>
            <a:r>
              <a:rPr lang="zh-CN" altLang="en-US" dirty="0"/>
              <a:t>，再将</a:t>
            </a:r>
            <a:r>
              <a:rPr lang="en-US" altLang="zh-CN" dirty="0"/>
              <a:t>Z</a:t>
            </a:r>
            <a:r>
              <a:rPr lang="zh-CN" altLang="en-US" dirty="0"/>
              <a:t>中访存地址送</a:t>
            </a:r>
            <a:r>
              <a:rPr lang="en-US" altLang="zh-CN" dirty="0"/>
              <a:t>AR</a:t>
            </a:r>
          </a:p>
          <a:p>
            <a:endParaRPr lang="en-US" altLang="zh-CN" dirty="0"/>
          </a:p>
          <a:p>
            <a:r>
              <a:rPr lang="zh-CN" altLang="en-US" dirty="0"/>
              <a:t>第四拍需要将</a:t>
            </a:r>
            <a:r>
              <a:rPr lang="en-US" altLang="zh-CN" dirty="0"/>
              <a:t>rt</a:t>
            </a:r>
            <a:r>
              <a:rPr lang="zh-CN" altLang="en-US" dirty="0"/>
              <a:t>寄存器的值送</a:t>
            </a:r>
            <a:r>
              <a:rPr lang="en-US" altLang="zh-CN" dirty="0"/>
              <a:t>DR</a:t>
            </a:r>
            <a:r>
              <a:rPr lang="zh-CN" altLang="en-US" dirty="0"/>
              <a:t>，需要给出</a:t>
            </a:r>
            <a:r>
              <a:rPr lang="en-US" altLang="zh-CN" dirty="0"/>
              <a:t>Rout</a:t>
            </a:r>
            <a:r>
              <a:rPr lang="zh-CN" altLang="en-US" dirty="0"/>
              <a:t>，</a:t>
            </a:r>
            <a:r>
              <a:rPr lang="en-US" altLang="zh-CN" dirty="0"/>
              <a:t>Rs/RT</a:t>
            </a:r>
            <a:r>
              <a:rPr lang="zh-CN" altLang="en-US" dirty="0"/>
              <a:t>，</a:t>
            </a:r>
            <a:r>
              <a:rPr lang="en-US" altLang="zh-CN" dirty="0" err="1"/>
              <a:t>DRin</a:t>
            </a:r>
            <a:r>
              <a:rPr lang="zh-CN" altLang="en-US" dirty="0"/>
              <a:t>信号，注意</a:t>
            </a:r>
            <a:r>
              <a:rPr lang="en-US" altLang="zh-CN" dirty="0"/>
              <a:t>RSRT</a:t>
            </a:r>
            <a:r>
              <a:rPr lang="zh-CN" altLang="en-US" dirty="0"/>
              <a:t>设置为</a:t>
            </a:r>
            <a:r>
              <a:rPr lang="en-US" altLang="zh-CN" dirty="0"/>
              <a:t>1</a:t>
            </a:r>
            <a:r>
              <a:rPr lang="zh-CN" altLang="en-US" dirty="0"/>
              <a:t>，</a:t>
            </a:r>
            <a:r>
              <a:rPr lang="en-US" altLang="zh-CN" dirty="0"/>
              <a:t>rt</a:t>
            </a:r>
            <a:r>
              <a:rPr lang="zh-CN" altLang="en-US" dirty="0"/>
              <a:t>寄存器编号才能送到读寄存器端口</a:t>
            </a:r>
            <a:r>
              <a:rPr lang="en-US" altLang="zh-CN" dirty="0"/>
              <a:t>R#.</a:t>
            </a:r>
          </a:p>
          <a:p>
            <a:endParaRPr lang="en-US" altLang="zh-CN" dirty="0"/>
          </a:p>
          <a:p>
            <a:r>
              <a:rPr lang="zh-CN" altLang="en-US" dirty="0"/>
              <a:t>最后一拍将</a:t>
            </a:r>
            <a:r>
              <a:rPr lang="en-US" altLang="zh-CN" dirty="0"/>
              <a:t>DR</a:t>
            </a:r>
            <a:r>
              <a:rPr lang="zh-CN" altLang="en-US" dirty="0"/>
              <a:t>的数据写入</a:t>
            </a:r>
            <a:r>
              <a:rPr lang="en-US" altLang="zh-CN" dirty="0"/>
              <a:t>AR</a:t>
            </a:r>
            <a:r>
              <a:rPr lang="zh-CN" altLang="en-US" dirty="0"/>
              <a:t>对应的主存地址单元即可，需要给出</a:t>
            </a:r>
            <a:r>
              <a:rPr lang="en-US" altLang="zh-CN" dirty="0" err="1"/>
              <a:t>DREout</a:t>
            </a:r>
            <a:r>
              <a:rPr lang="zh-CN" altLang="en-US" dirty="0"/>
              <a:t>和</a:t>
            </a:r>
            <a:r>
              <a:rPr lang="en-US" altLang="zh-CN" dirty="0"/>
              <a:t>Write</a:t>
            </a:r>
            <a:r>
              <a:rPr lang="zh-CN" altLang="en-US" dirty="0"/>
              <a:t>信号，写入动作需要时钟配合。</a:t>
            </a:r>
            <a:endParaRPr lang="en-US" altLang="zh-CN" dirty="0"/>
          </a:p>
          <a:p>
            <a:endParaRPr lang="en-US" altLang="zh-CN" dirty="0"/>
          </a:p>
          <a:p>
            <a:r>
              <a:rPr lang="en-US" altLang="zh-CN" dirty="0" err="1"/>
              <a:t>sw</a:t>
            </a:r>
            <a:r>
              <a:rPr lang="zh-CN" altLang="en-US" dirty="0"/>
              <a:t>和</a:t>
            </a:r>
            <a:r>
              <a:rPr lang="en-US" altLang="zh-CN" dirty="0" err="1"/>
              <a:t>lw</a:t>
            </a:r>
            <a:r>
              <a:rPr lang="zh-CN" altLang="en-US" dirty="0"/>
              <a:t>指令一样，执行指令周期也需要</a:t>
            </a:r>
            <a:r>
              <a:rPr lang="en-US" altLang="zh-CN" dirty="0"/>
              <a:t>5</a:t>
            </a:r>
            <a:r>
              <a:rPr lang="zh-CN" altLang="en-US" dirty="0"/>
              <a:t>个时钟节拍。</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		</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40</a:t>
            </a:fld>
            <a:endParaRPr lang="zh-CN" altLang="en-US"/>
          </a:p>
        </p:txBody>
      </p:sp>
    </p:spTree>
    <p:extLst>
      <p:ext uri="{BB962C8B-B14F-4D97-AF65-F5344CB8AC3E}">
        <p14:creationId xmlns:p14="http://schemas.microsoft.com/office/powerpoint/2010/main" val="9286683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、相对寻址 ，</a:t>
            </a:r>
            <a:r>
              <a:rPr lang="en-US" altLang="zh-CN" dirty="0"/>
              <a:t>if($</a:t>
            </a:r>
            <a:r>
              <a:rPr lang="en-US" altLang="zh-CN" dirty="0" err="1"/>
              <a:t>rs</a:t>
            </a:r>
            <a:r>
              <a:rPr lang="en-US" altLang="zh-CN" dirty="0"/>
              <a:t>==$</a:t>
            </a:r>
            <a:r>
              <a:rPr lang="en-US" altLang="zh-CN" dirty="0" err="1"/>
              <a:t>rt</a:t>
            </a:r>
            <a:r>
              <a:rPr lang="en-US" altLang="zh-CN" dirty="0"/>
              <a:t>)  PC←PC+4+E(</a:t>
            </a:r>
            <a:r>
              <a:rPr lang="en-US" altLang="zh-CN" dirty="0" err="1"/>
              <a:t>imm</a:t>
            </a:r>
            <a:r>
              <a:rPr lang="en-US" altLang="zh-CN" dirty="0"/>
              <a:t>)&lt;&lt;2    else PC←PC+4    </a:t>
            </a:r>
            <a:r>
              <a:rPr lang="zh-CN" altLang="en-US" dirty="0"/>
              <a:t>注意在取指令数据通路中，已经完成了</a:t>
            </a:r>
            <a:r>
              <a:rPr lang="en-US" altLang="zh-CN" dirty="0"/>
              <a:t>PC+4</a:t>
            </a:r>
            <a:r>
              <a:rPr lang="zh-CN" altLang="en-US" dirty="0"/>
              <a:t>的操作</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a:t>
            </a:r>
            <a:r>
              <a:rPr lang="en-US" altLang="zh-CN" dirty="0"/>
              <a:t>IR</a:t>
            </a:r>
            <a:r>
              <a:rPr lang="zh-CN" altLang="en-US" dirty="0"/>
              <a:t>输出</a:t>
            </a:r>
            <a:r>
              <a:rPr lang="en-US" altLang="zh-CN" b="1" dirty="0"/>
              <a:t>16</a:t>
            </a:r>
            <a:r>
              <a:rPr lang="zh-CN" altLang="en-US" b="1" dirty="0"/>
              <a:t>位地址偏移量</a:t>
            </a:r>
            <a:r>
              <a:rPr lang="zh-CN" altLang="en-US" dirty="0"/>
              <a:t>的控制信号是</a:t>
            </a:r>
            <a:r>
              <a:rPr lang="en-US" altLang="zh-CN" sz="12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200" baseline="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与立即数寻址的输出</a:t>
            </a:r>
            <a:r>
              <a:rPr lang="en-US" altLang="zh-CN" sz="1200" b="1" baseline="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16</a:t>
            </a:r>
            <a:r>
              <a:rPr lang="zh-CN" altLang="en-US" sz="1200" b="1" baseline="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位立即数</a:t>
            </a:r>
            <a:r>
              <a:rPr lang="zh-CN" altLang="en-US" sz="1200" baseline="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的控制信号</a:t>
            </a:r>
            <a:r>
              <a:rPr lang="en-US" altLang="zh-CN" sz="1200" dirty="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dirty="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200" baseline="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不同</a:t>
            </a:r>
            <a:endParaRPr lang="en-US" altLang="zh-CN" sz="12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aseline="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3</a:t>
            </a:r>
            <a:r>
              <a:rPr lang="zh-CN" altLang="en-US" sz="1200" baseline="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、真正的</a:t>
            </a:r>
            <a:r>
              <a:rPr lang="en-US" altLang="zh-CN" sz="1200" baseline="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MIPS</a:t>
            </a:r>
            <a:r>
              <a:rPr lang="zh-CN" altLang="en-US" sz="1200" baseline="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指令还需要把</a:t>
            </a:r>
            <a:r>
              <a:rPr lang="en-US" altLang="zh-CN" sz="1200" baseline="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16</a:t>
            </a:r>
            <a:r>
              <a:rPr lang="zh-CN" altLang="en-US" sz="1200" baseline="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位偏移量带符号扩展成</a:t>
            </a:r>
            <a:r>
              <a:rPr lang="en-US" altLang="zh-CN" sz="1200" baseline="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32</a:t>
            </a:r>
            <a:r>
              <a:rPr lang="zh-CN" altLang="en-US" sz="1200" baseline="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位后，再左移两位才与</a:t>
            </a:r>
            <a:r>
              <a:rPr lang="en-US" altLang="zh-CN" sz="1200" baseline="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zh-CN" altLang="en-US" sz="1200" baseline="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的值相加（此处简化了）。</a:t>
            </a:r>
            <a:endParaRPr lang="en-US" altLang="zh-CN" sz="12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a:p>
            <a:endParaRPr lang="en-US" altLang="zh-CN" dirty="0"/>
          </a:p>
          <a:p>
            <a:r>
              <a:rPr lang="zh-CN" altLang="en-US" dirty="0"/>
              <a:t>再来看看条件分支指令</a:t>
            </a:r>
            <a:r>
              <a:rPr lang="en-US" altLang="zh-CN" dirty="0" err="1"/>
              <a:t>beq</a:t>
            </a:r>
            <a:r>
              <a:rPr lang="zh-CN" altLang="en-US" dirty="0"/>
              <a:t>的执行阶段，</a:t>
            </a:r>
            <a:r>
              <a:rPr lang="en-US" altLang="zh-CN" dirty="0" err="1"/>
              <a:t>beq</a:t>
            </a:r>
            <a:r>
              <a:rPr lang="zh-CN" altLang="en-US" dirty="0"/>
              <a:t>指令格式和</a:t>
            </a:r>
            <a:r>
              <a:rPr lang="en-US" altLang="zh-CN" dirty="0" err="1"/>
              <a:t>lw</a:t>
            </a:r>
            <a:r>
              <a:rPr lang="zh-CN" altLang="en-US" dirty="0"/>
              <a:t>，</a:t>
            </a:r>
            <a:r>
              <a:rPr lang="en-US" altLang="zh-CN" dirty="0" err="1"/>
              <a:t>sw</a:t>
            </a:r>
            <a:r>
              <a:rPr lang="zh-CN" altLang="en-US" dirty="0"/>
              <a:t>一样，也是</a:t>
            </a:r>
            <a:r>
              <a:rPr lang="en-US" altLang="zh-CN" dirty="0"/>
              <a:t>I</a:t>
            </a:r>
            <a:r>
              <a:rPr lang="zh-CN" altLang="en-US" dirty="0"/>
              <a:t>型指令，</a:t>
            </a:r>
            <a:r>
              <a:rPr lang="en-US" altLang="zh-CN" dirty="0"/>
              <a:t>OP</a:t>
            </a:r>
            <a:r>
              <a:rPr lang="zh-CN" altLang="en-US" dirty="0"/>
              <a:t>字段为</a:t>
            </a:r>
            <a:r>
              <a:rPr lang="en-US" altLang="zh-CN" dirty="0"/>
              <a:t>4.</a:t>
            </a:r>
          </a:p>
          <a:p>
            <a:endParaRPr lang="en-US" altLang="zh-CN" dirty="0"/>
          </a:p>
          <a:p>
            <a:r>
              <a:rPr lang="zh-CN" altLang="en-US" dirty="0"/>
              <a:t>指令格式是</a:t>
            </a:r>
            <a:r>
              <a:rPr lang="en-US" altLang="zh-CN" dirty="0" err="1"/>
              <a:t>beq,rs,rt</a:t>
            </a:r>
            <a:r>
              <a:rPr lang="zh-CN" altLang="en-US" dirty="0"/>
              <a:t>，</a:t>
            </a:r>
            <a:r>
              <a:rPr lang="en-US" altLang="zh-CN" dirty="0" err="1"/>
              <a:t>imm</a:t>
            </a:r>
            <a:r>
              <a:rPr lang="zh-CN" altLang="en-US" dirty="0"/>
              <a:t>， 指令的功能是比较</a:t>
            </a:r>
            <a:r>
              <a:rPr lang="en-US" altLang="zh-CN" dirty="0" err="1"/>
              <a:t>rs</a:t>
            </a:r>
            <a:r>
              <a:rPr lang="zh-CN" altLang="en-US" dirty="0"/>
              <a:t>，</a:t>
            </a:r>
            <a:r>
              <a:rPr lang="en-US" altLang="zh-CN" dirty="0"/>
              <a:t>rt</a:t>
            </a:r>
            <a:r>
              <a:rPr lang="zh-CN" altLang="en-US" dirty="0"/>
              <a:t>两个寄存器的值，如果相等则进行分支跳转，跳转地址为</a:t>
            </a:r>
            <a:r>
              <a:rPr lang="en-US" altLang="zh-CN" dirty="0"/>
              <a:t>PC+4+imm&lt;&lt;2</a:t>
            </a:r>
            <a:r>
              <a:rPr lang="zh-CN" altLang="en-US" dirty="0"/>
              <a:t>位。</a:t>
            </a:r>
            <a:endParaRPr lang="en-US" altLang="zh-CN" dirty="0"/>
          </a:p>
          <a:p>
            <a:endParaRPr lang="en-US" altLang="zh-CN" dirty="0"/>
          </a:p>
          <a:p>
            <a:r>
              <a:rPr lang="zh-CN" altLang="en-US" dirty="0"/>
              <a:t>首先需要进行寄存器值的比较，同样</a:t>
            </a:r>
            <a:r>
              <a:rPr lang="en-US" altLang="zh-CN" dirty="0"/>
              <a:t>ALU</a:t>
            </a:r>
            <a:r>
              <a:rPr lang="zh-CN" altLang="en-US" dirty="0"/>
              <a:t>运算需要首先锁存一个寄存器到暂存器</a:t>
            </a:r>
            <a:r>
              <a:rPr lang="en-US" altLang="zh-CN" dirty="0"/>
              <a:t>X</a:t>
            </a:r>
            <a:r>
              <a:rPr lang="zh-CN" altLang="en-US" dirty="0"/>
              <a:t>，所以第一拍和</a:t>
            </a:r>
            <a:r>
              <a:rPr lang="en-US" altLang="zh-CN" dirty="0" err="1"/>
              <a:t>lw</a:t>
            </a:r>
            <a:r>
              <a:rPr lang="zh-CN" altLang="en-US" dirty="0"/>
              <a:t>指令一样，首先锁存</a:t>
            </a:r>
            <a:r>
              <a:rPr lang="en-US" altLang="zh-CN" dirty="0" err="1"/>
              <a:t>rs</a:t>
            </a:r>
            <a:r>
              <a:rPr lang="zh-CN" altLang="en-US" dirty="0"/>
              <a:t>寄存器，第二拍将</a:t>
            </a:r>
            <a:endParaRPr lang="en-US" altLang="zh-CN" dirty="0"/>
          </a:p>
          <a:p>
            <a:r>
              <a:rPr lang="en-US" altLang="zh-CN" dirty="0"/>
              <a:t>Rt</a:t>
            </a:r>
            <a:r>
              <a:rPr lang="zh-CN" altLang="en-US" dirty="0"/>
              <a:t>寄存器送</a:t>
            </a:r>
            <a:r>
              <a:rPr lang="en-US" altLang="zh-CN" dirty="0"/>
              <a:t>ALUB</a:t>
            </a:r>
            <a:r>
              <a:rPr lang="zh-CN" altLang="en-US" dirty="0"/>
              <a:t>端，需要给出</a:t>
            </a:r>
            <a:r>
              <a:rPr lang="en-US" altLang="zh-CN" dirty="0"/>
              <a:t>Rout</a:t>
            </a:r>
            <a:r>
              <a:rPr lang="zh-CN" altLang="en-US" dirty="0"/>
              <a:t>，</a:t>
            </a:r>
            <a:r>
              <a:rPr lang="en-US" altLang="zh-CN" dirty="0"/>
              <a:t>RS/RT,SUB</a:t>
            </a:r>
            <a:r>
              <a:rPr lang="zh-CN" altLang="en-US" dirty="0"/>
              <a:t>，</a:t>
            </a:r>
            <a:r>
              <a:rPr lang="en-US" altLang="zh-CN" dirty="0" err="1"/>
              <a:t>PSWin</a:t>
            </a:r>
            <a:r>
              <a:rPr lang="zh-CN" altLang="en-US" dirty="0"/>
              <a:t>信号</a:t>
            </a:r>
            <a:endParaRPr lang="en-US" altLang="zh-CN" dirty="0"/>
          </a:p>
          <a:p>
            <a:endParaRPr lang="en-US" altLang="zh-CN" dirty="0"/>
          </a:p>
          <a:p>
            <a:r>
              <a:rPr lang="zh-CN" altLang="en-US" dirty="0"/>
              <a:t>运算的值我们并不关心，我们只关心是否相等，如果用减法运算，就是结果是否为零，可以将结果为零或相等的运算标志存放到程序状态寄存器</a:t>
            </a:r>
            <a:r>
              <a:rPr lang="en-US" altLang="zh-CN" dirty="0"/>
              <a:t>PSW</a:t>
            </a:r>
            <a:r>
              <a:rPr lang="zh-CN" altLang="en-US" dirty="0"/>
              <a:t>中暂存。</a:t>
            </a:r>
            <a:endParaRPr lang="en-US" altLang="zh-CN" dirty="0"/>
          </a:p>
          <a:p>
            <a:endParaRPr lang="en-US" altLang="zh-CN" dirty="0"/>
          </a:p>
          <a:p>
            <a:r>
              <a:rPr lang="zh-CN" altLang="en-US" dirty="0"/>
              <a:t>注意在后续实验中，为了简化，</a:t>
            </a:r>
            <a:r>
              <a:rPr lang="en-US" altLang="zh-CN" dirty="0"/>
              <a:t>ALU</a:t>
            </a:r>
            <a:r>
              <a:rPr lang="zh-CN" altLang="en-US" dirty="0"/>
              <a:t>不管任何运算都会计算</a:t>
            </a:r>
            <a:r>
              <a:rPr lang="en-US" altLang="zh-CN" dirty="0"/>
              <a:t>equal</a:t>
            </a:r>
            <a:r>
              <a:rPr lang="zh-CN" altLang="en-US" dirty="0"/>
              <a:t>也就是相等标志，所以在进行具体实验的时候我们不需要控制这个</a:t>
            </a:r>
            <a:r>
              <a:rPr lang="en-US" altLang="zh-CN" dirty="0"/>
              <a:t>sub</a:t>
            </a:r>
            <a:r>
              <a:rPr lang="zh-CN" altLang="en-US" dirty="0"/>
              <a:t>信号。</a:t>
            </a:r>
            <a:endParaRPr lang="en-US" altLang="zh-CN" dirty="0"/>
          </a:p>
          <a:p>
            <a:endParaRPr lang="en-US" altLang="zh-CN" dirty="0"/>
          </a:p>
          <a:p>
            <a:r>
              <a:rPr lang="zh-CN" altLang="en-US" dirty="0"/>
              <a:t>第三拍将开始计算分支目标地址，首先将</a:t>
            </a:r>
            <a:r>
              <a:rPr lang="en-US" altLang="zh-CN" dirty="0"/>
              <a:t>PC</a:t>
            </a:r>
            <a:r>
              <a:rPr lang="zh-CN" altLang="en-US" dirty="0"/>
              <a:t>值送</a:t>
            </a:r>
            <a:r>
              <a:rPr lang="en-US" altLang="zh-CN" dirty="0"/>
              <a:t>X</a:t>
            </a:r>
            <a:r>
              <a:rPr lang="zh-CN" altLang="en-US" dirty="0"/>
              <a:t>暂存，这个数据通路需要给出</a:t>
            </a:r>
            <a:r>
              <a:rPr lang="en-US" altLang="zh-CN" dirty="0" err="1"/>
              <a:t>Pcout</a:t>
            </a:r>
            <a:r>
              <a:rPr lang="zh-CN" altLang="en-US" dirty="0"/>
              <a:t>，</a:t>
            </a:r>
            <a:r>
              <a:rPr lang="en-US" altLang="zh-CN" dirty="0"/>
              <a:t>Xin</a:t>
            </a:r>
            <a:r>
              <a:rPr lang="zh-CN" altLang="en-US" dirty="0"/>
              <a:t>控制信号</a:t>
            </a:r>
            <a:endParaRPr lang="en-US" altLang="zh-CN" dirty="0"/>
          </a:p>
          <a:p>
            <a:endParaRPr lang="en-US" altLang="zh-CN" dirty="0"/>
          </a:p>
          <a:p>
            <a:r>
              <a:rPr lang="zh-CN" altLang="en-US" dirty="0"/>
              <a:t>第四拍</a:t>
            </a:r>
            <a:r>
              <a:rPr lang="en-US" altLang="zh-CN" dirty="0"/>
              <a:t>ALU</a:t>
            </a:r>
            <a:r>
              <a:rPr lang="zh-CN" altLang="en-US" dirty="0"/>
              <a:t>计算，将</a:t>
            </a:r>
            <a:r>
              <a:rPr lang="en-US" altLang="zh-CN" dirty="0"/>
              <a:t>IR</a:t>
            </a:r>
            <a:r>
              <a:rPr lang="zh-CN" altLang="en-US" dirty="0"/>
              <a:t>指令字中的地址偏移量输出到</a:t>
            </a:r>
            <a:r>
              <a:rPr lang="en-US" altLang="zh-CN" dirty="0"/>
              <a:t>ALU</a:t>
            </a:r>
            <a:r>
              <a:rPr lang="zh-CN" altLang="en-US" dirty="0"/>
              <a:t>和暂存器</a:t>
            </a:r>
            <a:r>
              <a:rPr lang="en-US" altLang="zh-CN" dirty="0"/>
              <a:t>X</a:t>
            </a:r>
            <a:r>
              <a:rPr lang="zh-CN" altLang="en-US" dirty="0"/>
              <a:t>进行计算得到分支目标地址，为了简化描述，这里用</a:t>
            </a:r>
            <a:r>
              <a:rPr lang="en-US" altLang="zh-CN" dirty="0"/>
              <a:t>IR(A)out</a:t>
            </a:r>
            <a:r>
              <a:rPr lang="zh-CN" altLang="en-US" dirty="0"/>
              <a:t>控制信号表示地址偏移量输出，实际应该将</a:t>
            </a:r>
            <a:r>
              <a:rPr lang="en-US" altLang="zh-CN" dirty="0"/>
              <a:t>16</a:t>
            </a:r>
            <a:r>
              <a:rPr lang="zh-CN" altLang="en-US" dirty="0"/>
              <a:t>位立即数有符号扩展成</a:t>
            </a:r>
            <a:r>
              <a:rPr lang="en-US" altLang="zh-CN" dirty="0"/>
              <a:t>32</a:t>
            </a:r>
            <a:r>
              <a:rPr lang="zh-CN" altLang="en-US" dirty="0"/>
              <a:t>位后再左移两位，</a:t>
            </a:r>
            <a:endParaRPr lang="en-US" altLang="zh-CN" dirty="0"/>
          </a:p>
          <a:p>
            <a:endParaRPr lang="en-US" altLang="zh-CN" dirty="0"/>
          </a:p>
          <a:p>
            <a:r>
              <a:rPr lang="zh-CN" altLang="en-US" dirty="0"/>
              <a:t>最后一个时钟节拍根据状态寄存器</a:t>
            </a:r>
            <a:r>
              <a:rPr lang="en-US" altLang="zh-CN" dirty="0" err="1"/>
              <a:t>psw</a:t>
            </a:r>
            <a:r>
              <a:rPr lang="zh-CN" altLang="en-US" dirty="0"/>
              <a:t>中的</a:t>
            </a:r>
            <a:r>
              <a:rPr lang="en-US" altLang="zh-CN" dirty="0"/>
              <a:t>equal</a:t>
            </a:r>
            <a:r>
              <a:rPr lang="zh-CN" altLang="en-US" dirty="0"/>
              <a:t>标志来决定是否更新</a:t>
            </a:r>
            <a:r>
              <a:rPr lang="en-US" altLang="zh-CN" dirty="0"/>
              <a:t>PC</a:t>
            </a:r>
            <a:r>
              <a:rPr lang="zh-CN" altLang="en-US" dirty="0"/>
              <a:t>的值，实现分支跳转，所以</a:t>
            </a:r>
            <a:r>
              <a:rPr lang="en-US" altLang="zh-CN" dirty="0" err="1"/>
              <a:t>Pcin</a:t>
            </a:r>
            <a:r>
              <a:rPr lang="zh-CN" altLang="en-US" dirty="0"/>
              <a:t>应该等于</a:t>
            </a:r>
            <a:r>
              <a:rPr lang="en-US" altLang="zh-CN" dirty="0" err="1"/>
              <a:t>Psw</a:t>
            </a:r>
            <a:r>
              <a:rPr lang="zh-CN" altLang="en-US" dirty="0"/>
              <a:t>中的</a:t>
            </a:r>
            <a:r>
              <a:rPr lang="en-US" altLang="zh-CN" dirty="0"/>
              <a:t>equal</a:t>
            </a:r>
            <a:r>
              <a:rPr lang="zh-CN" altLang="en-US" dirty="0"/>
              <a:t>标志，相等的时候写入，不相等的时候不写入</a:t>
            </a:r>
            <a:endParaRPr lang="en-US" altLang="zh-CN" dirty="0"/>
          </a:p>
          <a:p>
            <a:endParaRPr lang="en-US" altLang="zh-CN" dirty="0"/>
          </a:p>
          <a:p>
            <a:r>
              <a:rPr lang="zh-CN" altLang="en-US" dirty="0"/>
              <a:t>由于分支目标地址和相等标志并不能同时得到，所以单总线结构中才需要</a:t>
            </a:r>
            <a:r>
              <a:rPr lang="en-US" altLang="zh-CN" dirty="0"/>
              <a:t>PSW</a:t>
            </a:r>
            <a:r>
              <a:rPr lang="zh-CN" altLang="en-US" dirty="0"/>
              <a:t>状态寄存器暂存</a:t>
            </a:r>
            <a:r>
              <a:rPr lang="en-US" altLang="zh-CN" dirty="0" err="1"/>
              <a:t>beq</a:t>
            </a:r>
            <a:r>
              <a:rPr lang="zh-CN" altLang="en-US" dirty="0"/>
              <a:t>的比较结果。</a:t>
            </a:r>
            <a:endParaRPr lang="en-US" altLang="zh-CN" dirty="0"/>
          </a:p>
          <a:p>
            <a:endParaRPr lang="en-US" altLang="zh-CN" dirty="0"/>
          </a:p>
          <a:p>
            <a:r>
              <a:rPr lang="en-US" altLang="zh-CN" dirty="0" err="1"/>
              <a:t>Beq</a:t>
            </a:r>
            <a:r>
              <a:rPr lang="zh-CN" altLang="en-US" dirty="0"/>
              <a:t>指令执行也需要</a:t>
            </a:r>
            <a:r>
              <a:rPr lang="en-US" altLang="zh-CN" dirty="0"/>
              <a:t>5</a:t>
            </a:r>
            <a:r>
              <a:rPr lang="zh-CN" altLang="en-US" dirty="0"/>
              <a:t>个时钟节拍。</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41</a:t>
            </a:fld>
            <a:endParaRPr lang="zh-CN" altLang="en-US"/>
          </a:p>
        </p:txBody>
      </p:sp>
    </p:spTree>
    <p:extLst>
      <p:ext uri="{BB962C8B-B14F-4D97-AF65-F5344CB8AC3E}">
        <p14:creationId xmlns:p14="http://schemas.microsoft.com/office/powerpoint/2010/main" val="5086321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T5</a:t>
            </a:r>
            <a:r>
              <a:rPr lang="zh-CN" altLang="en-US" dirty="0"/>
              <a:t>缺少了</a:t>
            </a:r>
            <a:r>
              <a:rPr lang="en-US" altLang="zh-CN" dirty="0" err="1"/>
              <a:t>Rs</a:t>
            </a:r>
            <a:r>
              <a:rPr lang="en-US" altLang="zh-CN" dirty="0"/>
              <a:t>/</a:t>
            </a:r>
            <a:r>
              <a:rPr lang="en-US" altLang="zh-CN" dirty="0" err="1"/>
              <a:t>Rt</a:t>
            </a:r>
            <a:r>
              <a:rPr lang="en-US" altLang="zh-CN" dirty="0"/>
              <a:t> </a:t>
            </a:r>
            <a:r>
              <a:rPr lang="zh-CN" altLang="en-US" dirty="0"/>
              <a:t>信号，</a:t>
            </a:r>
            <a:r>
              <a:rPr lang="en-US" altLang="zh-CN" dirty="0" err="1"/>
              <a:t>Rs</a:t>
            </a:r>
            <a:r>
              <a:rPr lang="en-US" altLang="zh-CN" dirty="0"/>
              <a:t>/</a:t>
            </a:r>
            <a:r>
              <a:rPr lang="en-US" altLang="zh-CN" dirty="0" err="1"/>
              <a:t>Rt</a:t>
            </a:r>
            <a:r>
              <a:rPr lang="en-US" altLang="zh-CN" dirty="0"/>
              <a:t>=0</a:t>
            </a:r>
            <a:r>
              <a:rPr lang="zh-CN" altLang="en-US" dirty="0"/>
              <a:t>，选择寄存器堆中的</a:t>
            </a:r>
            <a:r>
              <a:rPr lang="en-US" altLang="zh-CN" dirty="0" err="1"/>
              <a:t>Rs</a:t>
            </a:r>
            <a:r>
              <a:rPr lang="zh-CN" altLang="en-US" dirty="0"/>
              <a:t>编码的寄存器送入</a:t>
            </a:r>
            <a:r>
              <a:rPr lang="en-US" altLang="zh-CN" dirty="0"/>
              <a:t>X</a:t>
            </a:r>
            <a:r>
              <a:rPr lang="zh-CN" altLang="en-US" dirty="0"/>
              <a:t>。</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a:t>
            </a:r>
            <a:r>
              <a:rPr lang="en-US" altLang="zh-CN" dirty="0"/>
              <a:t>IR</a:t>
            </a:r>
            <a:r>
              <a:rPr lang="zh-CN" altLang="en-US" dirty="0"/>
              <a:t>输出指令码中</a:t>
            </a:r>
            <a:r>
              <a:rPr lang="en-US" altLang="zh-CN" b="1" dirty="0"/>
              <a:t>16</a:t>
            </a:r>
            <a:r>
              <a:rPr lang="zh-CN" altLang="en-US" b="1" dirty="0"/>
              <a:t>位立即数</a:t>
            </a:r>
            <a:r>
              <a:rPr lang="zh-CN" altLang="en-US" dirty="0"/>
              <a:t>的控制信号是</a:t>
            </a:r>
            <a:r>
              <a:rPr lang="en-US" altLang="zh-CN" sz="1200" dirty="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dirty="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200" baseline="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与相对寻址的输出相对</a:t>
            </a:r>
            <a:r>
              <a:rPr lang="en-US" altLang="zh-CN" sz="1200" b="1" baseline="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16</a:t>
            </a:r>
            <a:r>
              <a:rPr lang="zh-CN" altLang="en-US" sz="1200" b="1" baseline="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位地址偏移量</a:t>
            </a:r>
            <a:r>
              <a:rPr lang="zh-CN" altLang="en-US" sz="1200" b="0" baseline="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的</a:t>
            </a:r>
            <a:r>
              <a:rPr lang="zh-CN" altLang="en-US" sz="1200" baseline="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控制信号</a:t>
            </a:r>
            <a:r>
              <a:rPr lang="en-US" altLang="zh-CN" sz="12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200" baseline="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不同</a:t>
            </a:r>
            <a:endParaRPr lang="en-US" altLang="zh-CN" sz="1200" baseline="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a:p>
            <a:endParaRPr lang="en-US" altLang="zh-CN" dirty="0"/>
          </a:p>
          <a:p>
            <a:r>
              <a:rPr lang="zh-CN" altLang="en-US" dirty="0"/>
              <a:t>再来看看</a:t>
            </a:r>
            <a:r>
              <a:rPr lang="en-US" altLang="zh-CN" dirty="0"/>
              <a:t>I</a:t>
            </a:r>
            <a:r>
              <a:rPr lang="zh-CN" altLang="en-US" dirty="0"/>
              <a:t>型运算类指令，以</a:t>
            </a:r>
            <a:r>
              <a:rPr lang="en-US" altLang="zh-CN" dirty="0" err="1"/>
              <a:t>addi</a:t>
            </a:r>
            <a:r>
              <a:rPr lang="zh-CN" altLang="en-US" dirty="0"/>
              <a:t>指令为例，其指令编码格式为</a:t>
            </a:r>
            <a:r>
              <a:rPr lang="en-US" altLang="zh-CN" dirty="0" err="1"/>
              <a:t>addi</a:t>
            </a:r>
            <a:r>
              <a:rPr lang="en-US" altLang="zh-CN" dirty="0"/>
              <a:t> ,</a:t>
            </a:r>
            <a:r>
              <a:rPr lang="en-US" altLang="zh-CN" dirty="0" err="1"/>
              <a:t>rt,rs,imm</a:t>
            </a:r>
            <a:endParaRPr lang="en-US" altLang="zh-CN" dirty="0"/>
          </a:p>
          <a:p>
            <a:r>
              <a:rPr lang="zh-CN" altLang="en-US" dirty="0"/>
              <a:t>指令格式如图所示，</a:t>
            </a:r>
            <a:r>
              <a:rPr lang="en-US" altLang="zh-CN" dirty="0"/>
              <a:t>op=8</a:t>
            </a:r>
          </a:p>
          <a:p>
            <a:endParaRPr lang="en-US" altLang="zh-CN" dirty="0"/>
          </a:p>
          <a:p>
            <a:r>
              <a:rPr lang="zh-CN" altLang="en-US" dirty="0"/>
              <a:t>指令功能是将</a:t>
            </a:r>
            <a:r>
              <a:rPr lang="en-US" altLang="zh-CN" dirty="0" err="1"/>
              <a:t>rs</a:t>
            </a:r>
            <a:r>
              <a:rPr lang="zh-CN" altLang="en-US" dirty="0"/>
              <a:t>寄存器的值和立即数相加结果写入</a:t>
            </a:r>
            <a:r>
              <a:rPr lang="en-US" altLang="zh-CN" dirty="0"/>
              <a:t>rt</a:t>
            </a:r>
            <a:r>
              <a:rPr lang="zh-CN" altLang="en-US" dirty="0"/>
              <a:t>寄存器中。</a:t>
            </a:r>
            <a:endParaRPr lang="en-US" altLang="zh-CN" dirty="0"/>
          </a:p>
          <a:p>
            <a:endParaRPr lang="en-US" altLang="zh-CN" dirty="0"/>
          </a:p>
          <a:p>
            <a:r>
              <a:rPr lang="zh-CN" altLang="en-US" dirty="0"/>
              <a:t>要进行运算，第一个时钟节拍一样是将</a:t>
            </a:r>
            <a:r>
              <a:rPr lang="en-US" altLang="zh-CN" dirty="0" err="1"/>
              <a:t>rs</a:t>
            </a:r>
            <a:r>
              <a:rPr lang="zh-CN" altLang="en-US" dirty="0"/>
              <a:t>寄存器锁存在暂存器</a:t>
            </a:r>
            <a:r>
              <a:rPr lang="en-US" altLang="zh-CN" dirty="0"/>
              <a:t>X</a:t>
            </a:r>
            <a:r>
              <a:rPr lang="zh-CN" altLang="en-US" dirty="0"/>
              <a:t>中，这个操作和前面</a:t>
            </a:r>
            <a:r>
              <a:rPr lang="en-US" altLang="zh-CN" dirty="0"/>
              <a:t>3</a:t>
            </a:r>
            <a:r>
              <a:rPr lang="zh-CN" altLang="en-US" dirty="0"/>
              <a:t>条指令都是一样的</a:t>
            </a:r>
            <a:endParaRPr lang="en-US" altLang="zh-CN" dirty="0"/>
          </a:p>
          <a:p>
            <a:endParaRPr lang="en-US" altLang="zh-CN" dirty="0"/>
          </a:p>
          <a:p>
            <a:r>
              <a:rPr lang="zh-CN" altLang="en-US" dirty="0"/>
              <a:t>第</a:t>
            </a:r>
            <a:r>
              <a:rPr lang="en-US" altLang="zh-CN" dirty="0"/>
              <a:t>2</a:t>
            </a:r>
            <a:r>
              <a:rPr lang="zh-CN" altLang="en-US" dirty="0"/>
              <a:t>个时钟节拍将立即数的值经过内总线送</a:t>
            </a:r>
            <a:r>
              <a:rPr lang="en-US" altLang="zh-CN" dirty="0"/>
              <a:t>ALU B</a:t>
            </a:r>
            <a:r>
              <a:rPr lang="zh-CN" altLang="en-US" dirty="0"/>
              <a:t>端进行运算，需要给出</a:t>
            </a:r>
            <a:r>
              <a:rPr lang="en-US" altLang="zh-CN" dirty="0"/>
              <a:t>IR(I)out</a:t>
            </a:r>
            <a:r>
              <a:rPr lang="zh-CN" altLang="en-US" dirty="0"/>
              <a:t>信号和</a:t>
            </a:r>
            <a:r>
              <a:rPr lang="en-US" altLang="zh-CN" dirty="0"/>
              <a:t>ADD</a:t>
            </a:r>
            <a:r>
              <a:rPr lang="zh-CN" altLang="en-US" dirty="0"/>
              <a:t>信号，如果是其他类型运算，这里应该给出其他运算选择控制信号，运算结果在时钟配合下锁存在暂存器</a:t>
            </a:r>
            <a:r>
              <a:rPr lang="en-US" altLang="zh-CN" dirty="0"/>
              <a:t>Z</a:t>
            </a:r>
            <a:r>
              <a:rPr lang="zh-CN" altLang="en-US" dirty="0"/>
              <a:t>中。</a:t>
            </a:r>
            <a:endParaRPr lang="en-US" altLang="zh-CN" dirty="0"/>
          </a:p>
          <a:p>
            <a:endParaRPr lang="en-US" altLang="zh-CN" dirty="0"/>
          </a:p>
          <a:p>
            <a:r>
              <a:rPr lang="zh-CN" altLang="en-US" dirty="0"/>
              <a:t>第三个时钟节拍，结果写回，将</a:t>
            </a:r>
            <a:r>
              <a:rPr lang="en-US" altLang="zh-CN" dirty="0"/>
              <a:t>Z</a:t>
            </a:r>
            <a:r>
              <a:rPr lang="zh-CN" altLang="en-US" dirty="0"/>
              <a:t>中的运算结果写入</a:t>
            </a:r>
            <a:r>
              <a:rPr lang="en-US" altLang="zh-CN" dirty="0"/>
              <a:t>rt</a:t>
            </a:r>
            <a:r>
              <a:rPr lang="zh-CN" altLang="en-US" dirty="0"/>
              <a:t>寄存器中，</a:t>
            </a:r>
            <a:r>
              <a:rPr lang="en-US" altLang="zh-CN" dirty="0"/>
              <a:t>W#</a:t>
            </a:r>
            <a:r>
              <a:rPr lang="zh-CN" altLang="en-US" dirty="0"/>
              <a:t>端的多路选择器默认输入</a:t>
            </a:r>
            <a:r>
              <a:rPr lang="en-US" altLang="zh-CN" dirty="0"/>
              <a:t>rt</a:t>
            </a:r>
            <a:r>
              <a:rPr lang="zh-CN" altLang="en-US" dirty="0"/>
              <a:t>，所以只需给出</a:t>
            </a:r>
            <a:r>
              <a:rPr lang="en-US" altLang="zh-CN" dirty="0" err="1"/>
              <a:t>Zout</a:t>
            </a:r>
            <a:r>
              <a:rPr lang="zh-CN" altLang="en-US" dirty="0"/>
              <a:t>，</a:t>
            </a:r>
            <a:r>
              <a:rPr lang="en-US" altLang="zh-CN" dirty="0"/>
              <a:t>Rin</a:t>
            </a:r>
            <a:r>
              <a:rPr lang="zh-CN" altLang="en-US" dirty="0"/>
              <a:t>即可完成正确的写入。、</a:t>
            </a:r>
            <a:endParaRPr lang="en-US" altLang="zh-CN" dirty="0"/>
          </a:p>
          <a:p>
            <a:endParaRPr lang="en-US" altLang="zh-CN" dirty="0"/>
          </a:p>
          <a:p>
            <a:r>
              <a:rPr lang="zh-CN" altLang="en-US" dirty="0"/>
              <a:t>所以立即数运算类指令执行过程只需要</a:t>
            </a:r>
            <a:r>
              <a:rPr lang="en-US" altLang="zh-CN" dirty="0"/>
              <a:t>3</a:t>
            </a:r>
            <a:r>
              <a:rPr lang="zh-CN" altLang="en-US" dirty="0"/>
              <a:t>个时钟节拍就可完成。</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42</a:t>
            </a:fld>
            <a:endParaRPr lang="zh-CN" altLang="en-US"/>
          </a:p>
        </p:txBody>
      </p:sp>
    </p:spTree>
    <p:extLst>
      <p:ext uri="{BB962C8B-B14F-4D97-AF65-F5344CB8AC3E}">
        <p14:creationId xmlns:p14="http://schemas.microsoft.com/office/powerpoint/2010/main" val="22866359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执行阶段只需要</a:t>
            </a:r>
            <a:r>
              <a:rPr lang="en-US" altLang="zh-CN" dirty="0"/>
              <a:t>3</a:t>
            </a:r>
            <a:r>
              <a:rPr lang="zh-CN" altLang="en-US" dirty="0"/>
              <a:t>个周期</a:t>
            </a:r>
            <a:endParaRPr lang="en-US" altLang="zh-CN" dirty="0"/>
          </a:p>
          <a:p>
            <a:r>
              <a:rPr lang="en-US" altLang="zh-CN" dirty="0"/>
              <a:t>R</a:t>
            </a:r>
            <a:r>
              <a:rPr lang="zh-CN" altLang="en-US" dirty="0"/>
              <a:t>型运算指令比</a:t>
            </a:r>
            <a:r>
              <a:rPr lang="en-US" altLang="zh-CN" dirty="0"/>
              <a:t>I</a:t>
            </a:r>
            <a:r>
              <a:rPr lang="zh-CN" altLang="en-US" dirty="0"/>
              <a:t>型指令更简单，以</a:t>
            </a:r>
            <a:r>
              <a:rPr lang="en-US" altLang="zh-CN" dirty="0"/>
              <a:t>add</a:t>
            </a:r>
            <a:r>
              <a:rPr lang="zh-CN" altLang="en-US" dirty="0"/>
              <a:t>指令为例，器指令编码格式为</a:t>
            </a:r>
            <a:r>
              <a:rPr lang="en-US" altLang="zh-CN" dirty="0"/>
              <a:t>add ,</a:t>
            </a:r>
            <a:r>
              <a:rPr lang="en-US" altLang="zh-CN" dirty="0" err="1"/>
              <a:t>rd,rs,rt</a:t>
            </a:r>
            <a:endParaRPr lang="en-US" altLang="zh-CN" dirty="0"/>
          </a:p>
          <a:p>
            <a:endParaRPr lang="en-US" altLang="zh-CN" dirty="0"/>
          </a:p>
          <a:p>
            <a:r>
              <a:rPr lang="zh-CN" altLang="en-US" dirty="0"/>
              <a:t>指令格式如图所示，</a:t>
            </a:r>
            <a:r>
              <a:rPr lang="en-US" altLang="zh-CN" dirty="0"/>
              <a:t>op=0</a:t>
            </a:r>
            <a:r>
              <a:rPr lang="zh-CN" altLang="en-US" dirty="0"/>
              <a:t>，</a:t>
            </a:r>
            <a:r>
              <a:rPr lang="en-US" altLang="zh-CN" dirty="0" err="1"/>
              <a:t>rs,rt,rd</a:t>
            </a:r>
            <a:r>
              <a:rPr lang="zh-CN" altLang="en-US" dirty="0"/>
              <a:t>分别为三个</a:t>
            </a:r>
            <a:r>
              <a:rPr lang="en-US" altLang="zh-CN" dirty="0"/>
              <a:t>5</a:t>
            </a:r>
            <a:r>
              <a:rPr lang="zh-CN" altLang="en-US" dirty="0"/>
              <a:t>位寄存器地址，</a:t>
            </a:r>
            <a:r>
              <a:rPr lang="en-US" altLang="zh-CN" dirty="0" err="1"/>
              <a:t>funct</a:t>
            </a:r>
            <a:r>
              <a:rPr lang="zh-CN" altLang="en-US" dirty="0"/>
              <a:t>字段表示具体运算，</a:t>
            </a:r>
            <a:r>
              <a:rPr lang="en-US" altLang="zh-CN" dirty="0" err="1"/>
              <a:t>shamt</a:t>
            </a:r>
            <a:r>
              <a:rPr lang="zh-CN" altLang="en-US" dirty="0"/>
              <a:t>为移位指令使用，暂不考虑。</a:t>
            </a:r>
            <a:endParaRPr lang="en-US" altLang="zh-CN" dirty="0"/>
          </a:p>
          <a:p>
            <a:endParaRPr lang="en-US" altLang="zh-CN" dirty="0"/>
          </a:p>
          <a:p>
            <a:r>
              <a:rPr lang="zh-CN" altLang="en-US" dirty="0"/>
              <a:t>指令功能是将</a:t>
            </a:r>
            <a:r>
              <a:rPr lang="en-US" altLang="zh-CN" dirty="0" err="1"/>
              <a:t>rs</a:t>
            </a:r>
            <a:r>
              <a:rPr lang="zh-CN" altLang="en-US" dirty="0"/>
              <a:t>寄存器和</a:t>
            </a:r>
            <a:r>
              <a:rPr lang="en-US" altLang="zh-CN" dirty="0"/>
              <a:t>rt</a:t>
            </a:r>
            <a:r>
              <a:rPr lang="zh-CN" altLang="en-US" dirty="0"/>
              <a:t>寄存器的值相加结果写入</a:t>
            </a:r>
            <a:r>
              <a:rPr lang="en-US" altLang="zh-CN" dirty="0" err="1"/>
              <a:t>rd</a:t>
            </a:r>
            <a:r>
              <a:rPr lang="zh-CN" altLang="en-US" dirty="0"/>
              <a:t>寄存器中。</a:t>
            </a:r>
            <a:endParaRPr lang="en-US" altLang="zh-CN" dirty="0"/>
          </a:p>
          <a:p>
            <a:endParaRPr lang="en-US" altLang="zh-CN" dirty="0"/>
          </a:p>
          <a:p>
            <a:r>
              <a:rPr lang="zh-CN" altLang="en-US" dirty="0"/>
              <a:t>要进行运算，第一个时钟节拍一样是将</a:t>
            </a:r>
            <a:r>
              <a:rPr lang="en-US" altLang="zh-CN" dirty="0" err="1"/>
              <a:t>rs</a:t>
            </a:r>
            <a:r>
              <a:rPr lang="zh-CN" altLang="en-US" dirty="0"/>
              <a:t>寄存器锁存在暂存器</a:t>
            </a:r>
            <a:r>
              <a:rPr lang="en-US" altLang="zh-CN" dirty="0"/>
              <a:t>X</a:t>
            </a:r>
            <a:r>
              <a:rPr lang="zh-CN" altLang="en-US" dirty="0"/>
              <a:t>中，这个操作和前面</a:t>
            </a:r>
            <a:r>
              <a:rPr lang="en-US" altLang="zh-CN" dirty="0"/>
              <a:t>3</a:t>
            </a:r>
            <a:r>
              <a:rPr lang="zh-CN" altLang="en-US" dirty="0"/>
              <a:t>条指令都是一样的</a:t>
            </a:r>
            <a:endParaRPr lang="en-US" altLang="zh-CN" dirty="0"/>
          </a:p>
          <a:p>
            <a:endParaRPr lang="en-US" altLang="zh-CN" dirty="0"/>
          </a:p>
          <a:p>
            <a:r>
              <a:rPr lang="zh-CN" altLang="en-US" dirty="0"/>
              <a:t>第</a:t>
            </a:r>
            <a:r>
              <a:rPr lang="en-US" altLang="zh-CN" dirty="0"/>
              <a:t>2</a:t>
            </a:r>
            <a:r>
              <a:rPr lang="zh-CN" altLang="en-US" dirty="0"/>
              <a:t>个时钟节拍将</a:t>
            </a:r>
            <a:r>
              <a:rPr lang="en-US" altLang="zh-CN" dirty="0"/>
              <a:t>rt</a:t>
            </a:r>
            <a:r>
              <a:rPr lang="zh-CN" altLang="en-US" dirty="0"/>
              <a:t>寄存器的值经过内总线送</a:t>
            </a:r>
            <a:r>
              <a:rPr lang="en-US" altLang="zh-CN" dirty="0"/>
              <a:t>ALU B</a:t>
            </a:r>
            <a:r>
              <a:rPr lang="zh-CN" altLang="en-US" dirty="0"/>
              <a:t>端进行运算，需要给出</a:t>
            </a:r>
            <a:r>
              <a:rPr lang="en-US" altLang="zh-CN" dirty="0"/>
              <a:t>RS/RT</a:t>
            </a:r>
            <a:r>
              <a:rPr lang="zh-CN" altLang="en-US" dirty="0"/>
              <a:t>，</a:t>
            </a:r>
            <a:r>
              <a:rPr lang="en-US" altLang="zh-CN" dirty="0"/>
              <a:t>Rout</a:t>
            </a:r>
            <a:r>
              <a:rPr lang="zh-CN" altLang="en-US" dirty="0"/>
              <a:t>信号，</a:t>
            </a:r>
            <a:endParaRPr lang="en-US" altLang="zh-CN" dirty="0"/>
          </a:p>
          <a:p>
            <a:endParaRPr lang="en-US" altLang="zh-CN" dirty="0"/>
          </a:p>
          <a:p>
            <a:r>
              <a:rPr lang="zh-CN" altLang="en-US" dirty="0"/>
              <a:t>同时给出运算选择控制信号</a:t>
            </a:r>
            <a:r>
              <a:rPr lang="en-US" altLang="zh-CN" dirty="0"/>
              <a:t>ADD</a:t>
            </a:r>
            <a:r>
              <a:rPr lang="zh-CN" altLang="en-US" dirty="0"/>
              <a:t>，如果是其他类型运算，也可以其他运算选择控制信号，运算结果在时钟配合下存储在暂存器</a:t>
            </a:r>
            <a:r>
              <a:rPr lang="en-US" altLang="zh-CN" dirty="0"/>
              <a:t>Z</a:t>
            </a:r>
            <a:r>
              <a:rPr lang="zh-CN" altLang="en-US" dirty="0"/>
              <a:t>中。</a:t>
            </a:r>
            <a:endParaRPr lang="en-US" altLang="zh-CN" dirty="0"/>
          </a:p>
          <a:p>
            <a:endParaRPr lang="en-US" altLang="zh-CN" dirty="0"/>
          </a:p>
          <a:p>
            <a:endParaRPr lang="en-US" altLang="zh-CN" dirty="0"/>
          </a:p>
          <a:p>
            <a:r>
              <a:rPr lang="zh-CN" altLang="en-US" dirty="0"/>
              <a:t>第三个时钟节拍，结果写回，要将</a:t>
            </a:r>
            <a:r>
              <a:rPr lang="en-US" altLang="zh-CN" dirty="0"/>
              <a:t>Z</a:t>
            </a:r>
            <a:r>
              <a:rPr lang="zh-CN" altLang="en-US" dirty="0"/>
              <a:t>中的运算结果写入</a:t>
            </a:r>
            <a:r>
              <a:rPr lang="en-US" altLang="zh-CN" dirty="0" err="1"/>
              <a:t>rd</a:t>
            </a:r>
            <a:r>
              <a:rPr lang="zh-CN" altLang="en-US" dirty="0"/>
              <a:t>寄存器中，寄存器</a:t>
            </a:r>
            <a:r>
              <a:rPr lang="en-US" altLang="zh-CN" dirty="0"/>
              <a:t>W#</a:t>
            </a:r>
            <a:r>
              <a:rPr lang="zh-CN" altLang="en-US" dirty="0"/>
              <a:t>端口应该送入</a:t>
            </a:r>
            <a:r>
              <a:rPr lang="en-US" altLang="zh-CN" dirty="0" err="1"/>
              <a:t>rd</a:t>
            </a:r>
            <a:r>
              <a:rPr lang="zh-CN" altLang="en-US" dirty="0"/>
              <a:t>字段，所需要给出</a:t>
            </a:r>
            <a:r>
              <a:rPr lang="en-US" altLang="zh-CN" dirty="0" err="1"/>
              <a:t>Zout</a:t>
            </a:r>
            <a:r>
              <a:rPr lang="zh-CN" altLang="en-US" dirty="0"/>
              <a:t>，</a:t>
            </a:r>
            <a:r>
              <a:rPr lang="en-US" altLang="zh-CN" dirty="0"/>
              <a:t>Rin</a:t>
            </a:r>
            <a:r>
              <a:rPr lang="zh-CN" altLang="en-US" dirty="0"/>
              <a:t>，</a:t>
            </a:r>
            <a:r>
              <a:rPr lang="en-US" altLang="zh-CN" dirty="0" err="1"/>
              <a:t>RegDst</a:t>
            </a:r>
            <a:r>
              <a:rPr lang="zh-CN" altLang="en-US" dirty="0"/>
              <a:t>信号才能完成正确的写入。</a:t>
            </a:r>
            <a:endParaRPr lang="en-US" altLang="zh-CN" dirty="0"/>
          </a:p>
          <a:p>
            <a:endParaRPr lang="en-US" altLang="zh-CN" dirty="0"/>
          </a:p>
          <a:p>
            <a:r>
              <a:rPr lang="zh-CN" altLang="en-US" dirty="0"/>
              <a:t>整个指令执行过程也是</a:t>
            </a:r>
            <a:r>
              <a:rPr lang="en-US" altLang="zh-CN" dirty="0"/>
              <a:t>3</a:t>
            </a:r>
            <a:r>
              <a:rPr lang="zh-CN" altLang="en-US" dirty="0"/>
              <a:t>个时钟节拍。</a:t>
            </a:r>
            <a:endParaRPr lang="en-US" altLang="zh-CN"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43</a:t>
            </a:fld>
            <a:endParaRPr lang="zh-CN" altLang="en-US"/>
          </a:p>
        </p:txBody>
      </p:sp>
    </p:spTree>
    <p:extLst>
      <p:ext uri="{BB962C8B-B14F-4D97-AF65-F5344CB8AC3E}">
        <p14:creationId xmlns:p14="http://schemas.microsoft.com/office/powerpoint/2010/main" val="25448603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前面已经介绍了五条不同指令在单总线主机架构上的指令周期，可以将数据流用方框图的方式来表示，</a:t>
            </a:r>
            <a:endParaRPr lang="en-US" altLang="zh-CN" dirty="0"/>
          </a:p>
          <a:p>
            <a:r>
              <a:rPr lang="zh-CN" altLang="en-US" dirty="0"/>
              <a:t>方框图中每个方框代表一个时钟节拍的数据通路，描述的是数据信息的流动，对应数据通路需要设置相应的控制信号才能建立，</a:t>
            </a:r>
            <a:endParaRPr lang="en-US" altLang="zh-CN" dirty="0"/>
          </a:p>
          <a:p>
            <a:r>
              <a:rPr lang="zh-CN" altLang="en-US" dirty="0"/>
              <a:t>所以也可以用控制流来描述指令执行的流程。</a:t>
            </a:r>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44</a:t>
            </a:fld>
            <a:endParaRPr lang="zh-CN" altLang="en-US"/>
          </a:p>
        </p:txBody>
      </p:sp>
    </p:spTree>
    <p:extLst>
      <p:ext uri="{BB962C8B-B14F-4D97-AF65-F5344CB8AC3E}">
        <p14:creationId xmlns:p14="http://schemas.microsoft.com/office/powerpoint/2010/main" val="25158162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45</a:t>
            </a:fld>
            <a:endParaRPr lang="zh-CN" altLang="en-US"/>
          </a:p>
        </p:txBody>
      </p:sp>
    </p:spTree>
    <p:extLst>
      <p:ext uri="{BB962C8B-B14F-4D97-AF65-F5344CB8AC3E}">
        <p14:creationId xmlns:p14="http://schemas.microsoft.com/office/powerpoint/2010/main" val="19340762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46</a:t>
            </a:fld>
            <a:endParaRPr lang="zh-CN" altLang="en-US"/>
          </a:p>
        </p:txBody>
      </p:sp>
    </p:spTree>
    <p:extLst>
      <p:ext uri="{BB962C8B-B14F-4D97-AF65-F5344CB8AC3E}">
        <p14:creationId xmlns:p14="http://schemas.microsoft.com/office/powerpoint/2010/main" val="150255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注意：一般浮点数（非</a:t>
            </a:r>
            <a:r>
              <a:rPr lang="en-US" altLang="zh-CN" dirty="0"/>
              <a:t>754</a:t>
            </a:r>
            <a:r>
              <a:rPr lang="zh-CN" altLang="en-US" dirty="0"/>
              <a:t>）的标准是 ：阶码阶符</a:t>
            </a:r>
            <a:r>
              <a:rPr lang="en-US" altLang="zh-CN" dirty="0"/>
              <a:t>+</a:t>
            </a:r>
            <a:r>
              <a:rPr lang="zh-CN" altLang="en-US" dirty="0"/>
              <a:t>数符尾数</a:t>
            </a:r>
            <a:endParaRPr lang="en-US" altLang="zh-CN" dirty="0"/>
          </a:p>
          <a:p>
            <a:r>
              <a:rPr lang="zh-CN" altLang="en-US" dirty="0"/>
              <a:t>先把原码都写成补码：阶码和尾数都要是双符号位补码</a:t>
            </a:r>
            <a:endParaRPr lang="en-US" altLang="zh-CN" dirty="0"/>
          </a:p>
          <a:p>
            <a:r>
              <a:rPr lang="zh-CN" altLang="en-US" dirty="0"/>
              <a:t>步骤</a:t>
            </a:r>
            <a:r>
              <a:rPr lang="en-US" altLang="zh-CN" dirty="0"/>
              <a:t>1,</a:t>
            </a:r>
            <a:r>
              <a:rPr lang="zh-CN" altLang="en-US" dirty="0"/>
              <a:t>：求阶差的目的是判断哪个阶码小，并确定对阶时移动几位。</a:t>
            </a:r>
            <a:endParaRPr lang="en-US" altLang="zh-CN" dirty="0"/>
          </a:p>
          <a:p>
            <a:r>
              <a:rPr lang="zh-CN" altLang="en-US" dirty="0"/>
              <a:t>注意保留右移后本来要丢掉的</a:t>
            </a:r>
            <a:r>
              <a:rPr lang="en-US" altLang="zh-CN" dirty="0"/>
              <a:t>2</a:t>
            </a:r>
            <a:r>
              <a:rPr lang="zh-CN" altLang="en-US" dirty="0"/>
              <a:t>位</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9</a:t>
            </a:fld>
            <a:endParaRPr lang="zh-CN" altLang="en-US"/>
          </a:p>
        </p:txBody>
      </p:sp>
    </p:spTree>
    <p:extLst>
      <p:ext uri="{BB962C8B-B14F-4D97-AF65-F5344CB8AC3E}">
        <p14:creationId xmlns:p14="http://schemas.microsoft.com/office/powerpoint/2010/main" val="4055228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地</a:t>
            </a:r>
            <a:r>
              <a:rPr lang="en-US" altLang="zh-CN" dirty="0"/>
              <a:t>2</a:t>
            </a:r>
            <a:r>
              <a:rPr lang="zh-CN" altLang="en-US" dirty="0"/>
              <a:t>步到第</a:t>
            </a:r>
            <a:r>
              <a:rPr lang="en-US" altLang="zh-CN" dirty="0"/>
              <a:t>3</a:t>
            </a:r>
            <a:r>
              <a:rPr lang="zh-CN" altLang="en-US" dirty="0"/>
              <a:t>步：显然只能左规，才能保证符号位和数据最高位不同</a:t>
            </a:r>
            <a:endParaRPr lang="en-US" altLang="zh-CN" dirty="0"/>
          </a:p>
          <a:p>
            <a:r>
              <a:rPr lang="zh-CN" altLang="en-US" dirty="0"/>
              <a:t>阶码没有溢出，浮点数运算结果不溢出。</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10</a:t>
            </a:fld>
            <a:endParaRPr lang="zh-CN" altLang="en-US"/>
          </a:p>
        </p:txBody>
      </p:sp>
    </p:spTree>
    <p:extLst>
      <p:ext uri="{BB962C8B-B14F-4D97-AF65-F5344CB8AC3E}">
        <p14:creationId xmlns:p14="http://schemas.microsoft.com/office/powerpoint/2010/main" val="3508721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zh-CN" altLang="en-US" dirty="0"/>
              <a:t>地</a:t>
            </a:r>
            <a:r>
              <a:rPr lang="en-US" altLang="zh-CN" dirty="0"/>
              <a:t>2</a:t>
            </a:r>
            <a:r>
              <a:rPr lang="zh-CN" altLang="en-US" dirty="0"/>
              <a:t>步到第</a:t>
            </a:r>
            <a:r>
              <a:rPr lang="en-US" altLang="zh-CN" dirty="0"/>
              <a:t>3</a:t>
            </a:r>
            <a:r>
              <a:rPr lang="zh-CN" altLang="en-US" dirty="0"/>
              <a:t>步：显然只能左规</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11</a:t>
            </a:fld>
            <a:endParaRPr lang="zh-CN" altLang="en-US"/>
          </a:p>
        </p:txBody>
      </p:sp>
    </p:spTree>
    <p:extLst>
      <p:ext uri="{BB962C8B-B14F-4D97-AF65-F5344CB8AC3E}">
        <p14:creationId xmlns:p14="http://schemas.microsoft.com/office/powerpoint/2010/main" val="1669131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12</a:t>
            </a:fld>
            <a:endParaRPr lang="zh-CN" altLang="en-US"/>
          </a:p>
        </p:txBody>
      </p:sp>
    </p:spTree>
    <p:extLst>
      <p:ext uri="{BB962C8B-B14F-4D97-AF65-F5344CB8AC3E}">
        <p14:creationId xmlns:p14="http://schemas.microsoft.com/office/powerpoint/2010/main" val="3511791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13</a:t>
            </a:fld>
            <a:endParaRPr lang="zh-CN" altLang="en-US"/>
          </a:p>
        </p:txBody>
      </p:sp>
    </p:spTree>
    <p:extLst>
      <p:ext uri="{BB962C8B-B14F-4D97-AF65-F5344CB8AC3E}">
        <p14:creationId xmlns:p14="http://schemas.microsoft.com/office/powerpoint/2010/main" val="2000886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14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2022/5/23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2022/5/23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sp>
        <p:nvSpPr>
          <p:cNvPr id="3"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extLst>
      <p:ext uri="{BB962C8B-B14F-4D97-AF65-F5344CB8AC3E}">
        <p14:creationId xmlns:p14="http://schemas.microsoft.com/office/powerpoint/2010/main" val="64003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showMasterPhAnim="0" preserve="1"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10"/>
          </p:nvPr>
        </p:nvSpPr>
        <p:spPr/>
        <p:txBody>
          <a:bodyPr/>
          <a:lstStyle>
            <a:lvl1pPr>
              <a:defRPr/>
            </a:lvl1pPr>
          </a:lstStyle>
          <a:p>
            <a:pPr>
              <a:defRPr/>
            </a:pPr>
            <a:r>
              <a:rPr lang="en-US" altLang="zh-CN"/>
              <a:t> -</a:t>
            </a:r>
            <a:fld id="{ADB768AF-D19D-4B19-B140-7DF97929A9A1}" type="slidenum">
              <a:rPr lang="en-US" altLang="zh-CN"/>
              <a:t>‹#›</a:t>
            </a:fld>
            <a:r>
              <a:rPr lang="en-US" altLang="zh-CN"/>
              <a:t>- </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灯片编号占位符 3"/>
          <p:cNvSpPr>
            <a:spLocks noGrp="1"/>
          </p:cNvSpPr>
          <p:nvPr>
            <p:ph type="sldNum" sz="quarter" idx="10"/>
          </p:nvPr>
        </p:nvSpPr>
        <p:spPr/>
        <p:txBody>
          <a:bodyPr/>
          <a:lstStyle>
            <a:lvl1pPr>
              <a:defRPr>
                <a:solidFill>
                  <a:schemeClr val="tx1"/>
                </a:solidFill>
              </a:defRPr>
            </a:lvl1pPr>
          </a:lstStyle>
          <a:p>
            <a:pPr>
              <a:defRPr/>
            </a:pPr>
            <a:r>
              <a:rPr lang="en-US" altLang="zh-CN"/>
              <a:t> -</a:t>
            </a:r>
            <a:fld id="{7DB7D154-6577-432F-8144-43C687260925}" type="slidenum">
              <a:rPr lang="en-US" altLang="zh-CN" smtClean="0"/>
              <a:t>‹#›</a:t>
            </a:fld>
            <a:r>
              <a:rPr lang="en-US" altLang="zh-CN"/>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12"/>
          </p:nvPr>
        </p:nvSpPr>
        <p:spPr/>
        <p:txBody>
          <a:bodyPr/>
          <a:lstStyle>
            <a:lvl1pPr>
              <a:defRPr>
                <a:solidFill>
                  <a:schemeClr val="tx1"/>
                </a:solidFill>
              </a:defRPr>
            </a:lvl1pPr>
          </a:lstStyle>
          <a:p>
            <a:pPr>
              <a:defRPr/>
            </a:pPr>
            <a:r>
              <a:rPr lang="en-US" altLang="zh-CN"/>
              <a:t> -</a:t>
            </a:r>
            <a:fld id="{5F521C08-B429-4574-BE91-8CD5A8D82BBE}" type="slidenum">
              <a:rPr lang="en-US" altLang="zh-CN" smtClean="0"/>
              <a:t>‹#›</a:t>
            </a:fld>
            <a:r>
              <a:rPr lang="en-US" altLang="zh-CN"/>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showMasterPhAnim="0" type="titleOnly" preserve="1">
  <p:cSld name="仅标题">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cstate="print"/>
          <a:srcRect/>
          <a:stretch>
            <a:fillRect/>
          </a:stretch>
        </p:blipFill>
        <p:spPr bwMode="auto">
          <a:xfrm>
            <a:off x="0" y="1"/>
            <a:ext cx="12192000" cy="836613"/>
          </a:xfrm>
          <a:prstGeom prst="rect">
            <a:avLst/>
          </a:prstGeom>
          <a:noFill/>
          <a:ln w="9525">
            <a:noFill/>
            <a:miter lim="800000"/>
            <a:headEnd/>
            <a:tailEnd/>
          </a:ln>
          <a:effectLst>
            <a:glow rad="127000">
              <a:schemeClr val="bg1">
                <a:alpha val="38000"/>
              </a:schemeClr>
            </a:glow>
          </a:effectLst>
        </p:spPr>
      </p:pic>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showMasterPhAnim="0" type="blank" preserve="1">
  <p:cSld name="空白">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a:blip r:embed="rId2" cstate="print"/>
          <a:srcRect/>
          <a:stretch>
            <a:fillRect/>
          </a:stretch>
        </p:blipFill>
        <p:spPr bwMode="auto">
          <a:xfrm>
            <a:off x="0" y="1"/>
            <a:ext cx="12192000" cy="836613"/>
          </a:xfrm>
          <a:prstGeom prst="rect">
            <a:avLst/>
          </a:prstGeom>
          <a:noFill/>
          <a:ln w="9525">
            <a:noFill/>
            <a:miter lim="800000"/>
            <a:headEnd/>
            <a:tailEnd/>
          </a:ln>
          <a:effectLst>
            <a:glow rad="127000">
              <a:schemeClr val="bg1">
                <a:alpha val="38000"/>
              </a:schemeClr>
            </a:glow>
          </a:effectLst>
        </p:spPr>
      </p:pic>
      <p:sp>
        <p:nvSpPr>
          <p:cNvPr id="5"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pic>
        <p:nvPicPr>
          <p:cNvPr id="7" name="Picture 2"/>
          <p:cNvPicPr>
            <a:picLocks noChangeAspect="1" noChangeArrowheads="1"/>
          </p:cNvPicPr>
          <p:nvPr userDrawn="1"/>
        </p:nvPicPr>
        <p:blipFill>
          <a:blip r:embed="rId3" cstate="print">
            <a:extLst>
              <a:ext uri="{BEBA8EAE-BF5A-486C-A8C5-ECC9F3942E4B}">
                <a14:imgProps xmlns:a14="http://schemas.microsoft.com/office/drawing/2010/main">
                  <a14:imgLayer r:embed="rId4">
                    <a14:imgEffect>
                      <a14:saturation sat="0"/>
                    </a14:imgEffect>
                  </a14:imgLayer>
                </a14:imgProps>
              </a:ext>
            </a:extLst>
          </a:blip>
          <a:srcRect/>
          <a:stretch>
            <a:fillRect/>
          </a:stretch>
        </p:blipFill>
        <p:spPr bwMode="auto">
          <a:xfrm>
            <a:off x="3951" y="6023137"/>
            <a:ext cx="12192000" cy="836613"/>
          </a:xfrm>
          <a:prstGeom prst="rect">
            <a:avLst/>
          </a:prstGeom>
          <a:solidFill>
            <a:schemeClr val="tx1"/>
          </a:solidFill>
          <a:ln w="9525">
            <a:noFill/>
            <a:miter lim="800000"/>
            <a:headEnd/>
            <a:tailEnd/>
          </a:ln>
          <a:effectLst>
            <a:glow rad="127000">
              <a:schemeClr val="bg1">
                <a:alpha val="38000"/>
              </a:schemeClr>
            </a:glow>
          </a:effectLst>
        </p:spPr>
      </p:pic>
      <p:sp>
        <p:nvSpPr>
          <p:cNvPr id="9" name="灯片编号占位符 3"/>
          <p:cNvSpPr>
            <a:spLocks noGrp="1"/>
          </p:cNvSpPr>
          <p:nvPr>
            <p:ph type="sldNum" sz="quarter" idx="4294967295"/>
          </p:nvPr>
        </p:nvSpPr>
        <p:spPr bwMode="auto">
          <a:xfrm>
            <a:off x="10223500" y="6237288"/>
            <a:ext cx="1354667" cy="476250"/>
          </a:xfrm>
          <a:noFill/>
          <a:ln>
            <a:miter lim="800000"/>
          </a:ln>
        </p:spPr>
        <p:txBody>
          <a:bodyPr vert="horz" wrap="square" lIns="91440" tIns="45720" rIns="91440" bIns="45720" numCol="1" anchor="t" anchorCtr="0" compatLnSpc="1"/>
          <a:lstStyle>
            <a:lvl1pPr>
              <a:defRPr>
                <a:solidFill>
                  <a:schemeClr val="bg1"/>
                </a:solidFill>
              </a:defRPr>
            </a:lvl1pPr>
          </a:lstStyle>
          <a:p>
            <a:fld id="{B807A58F-92FA-4C20-BF32-9E303ED892C9}" type="slidenum">
              <a:rPr lang="en-US" altLang="zh-CN" smtClean="0">
                <a:latin typeface="Arial" panose="020B0604020202020204" pitchFamily="34" charset="0"/>
              </a:rPr>
              <a:t>‹#›</a:t>
            </a:fld>
            <a:endParaRPr lang="en-US" altLang="zh-CN">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showMasterPhAnim="0" type="objOnly" preserve="1">
  <p:cSld name="内容">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cstate="print"/>
          <a:srcRect/>
          <a:stretch>
            <a:fillRect/>
          </a:stretch>
        </p:blipFill>
        <p:spPr bwMode="auto">
          <a:xfrm>
            <a:off x="0" y="1"/>
            <a:ext cx="12192000" cy="836613"/>
          </a:xfrm>
          <a:prstGeom prst="rect">
            <a:avLst/>
          </a:prstGeom>
          <a:noFill/>
          <a:ln w="9525">
            <a:noFill/>
            <a:miter lim="800000"/>
            <a:headEnd/>
            <a:tailEnd/>
          </a:ln>
          <a:effectLst>
            <a:glow rad="127000">
              <a:schemeClr val="bg1">
                <a:alpha val="38000"/>
              </a:schemeClr>
            </a:glow>
          </a:effectLst>
        </p:spPr>
      </p:pic>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anose="020B0600070205080204" pitchFamily="34" charset="-128"/>
              </a:rPr>
              <a:t></a:t>
            </a:r>
            <a:r>
              <a:rPr lang="de-DE" altLang="zh-CN"/>
              <a:t> </a:t>
            </a:r>
            <a:fld id="{ADB7D70D-7DF3-4918-ACB7-161C21D1246F}" type="slidenum">
              <a:rPr lang="zh-CN" altLang="en-US"/>
              <a:t>‹#›</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showMasterPhAnim="0" userDrawn="1">
  <p:cSld name="标题，文本与内容">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a:blip r:embed="rId2" cstate="print"/>
          <a:srcRect/>
          <a:stretch>
            <a:fillRect/>
          </a:stretch>
        </p:blipFill>
        <p:spPr bwMode="auto">
          <a:xfrm>
            <a:off x="0" y="1"/>
            <a:ext cx="12192000" cy="836613"/>
          </a:xfrm>
          <a:prstGeom prst="rect">
            <a:avLst/>
          </a:prstGeom>
          <a:noFill/>
          <a:ln w="9525">
            <a:noFill/>
            <a:miter lim="800000"/>
            <a:headEnd/>
            <a:tailEnd/>
          </a:ln>
          <a:effectLst>
            <a:glow rad="127000">
              <a:schemeClr val="bg1">
                <a:alpha val="38000"/>
              </a:schemeClr>
            </a:glow>
          </a:effectLst>
        </p:spPr>
      </p:pic>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4" name="内容占位符 3"/>
          <p:cNvSpPr>
            <a:spLocks noGrp="1"/>
          </p:cNvSpPr>
          <p:nvPr>
            <p:ph sz="half" idx="2"/>
          </p:nvPr>
        </p:nvSpPr>
        <p:spPr>
          <a:xfrm>
            <a:off x="61912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
        <p:nvSpPr>
          <p:cNvPr id="10" name="Rectangle 7"/>
          <p:cNvSpPr>
            <a:spLocks noGrp="1" noChangeArrowheads="1"/>
          </p:cNvSpPr>
          <p:nvPr>
            <p:ph type="sldNum" sz="quarter" idx="11"/>
          </p:nvPr>
        </p:nvSpPr>
        <p:spPr>
          <a:xfrm>
            <a:off x="711200" y="6153150"/>
            <a:ext cx="3657600" cy="476250"/>
          </a:xfrm>
        </p:spPr>
        <p:txBody>
          <a:bodyPr/>
          <a:lstStyle>
            <a:lvl1pPr>
              <a:defRPr sz="1800">
                <a:solidFill>
                  <a:schemeClr val="tx1"/>
                </a:solidFill>
              </a:defRPr>
            </a:lvl1pPr>
          </a:lstStyle>
          <a:p>
            <a:pPr>
              <a:defRPr/>
            </a:pPr>
            <a:r>
              <a:rPr lang="zh-CN" altLang="en-US"/>
              <a:t>计算机组成原理  </a:t>
            </a:r>
            <a:r>
              <a:rPr lang="en-US" altLang="zh-CN"/>
              <a:t>Slide</a:t>
            </a:r>
            <a:r>
              <a:rPr lang="en-US" altLang="zh-CN" sz="1200"/>
              <a:t> </a:t>
            </a:r>
            <a:fld id="{FD3FAE62-0744-4188-868F-C5ADF094D286}" type="slidenum">
              <a:rPr lang="en-US" altLang="zh-CN" sz="1200">
                <a:solidFill>
                  <a:schemeClr val="accent2"/>
                </a:solidFill>
              </a:rPr>
              <a:t>‹#›</a:t>
            </a:fld>
            <a:r>
              <a:rPr lang="en-US" altLang="zh-CN" sz="1200"/>
              <a:t> </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sp>
        <p:nvSpPr>
          <p:cNvPr id="15" name="椭圆 14"/>
          <p:cNvSpPr/>
          <p:nvPr userDrawn="1"/>
        </p:nvSpPr>
        <p:spPr>
          <a:xfrm>
            <a:off x="11290928" y="6595549"/>
            <a:ext cx="246888" cy="246888"/>
          </a:xfrm>
          <a:prstGeom prst="ellipse">
            <a:avLst/>
          </a:prstGeom>
          <a:solidFill>
            <a:srgbClr val="1387B7"/>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2" name="标题 1"/>
          <p:cNvSpPr>
            <a:spLocks noGrp="1"/>
          </p:cNvSpPr>
          <p:nvPr>
            <p:ph type="title"/>
          </p:nvPr>
        </p:nvSpPr>
        <p:spPr>
          <a:xfrm>
            <a:off x="487822" y="257614"/>
            <a:ext cx="10515600" cy="617641"/>
          </a:xfrm>
        </p:spPr>
        <p:txBody>
          <a:bodyPr>
            <a:normAutofit/>
          </a:bodyPr>
          <a:lstStyle>
            <a:lvl1pPr>
              <a:defRPr sz="2800" b="1">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8" name="矩形 7"/>
          <p:cNvSpPr/>
          <p:nvPr userDrawn="1"/>
        </p:nvSpPr>
        <p:spPr>
          <a:xfrm>
            <a:off x="11430" y="6692474"/>
            <a:ext cx="12180570" cy="169469"/>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270" y="6692474"/>
            <a:ext cx="759220" cy="169469"/>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3"/>
          <p:cNvSpPr txBox="1"/>
          <p:nvPr userDrawn="1"/>
        </p:nvSpPr>
        <p:spPr>
          <a:xfrm>
            <a:off x="11268341" y="6589899"/>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Impact" panose="020B0806030902050204" pitchFamily="34" charset="0"/>
                <a:ea typeface="微软雅黑" panose="020B0503020204020204" pitchFamily="34" charset="-122"/>
                <a:cs typeface="Segoe UI" panose="020B0502040204020203" pitchFamily="34" charset="0"/>
              </a:rPr>
              <a:t>‹#›</a:t>
            </a:fld>
            <a:endParaRPr lang="zh-CN" altLang="en-US" dirty="0">
              <a:solidFill>
                <a:schemeClr val="bg1"/>
              </a:solidFill>
              <a:latin typeface="Impact" panose="020B0806030902050204" pitchFamily="34" charset="0"/>
              <a:ea typeface="微软雅黑" panose="020B0503020204020204" pitchFamily="34" charset="-122"/>
              <a:cs typeface="Segoe UI" panose="020B0502040204020203" pitchFamily="34" charset="0"/>
            </a:endParaRPr>
          </a:p>
        </p:txBody>
      </p:sp>
      <p:sp>
        <p:nvSpPr>
          <p:cNvPr id="13" name="内容占位符 2"/>
          <p:cNvSpPr>
            <a:spLocks noGrp="1"/>
          </p:cNvSpPr>
          <p:nvPr>
            <p:ph idx="1"/>
          </p:nvPr>
        </p:nvSpPr>
        <p:spPr>
          <a:xfrm>
            <a:off x="487822" y="942764"/>
            <a:ext cx="10515599" cy="5637024"/>
          </a:xfrm>
          <a:prstGeom prst="rect">
            <a:avLst/>
          </a:prstGeom>
        </p:spPr>
        <p:txBody>
          <a:bodyPr/>
          <a:lstStyle>
            <a:lvl1pPr marL="342900" indent="-342900" algn="just">
              <a:lnSpc>
                <a:spcPct val="120000"/>
              </a:lnSpc>
              <a:buClr>
                <a:srgbClr val="FFC000"/>
              </a:buClr>
              <a:buFont typeface="Wingdings" panose="05000000000000000000" pitchFamily="2" charset="2"/>
              <a:buChar char="n"/>
              <a:defRPr sz="2600">
                <a:latin typeface="微软雅黑" panose="020B0503020204020204" pitchFamily="34" charset="-122"/>
                <a:ea typeface="微软雅黑" panose="020B0503020204020204" pitchFamily="34" charset="-122"/>
              </a:defRPr>
            </a:lvl1pPr>
            <a:lvl2pPr marL="812800" indent="-355600" algn="just">
              <a:lnSpc>
                <a:spcPct val="120000"/>
              </a:lnSpc>
              <a:buClr>
                <a:srgbClr val="FFC000"/>
              </a:buClr>
              <a:buFont typeface="Wingdings" panose="05000000000000000000" pitchFamily="2" charset="2"/>
              <a:buChar char="p"/>
              <a:defRPr sz="2000">
                <a:solidFill>
                  <a:srgbClr val="C00000"/>
                </a:solidFill>
                <a:latin typeface="微软雅黑" panose="020B0503020204020204" pitchFamily="34" charset="-122"/>
                <a:ea typeface="微软雅黑" panose="020B0503020204020204" pitchFamily="34" charset="-122"/>
              </a:defRPr>
            </a:lvl2pPr>
            <a:lvl3pPr marL="1143000" indent="-228600" algn="just">
              <a:lnSpc>
                <a:spcPct val="120000"/>
              </a:lnSpc>
              <a:buClr>
                <a:srgbClr val="FFC000"/>
              </a:buClr>
              <a:buFont typeface="Wingdings" panose="05000000000000000000" pitchFamily="2" charset="2"/>
              <a:buChar char="u"/>
              <a:defRPr sz="2000">
                <a:latin typeface="微软雅黑" panose="020B0503020204020204" pitchFamily="34" charset="-122"/>
                <a:ea typeface="微软雅黑" panose="020B0503020204020204" pitchFamily="34" charset="-122"/>
              </a:defRPr>
            </a:lvl3pPr>
            <a:lvl4pPr algn="just">
              <a:lnSpc>
                <a:spcPct val="120000"/>
              </a:lnSpc>
              <a:defRPr sz="1600">
                <a:latin typeface="微软雅黑" panose="020B0503020204020204" pitchFamily="34" charset="-122"/>
                <a:ea typeface="微软雅黑" panose="020B0503020204020204" pitchFamily="34" charset="-122"/>
              </a:defRPr>
            </a:lvl4pPr>
            <a:lvl5pPr algn="just">
              <a:lnSpc>
                <a:spcPct val="12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任意多边形 20"/>
          <p:cNvSpPr/>
          <p:nvPr userDrawn="1"/>
        </p:nvSpPr>
        <p:spPr>
          <a:xfrm flipV="1">
            <a:off x="326571" y="359908"/>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pic>
        <p:nvPicPr>
          <p:cNvPr id="12" name="图片 11">
            <a:extLst>
              <a:ext uri="{FF2B5EF4-FFF2-40B4-BE49-F238E27FC236}">
                <a16:creationId xmlns:a16="http://schemas.microsoft.com/office/drawing/2014/main" id="{7E5A2486-ED0A-4089-AF06-9B1407663A5D}"/>
              </a:ext>
            </a:extLst>
          </p:cNvPr>
          <p:cNvPicPr>
            <a:picLocks noChangeAspect="1"/>
          </p:cNvPicPr>
          <p:nvPr userDrawn="1"/>
        </p:nvPicPr>
        <p:blipFill>
          <a:blip r:embed="rId2">
            <a:biLevel thresh="50000"/>
          </a:blip>
          <a:stretch>
            <a:fillRect/>
          </a:stretch>
        </p:blipFill>
        <p:spPr>
          <a:xfrm>
            <a:off x="597094" y="6680694"/>
            <a:ext cx="1380275" cy="2550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showMasterPhAnim="0" type="txAndClipArt">
  <p:cSld name="标题，文本与剪贴画">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6191251" y="1752600"/>
            <a:ext cx="5232400" cy="4267200"/>
          </a:xfrm>
        </p:spPr>
        <p:txBody>
          <a:bodyPr/>
          <a:lstStyle/>
          <a:p>
            <a:pPr lvl="0"/>
            <a:endParaRPr lang="zh-CN" altLang="en-US" noProof="0"/>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showMasterPhAnim="0" type="txOverObj">
  <p:cSld name="标题和文本在内容之上">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a:blip r:embed="rId2" cstate="print"/>
          <a:srcRect/>
          <a:stretch>
            <a:fillRect/>
          </a:stretch>
        </p:blipFill>
        <p:spPr bwMode="auto">
          <a:xfrm>
            <a:off x="0" y="1"/>
            <a:ext cx="12192000" cy="836613"/>
          </a:xfrm>
          <a:prstGeom prst="rect">
            <a:avLst/>
          </a:prstGeom>
          <a:noFill/>
          <a:ln w="9525">
            <a:noFill/>
            <a:miter lim="800000"/>
            <a:headEnd/>
            <a:tailEnd/>
          </a:ln>
          <a:effectLst>
            <a:glow rad="127000">
              <a:schemeClr val="bg1">
                <a:alpha val="38000"/>
              </a:schemeClr>
            </a:glow>
          </a:effectLst>
        </p:spPr>
      </p:pic>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755651" y="39624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showMasterPhAnim="0" type="chart">
  <p:cSld name="标题和图表">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srcRect/>
          <a:stretch>
            <a:fillRect/>
          </a:stretch>
        </p:blipFill>
        <p:spPr bwMode="auto">
          <a:xfrm>
            <a:off x="0" y="1"/>
            <a:ext cx="12192000" cy="836613"/>
          </a:xfrm>
          <a:prstGeom prst="rect">
            <a:avLst/>
          </a:prstGeom>
          <a:noFill/>
          <a:ln w="9525">
            <a:noFill/>
            <a:miter lim="800000"/>
            <a:headEnd/>
            <a:tailEnd/>
          </a:ln>
          <a:effectLst>
            <a:glow rad="127000">
              <a:schemeClr val="bg1">
                <a:alpha val="38000"/>
              </a:schemeClr>
            </a:glow>
          </a:effectLst>
        </p:spPr>
      </p:pic>
      <p:sp>
        <p:nvSpPr>
          <p:cNvPr id="7"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图表占位符 2"/>
          <p:cNvSpPr>
            <a:spLocks noGrp="1"/>
          </p:cNvSpPr>
          <p:nvPr>
            <p:ph type="chart" idx="1"/>
          </p:nvPr>
        </p:nvSpPr>
        <p:spPr>
          <a:xfrm>
            <a:off x="755651" y="1752600"/>
            <a:ext cx="10668000" cy="4267200"/>
          </a:xfrm>
        </p:spPr>
        <p:txBody>
          <a:bodyPr/>
          <a:lstStyle/>
          <a:p>
            <a:pPr lvl="0"/>
            <a:endParaRPr lang="zh-CN" altLang="en-US" noProof="0"/>
          </a:p>
        </p:txBody>
      </p:sp>
      <p:sp>
        <p:nvSpPr>
          <p:cNvPr id="8"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3"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27381" y="214313"/>
            <a:ext cx="10972800" cy="582612"/>
          </a:xfrm>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4294967295"/>
          </p:nvPr>
        </p:nvSpPr>
        <p:spPr>
          <a:xfrm>
            <a:off x="10224459" y="6237312"/>
            <a:ext cx="1353344" cy="476250"/>
          </a:xfrm>
          <a:prstGeom prst="rect">
            <a:avLst/>
          </a:prstGeom>
        </p:spPr>
        <p:txBody>
          <a:bodyPr/>
          <a:lstStyle/>
          <a:p>
            <a:pPr>
              <a:defRPr/>
            </a:pPr>
            <a:r>
              <a:rPr lang="en-US" altLang="zh-CN" sz="1400" dirty="0">
                <a:solidFill>
                  <a:srgbClr val="0D7157"/>
                </a:solidFill>
              </a:rPr>
              <a:t> -</a:t>
            </a:r>
            <a:fld id="{01D71506-0713-46DD-9483-17E15EDE737E}" type="slidenum">
              <a:rPr lang="en-US" altLang="zh-CN" sz="1400" dirty="0" smtClean="0">
                <a:solidFill>
                  <a:srgbClr val="0D7157"/>
                </a:solidFill>
              </a:rPr>
              <a:t>‹#›</a:t>
            </a:fld>
            <a:r>
              <a:rPr lang="en-US" altLang="zh-CN" sz="1400" dirty="0">
                <a:solidFill>
                  <a:srgbClr val="0D7157"/>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 calcmode="lin" valueType="num">
                                      <p:cBhvr additive="base">
                                        <p:cTn id="4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 calcmode="lin" valueType="num">
                                      <p:cBhvr additive="base">
                                        <p:cTn id="4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3" end="3"/>
                                            </p:txEl>
                                          </p:spTgt>
                                        </p:tgtEl>
                                        <p:attrNameLst>
                                          <p:attrName>style.visibility</p:attrName>
                                        </p:attrNameLst>
                                      </p:cBhvr>
                                      <p:to>
                                        <p:strVal val="visible"/>
                                      </p:to>
                                    </p:set>
                                    <p:anim calcmode="lin" valueType="num">
                                      <p:cBhvr additive="base">
                                        <p:cTn id="5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 calcmode="lin" valueType="num">
                                      <p:cBhvr additive="base">
                                        <p:cTn id="6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516565" y="116632"/>
            <a:ext cx="10668000" cy="648072"/>
          </a:xfrm>
        </p:spPr>
        <p:txBody>
          <a:bodyPr/>
          <a:lstStyle/>
          <a:p>
            <a:r>
              <a:rPr lang="zh-CN" altLang="en-US"/>
              <a:t>单击此处编辑母版标题样式</a:t>
            </a:r>
          </a:p>
        </p:txBody>
      </p:sp>
      <p:sp>
        <p:nvSpPr>
          <p:cNvPr id="6" name="内容占位符 2"/>
          <p:cNvSpPr>
            <a:spLocks noGrp="1"/>
          </p:cNvSpPr>
          <p:nvPr>
            <p:ph idx="1"/>
          </p:nvPr>
        </p:nvSpPr>
        <p:spPr>
          <a:xfrm>
            <a:off x="527381" y="980728"/>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内容占位符 2"/>
          <p:cNvSpPr>
            <a:spLocks noGrp="1"/>
          </p:cNvSpPr>
          <p:nvPr>
            <p:ph idx="10"/>
          </p:nvPr>
        </p:nvSpPr>
        <p:spPr>
          <a:xfrm>
            <a:off x="527381" y="3429000"/>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灯片编号占位符 3"/>
          <p:cNvSpPr>
            <a:spLocks noGrp="1"/>
          </p:cNvSpPr>
          <p:nvPr>
            <p:ph type="sldNum" sz="quarter" idx="4294967295"/>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 calcmode="lin" valueType="num">
                                      <p:cBhvr additive="base">
                                        <p:cTn id="3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xEl>
                                              <p:pRg st="1" end="1"/>
                                            </p:txEl>
                                          </p:spTgt>
                                        </p:tgtEl>
                                        <p:attrNameLst>
                                          <p:attrName>style.visibility</p:attrName>
                                        </p:attrNameLst>
                                      </p:cBhvr>
                                      <p:to>
                                        <p:strVal val="visible"/>
                                      </p:to>
                                    </p:set>
                                    <p:anim calcmode="lin" valueType="num">
                                      <p:cBhvr additive="base">
                                        <p:cTn id="4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xEl>
                                              <p:pRg st="2" end="2"/>
                                            </p:txEl>
                                          </p:spTgt>
                                        </p:tgtEl>
                                        <p:attrNameLst>
                                          <p:attrName>style.visibility</p:attrName>
                                        </p:attrNameLst>
                                      </p:cBhvr>
                                      <p:to>
                                        <p:strVal val="visible"/>
                                      </p:to>
                                    </p:set>
                                    <p:anim calcmode="lin" valueType="num">
                                      <p:cBhvr additive="base">
                                        <p:cTn id="4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anim calcmode="lin" valueType="num">
                                      <p:cBhvr additive="base">
                                        <p:cTn id="5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
                                            <p:txEl>
                                              <p:pRg st="4" end="4"/>
                                            </p:txEl>
                                          </p:spTgt>
                                        </p:tgtEl>
                                        <p:attrNameLst>
                                          <p:attrName>style.visibility</p:attrName>
                                        </p:attrNameLst>
                                      </p:cBhvr>
                                      <p:to>
                                        <p:strVal val="visible"/>
                                      </p:to>
                                    </p:set>
                                    <p:anim calcmode="lin" valueType="num">
                                      <p:cBhvr additive="base">
                                        <p:cTn id="6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3" name="图形 2"/>
          <p:cNvPicPr>
            <a:picLocks noChangeAspect="1"/>
          </p:cNvPicPr>
          <p:nvPr userDrawn="1"/>
        </p:nvPicPr>
        <p:blipFill rotWithShape="1">
          <a:blip r:embed="rId2"/>
          <a:srcRect l="2404" t="-5367" r="14962" b="24558"/>
          <a:stretch>
            <a:fillRect/>
          </a:stretch>
        </p:blipFill>
        <p:spPr>
          <a:xfrm rot="16200000" flipH="1">
            <a:off x="7369494" y="2035492"/>
            <a:ext cx="6857998" cy="2787017"/>
          </a:xfrm>
          <a:prstGeom prst="rect">
            <a:avLst/>
          </a:prstGeom>
        </p:spPr>
      </p:pic>
      <p:pic>
        <p:nvPicPr>
          <p:cNvPr id="4" name="图形 3"/>
          <p:cNvPicPr>
            <a:picLocks noChangeAspect="1"/>
          </p:cNvPicPr>
          <p:nvPr userDrawn="1"/>
        </p:nvPicPr>
        <p:blipFill rotWithShape="1">
          <a:blip r:embed="rId2"/>
          <a:srcRect l="2404" r="33315" b="46267"/>
          <a:stretch>
            <a:fillRect/>
          </a:stretch>
        </p:blipFill>
        <p:spPr>
          <a:xfrm rot="5400000" flipH="1">
            <a:off x="-1108285" y="1108283"/>
            <a:ext cx="3396401" cy="1179833"/>
          </a:xfrm>
          <a:prstGeom prst="rect">
            <a:avLst/>
          </a:prstGeom>
        </p:spPr>
      </p:pic>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80"/>
            <a:ext cx="12192000" cy="6857841"/>
          </a:xfrm>
          <a:prstGeom prst="rect">
            <a:avLst/>
          </a:prstGeom>
        </p:spPr>
      </p:pic>
      <p:pic>
        <p:nvPicPr>
          <p:cNvPr id="10" name="图片 9"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r="26146"/>
          <a:stretch>
            <a:fillRect/>
          </a:stretch>
        </p:blipFill>
        <p:spPr>
          <a:xfrm rot="5400000" flipH="1">
            <a:off x="6586760" y="1273196"/>
            <a:ext cx="6857999" cy="4352484"/>
          </a:xfrm>
          <a:prstGeom prst="rect">
            <a:avLst/>
          </a:prstGeom>
        </p:spPr>
      </p:pic>
      <p:pic>
        <p:nvPicPr>
          <p:cNvPr id="11" name="图片 10"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t="3142" r="26146" b="66609"/>
          <a:stretch>
            <a:fillRect/>
          </a:stretch>
        </p:blipFill>
        <p:spPr>
          <a:xfrm rot="16200000" flipH="1">
            <a:off x="-2770703" y="2770706"/>
            <a:ext cx="6857999" cy="131659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userDrawn="1"/>
        </p:nvSpPr>
        <p:spPr>
          <a:xfrm>
            <a:off x="-847" y="6774"/>
            <a:ext cx="12203853" cy="6852073"/>
          </a:xfrm>
          <a:prstGeom prst="rect">
            <a:avLst/>
          </a:prstGeom>
          <a:gradFill>
            <a:gsLst>
              <a:gs pos="0">
                <a:srgbClr val="2E4E7E"/>
              </a:gs>
              <a:gs pos="100000">
                <a:srgbClr val="1387B7"/>
              </a:gs>
            </a:gsLst>
            <a:lin ang="19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2022/5/23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7" name="矩形 6"/>
          <p:cNvSpPr/>
          <p:nvPr userDrawn="1"/>
        </p:nvSpPr>
        <p:spPr>
          <a:xfrm>
            <a:off x="-1693" y="-7620"/>
            <a:ext cx="12187767" cy="686646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矩形 9"/>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2022/5/23</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10038"/>
            <a:ext cx="10515600" cy="2853236"/>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90266"/>
            <a:ext cx="10515600" cy="150044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835" indent="0">
              <a:buNone/>
              <a:defRPr sz="1600">
                <a:solidFill>
                  <a:schemeClr val="tx1">
                    <a:tint val="75000"/>
                  </a:schemeClr>
                </a:solidFill>
              </a:defRPr>
            </a:lvl7pPr>
            <a:lvl8pPr marL="3201035" indent="0">
              <a:buNone/>
              <a:defRPr sz="1600">
                <a:solidFill>
                  <a:schemeClr val="tx1">
                    <a:tint val="75000"/>
                  </a:schemeClr>
                </a:solidFill>
              </a:defRPr>
            </a:lvl8pPr>
            <a:lvl9pPr marL="3658235"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CAADBD5-FF6F-4F1F-AF78-B518D2CD176F}" type="datetimeFigureOut">
              <a:rPr lang="zh-CN" altLang="en-US" smtClean="0"/>
              <a:t>2022/5/23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1C2A10-E97F-46DF-9873-696D05EB38D6}"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p>
        </p:txBody>
      </p:sp>
      <p:sp>
        <p:nvSpPr>
          <p:cNvPr id="3" name="内容占位符 2"/>
          <p:cNvSpPr>
            <a:spLocks noGrp="1"/>
          </p:cNvSpPr>
          <p:nvPr>
            <p:ph sz="half" idx="1"/>
          </p:nvPr>
        </p:nvSpPr>
        <p:spPr>
          <a:xfrm>
            <a:off x="838200" y="1825944"/>
            <a:ext cx="5181600" cy="435209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825944"/>
            <a:ext cx="5181600" cy="435209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2022/5/23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89"/>
            <a:ext cx="10515600" cy="1325795"/>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839788" y="1745267"/>
            <a:ext cx="5157787"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6067"/>
            <a:ext cx="5157787" cy="357467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1" y="1745267"/>
            <a:ext cx="5183188"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1" y="2616067"/>
            <a:ext cx="5183188" cy="357467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2022/5/23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CAADBD5-FF6F-4F1F-AF78-B518D2CD176F}" type="datetimeFigureOut">
              <a:rPr lang="zh-CN" altLang="en-US" smtClean="0"/>
              <a:t>2022/5/23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21C2A10-E97F-46DF-9873-696D05EB38D6}"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2022/5/23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713797"/>
            <a:ext cx="4681655" cy="1428411"/>
          </a:xfrm>
        </p:spPr>
        <p:txBody>
          <a:bodyPr anchor="t" anchorCtr="0">
            <a:normAutofit/>
          </a:bodyPr>
          <a:lstStyle>
            <a:lvl1pPr>
              <a:defRPr sz="3600"/>
            </a:lvl1pPr>
          </a:lstStyle>
          <a:p>
            <a:r>
              <a:rPr lang="zh-CN" altLang="en-US" dirty="0"/>
              <a:t>单击此处编辑标题</a:t>
            </a:r>
          </a:p>
        </p:txBody>
      </p:sp>
      <p:sp>
        <p:nvSpPr>
          <p:cNvPr id="3" name="图片占位符 2"/>
          <p:cNvSpPr>
            <a:spLocks noGrp="1" noChangeAspect="1"/>
          </p:cNvSpPr>
          <p:nvPr>
            <p:ph type="pic" idx="1"/>
          </p:nvPr>
        </p:nvSpPr>
        <p:spPr>
          <a:xfrm>
            <a:off x="5642517" y="713798"/>
            <a:ext cx="5711883" cy="54045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835" indent="0">
              <a:buNone/>
              <a:defRPr sz="2000"/>
            </a:lvl7pPr>
            <a:lvl8pPr marL="3201035" indent="0">
              <a:buNone/>
              <a:defRPr sz="2000"/>
            </a:lvl8pPr>
            <a:lvl9pPr marL="3658235" indent="0">
              <a:buNone/>
              <a:defRPr sz="2000"/>
            </a:lvl9pPr>
          </a:lstStyle>
          <a:p>
            <a:endParaRPr lang="zh-CN" altLang="en-US" dirty="0"/>
          </a:p>
        </p:txBody>
      </p:sp>
      <p:sp>
        <p:nvSpPr>
          <p:cNvPr id="4" name="文本占位符 3"/>
          <p:cNvSpPr>
            <a:spLocks noGrp="1"/>
          </p:cNvSpPr>
          <p:nvPr>
            <p:ph type="body" sz="half" idx="2"/>
          </p:nvPr>
        </p:nvSpPr>
        <p:spPr>
          <a:xfrm>
            <a:off x="838201" y="2314278"/>
            <a:ext cx="4681655" cy="3812255"/>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2022/5/23</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2022/5/23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9" y="365190"/>
            <a:ext cx="908901" cy="5812855"/>
          </a:xfrm>
        </p:spPr>
        <p:txBody>
          <a:bodyPr vert="eaVert">
            <a:normAutofit/>
          </a:bodyPr>
          <a:lstStyle>
            <a:lvl1pPr>
              <a:defRPr sz="4400"/>
            </a:lvl1pPr>
          </a:lstStyle>
          <a:p>
            <a:r>
              <a:rPr lang="zh-CN" altLang="en-US" dirty="0"/>
              <a:t>单击此处编辑标题</a:t>
            </a:r>
          </a:p>
        </p:txBody>
      </p:sp>
      <p:sp>
        <p:nvSpPr>
          <p:cNvPr id="3" name="竖排文字占位符 2"/>
          <p:cNvSpPr>
            <a:spLocks noGrp="1"/>
          </p:cNvSpPr>
          <p:nvPr>
            <p:ph type="body" orient="vert" idx="1"/>
          </p:nvPr>
        </p:nvSpPr>
        <p:spPr>
          <a:xfrm>
            <a:off x="838199" y="365190"/>
            <a:ext cx="9446443" cy="5812855"/>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2022/5/23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2022/5/23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640"/>
            <a:ext cx="10515600" cy="555994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5332486-88F3-4A48-9EC2-66646CFA1BC0}" type="slidenum">
              <a:rPr lang="zh-CN" altLang="en-US"/>
              <a:pPr>
                <a:defRPr/>
              </a:pPr>
              <a:t>‹#›</a:t>
            </a:fld>
            <a:endParaRPr lang="en-US" altLang="zh-CN"/>
          </a:p>
        </p:txBody>
      </p:sp>
    </p:spTree>
    <p:extLst>
      <p:ext uri="{BB962C8B-B14F-4D97-AF65-F5344CB8AC3E}">
        <p14:creationId xmlns:p14="http://schemas.microsoft.com/office/powerpoint/2010/main" val="25654922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3571F94-E5E5-4A54-8A06-F305846661DE}" type="slidenum">
              <a:rPr lang="zh-CN" altLang="en-US"/>
              <a:pPr>
                <a:defRPr/>
              </a:pPr>
              <a:t>‹#›</a:t>
            </a:fld>
            <a:endParaRPr lang="en-US" altLang="zh-CN"/>
          </a:p>
        </p:txBody>
      </p:sp>
    </p:spTree>
    <p:extLst>
      <p:ext uri="{BB962C8B-B14F-4D97-AF65-F5344CB8AC3E}">
        <p14:creationId xmlns:p14="http://schemas.microsoft.com/office/powerpoint/2010/main" val="5457568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5C251E5-7CCA-4DA3-AA80-A42DA27621BE}" type="slidenum">
              <a:rPr lang="zh-CN" altLang="en-US"/>
              <a:pPr>
                <a:defRPr/>
              </a:pPr>
              <a:t>‹#›</a:t>
            </a:fld>
            <a:endParaRPr lang="en-US" altLang="zh-CN"/>
          </a:p>
        </p:txBody>
      </p:sp>
    </p:spTree>
    <p:extLst>
      <p:ext uri="{BB962C8B-B14F-4D97-AF65-F5344CB8AC3E}">
        <p14:creationId xmlns:p14="http://schemas.microsoft.com/office/powerpoint/2010/main" val="27002220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052513"/>
            <a:ext cx="537633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89133" y="1052513"/>
            <a:ext cx="5378451"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F4039E46-F4C7-49A4-9367-76E34A81F6C1}" type="slidenum">
              <a:rPr lang="zh-CN" altLang="en-US"/>
              <a:pPr>
                <a:defRPr/>
              </a:pPr>
              <a:t>‹#›</a:t>
            </a:fld>
            <a:endParaRPr lang="en-US" altLang="zh-CN"/>
          </a:p>
        </p:txBody>
      </p:sp>
    </p:spTree>
    <p:extLst>
      <p:ext uri="{BB962C8B-B14F-4D97-AF65-F5344CB8AC3E}">
        <p14:creationId xmlns:p14="http://schemas.microsoft.com/office/powerpoint/2010/main" val="14831645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B85E15E-130D-48C6-81EB-CEA992FB9F7C}" type="slidenum">
              <a:rPr lang="zh-CN" altLang="en-US"/>
              <a:pPr>
                <a:defRPr/>
              </a:pPr>
              <a:t>‹#›</a:t>
            </a:fld>
            <a:endParaRPr lang="en-US" altLang="zh-CN"/>
          </a:p>
        </p:txBody>
      </p:sp>
    </p:spTree>
    <p:extLst>
      <p:ext uri="{BB962C8B-B14F-4D97-AF65-F5344CB8AC3E}">
        <p14:creationId xmlns:p14="http://schemas.microsoft.com/office/powerpoint/2010/main" val="15757025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DBD5A7A5-A845-4344-86D1-29C7FA977B68}" type="slidenum">
              <a:rPr lang="zh-CN" altLang="en-US"/>
              <a:pPr>
                <a:defRPr/>
              </a:pPr>
              <a:t>‹#›</a:t>
            </a:fld>
            <a:endParaRPr lang="en-US" altLang="zh-CN"/>
          </a:p>
        </p:txBody>
      </p:sp>
    </p:spTree>
    <p:extLst>
      <p:ext uri="{BB962C8B-B14F-4D97-AF65-F5344CB8AC3E}">
        <p14:creationId xmlns:p14="http://schemas.microsoft.com/office/powerpoint/2010/main" val="99436376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D1B44A1-4939-4887-84BB-7FB130EEC19B}" type="slidenum">
              <a:rPr lang="zh-CN" altLang="en-US"/>
              <a:pPr>
                <a:defRPr/>
              </a:pPr>
              <a:t>‹#›</a:t>
            </a:fld>
            <a:endParaRPr lang="en-US" altLang="zh-CN"/>
          </a:p>
        </p:txBody>
      </p:sp>
    </p:spTree>
    <p:extLst>
      <p:ext uri="{BB962C8B-B14F-4D97-AF65-F5344CB8AC3E}">
        <p14:creationId xmlns:p14="http://schemas.microsoft.com/office/powerpoint/2010/main" val="28936325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29373BB8-A121-4608-AD20-8BEECCC372C4}" type="slidenum">
              <a:rPr lang="zh-CN" altLang="en-US"/>
              <a:pPr>
                <a:defRPr/>
              </a:pPr>
              <a:t>‹#›</a:t>
            </a:fld>
            <a:endParaRPr lang="en-US" altLang="zh-CN"/>
          </a:p>
        </p:txBody>
      </p:sp>
    </p:spTree>
    <p:extLst>
      <p:ext uri="{BB962C8B-B14F-4D97-AF65-F5344CB8AC3E}">
        <p14:creationId xmlns:p14="http://schemas.microsoft.com/office/powerpoint/2010/main" val="409492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B2F23B-AF66-41A9-897D-44609AD9DFB7}" type="datetimeFigureOut">
              <a:rPr lang="zh-CN" altLang="en-US" smtClean="0"/>
              <a:t>2022/5/23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FB61761-3FF1-4F59-B9D7-6E756298F231}" type="slidenum">
              <a:rPr lang="zh-CN" altLang="en-US"/>
              <a:pPr>
                <a:defRPr/>
              </a:pPr>
              <a:t>‹#›</a:t>
            </a:fld>
            <a:endParaRPr lang="en-US" altLang="zh-CN"/>
          </a:p>
        </p:txBody>
      </p:sp>
    </p:spTree>
    <p:extLst>
      <p:ext uri="{BB962C8B-B14F-4D97-AF65-F5344CB8AC3E}">
        <p14:creationId xmlns:p14="http://schemas.microsoft.com/office/powerpoint/2010/main" val="14403828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96BC17B-A293-4B9D-B715-8101B30D6396}" type="slidenum">
              <a:rPr lang="zh-CN" altLang="en-US"/>
              <a:pPr>
                <a:defRPr/>
              </a:pPr>
              <a:t>‹#›</a:t>
            </a:fld>
            <a:endParaRPr lang="en-US" altLang="zh-CN"/>
          </a:p>
        </p:txBody>
      </p:sp>
    </p:spTree>
    <p:extLst>
      <p:ext uri="{BB962C8B-B14F-4D97-AF65-F5344CB8AC3E}">
        <p14:creationId xmlns:p14="http://schemas.microsoft.com/office/powerpoint/2010/main" val="9290099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14313"/>
            <a:ext cx="2743200" cy="58785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14313"/>
            <a:ext cx="8026400" cy="58785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E860031F-1906-46A1-B9A0-5E9CA84BEE18}" type="slidenum">
              <a:rPr lang="zh-CN" altLang="en-US"/>
              <a:pPr>
                <a:defRPr/>
              </a:pPr>
              <a:t>‹#›</a:t>
            </a:fld>
            <a:endParaRPr lang="en-US" altLang="zh-CN"/>
          </a:p>
        </p:txBody>
      </p:sp>
    </p:spTree>
    <p:extLst>
      <p:ext uri="{BB962C8B-B14F-4D97-AF65-F5344CB8AC3E}">
        <p14:creationId xmlns:p14="http://schemas.microsoft.com/office/powerpoint/2010/main" val="30390759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3A14CFCF-D29E-4EF7-BE8F-F195BB74B9B0}" type="slidenum">
              <a:rPr lang="zh-CN" altLang="en-US"/>
              <a:pPr>
                <a:defRPr/>
              </a:pPr>
              <a:t>‹#›</a:t>
            </a:fld>
            <a:endParaRPr lang="en-US" altLang="zh-CN"/>
          </a:p>
        </p:txBody>
      </p:sp>
    </p:spTree>
    <p:extLst>
      <p:ext uri="{BB962C8B-B14F-4D97-AF65-F5344CB8AC3E}">
        <p14:creationId xmlns:p14="http://schemas.microsoft.com/office/powerpoint/2010/main" val="3845808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B2F23B-AF66-41A9-897D-44609AD9DFB7}" type="datetimeFigureOut">
              <a:rPr lang="zh-CN" altLang="en-US" smtClean="0"/>
              <a:t>2022/5/23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2022/5/23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2022/5/23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image" Target="../media/image2.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2.png"/><Relationship Id="rId5" Type="http://schemas.openxmlformats.org/officeDocument/2006/relationships/theme" Target="../theme/theme3.xml"/><Relationship Id="rId4"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tags" Target="../tags/tag3.xml"/><Relationship Id="rId2" Type="http://schemas.openxmlformats.org/officeDocument/2006/relationships/slideLayout" Target="../slideLayouts/slideLayout30.xml"/><Relationship Id="rId16" Type="http://schemas.openxmlformats.org/officeDocument/2006/relationships/tags" Target="../tags/tag2.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ags" Target="../tags/tag1.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theme" Target="../theme/theme6.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t>2022/5/23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08" r:id="rId12"/>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12" cstate="print"/>
          <a:srcRect/>
          <a:stretch>
            <a:fillRect/>
          </a:stretch>
        </p:blipFill>
        <p:spPr bwMode="auto">
          <a:xfrm>
            <a:off x="0" y="1"/>
            <a:ext cx="12192000" cy="836613"/>
          </a:xfrm>
          <a:prstGeom prst="rect">
            <a:avLst/>
          </a:prstGeom>
          <a:noFill/>
          <a:ln w="9525">
            <a:noFill/>
            <a:miter lim="800000"/>
            <a:headEnd/>
            <a:tailEnd/>
          </a:ln>
          <a:effectLst>
            <a:glow rad="127000">
              <a:schemeClr val="bg1">
                <a:alpha val="38000"/>
              </a:schemeClr>
            </a:glow>
          </a:effectLst>
        </p:spPr>
      </p:pic>
      <p:sp>
        <p:nvSpPr>
          <p:cNvPr id="13315"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p>
        </p:txBody>
      </p:sp>
      <p:sp>
        <p:nvSpPr>
          <p:cNvPr id="13316"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8" name="灯片编号占位符 3"/>
          <p:cNvSpPr>
            <a:spLocks noGrp="1"/>
          </p:cNvSpPr>
          <p:nvPr>
            <p:ph type="sldNum" sz="quarter" idx="4"/>
          </p:nvPr>
        </p:nvSpPr>
        <p:spPr>
          <a:xfrm>
            <a:off x="10223500" y="6237288"/>
            <a:ext cx="1354667" cy="476250"/>
          </a:xfrm>
          <a:prstGeom prst="rect">
            <a:avLst/>
          </a:prstGeom>
        </p:spPr>
        <p:txBody>
          <a:bodyPr/>
          <a:lstStyle>
            <a:lvl1pPr algn="r">
              <a:defRPr sz="1400" dirty="0">
                <a:solidFill>
                  <a:srgbClr val="0D7157"/>
                </a:solidFill>
                <a:latin typeface="Arial" panose="020B0604020202020204" pitchFamily="34" charset="0"/>
              </a:defRPr>
            </a:lvl1pPr>
          </a:lstStyle>
          <a:p>
            <a:pPr>
              <a:defRPr/>
            </a:pPr>
            <a:r>
              <a:rPr lang="en-US" altLang="zh-CN"/>
              <a:t> -</a:t>
            </a:r>
            <a:fld id="{CAE7922D-FD5F-4BE1-993F-FD194E04727B}" type="slidenum">
              <a:rPr lang="en-US" altLang="zh-CN"/>
              <a:t>‹#›</a:t>
            </a:fld>
            <a:r>
              <a:rPr lang="en-US" altLang="zh-CN"/>
              <a:t>- </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anim calcmode="lin" valueType="num">
                                      <p:cBhvr additive="base">
                                        <p:cTn id="7" dur="500" fill="hold"/>
                                        <p:tgtEl>
                                          <p:spTgt spid="133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6">
                                            <p:txEl>
                                              <p:pRg st="1" end="1"/>
                                            </p:txEl>
                                          </p:spTgt>
                                        </p:tgtEl>
                                        <p:attrNameLst>
                                          <p:attrName>style.visibility</p:attrName>
                                        </p:attrNameLst>
                                      </p:cBhvr>
                                      <p:to>
                                        <p:strVal val="visible"/>
                                      </p:to>
                                    </p:set>
                                    <p:anim calcmode="lin" valueType="num">
                                      <p:cBhvr additive="base">
                                        <p:cTn id="13" dur="500" fill="hold"/>
                                        <p:tgtEl>
                                          <p:spTgt spid="133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6">
                                            <p:txEl>
                                              <p:pRg st="2" end="2"/>
                                            </p:txEl>
                                          </p:spTgt>
                                        </p:tgtEl>
                                        <p:attrNameLst>
                                          <p:attrName>style.visibility</p:attrName>
                                        </p:attrNameLst>
                                      </p:cBhvr>
                                      <p:to>
                                        <p:strVal val="visible"/>
                                      </p:to>
                                    </p:set>
                                    <p:anim calcmode="lin" valueType="num">
                                      <p:cBhvr additive="base">
                                        <p:cTn id="19" dur="500" fill="hold"/>
                                        <p:tgtEl>
                                          <p:spTgt spid="133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6">
                                            <p:txEl>
                                              <p:pRg st="3" end="3"/>
                                            </p:txEl>
                                          </p:spTgt>
                                        </p:tgtEl>
                                        <p:attrNameLst>
                                          <p:attrName>style.visibility</p:attrName>
                                        </p:attrNameLst>
                                      </p:cBhvr>
                                      <p:to>
                                        <p:strVal val="visible"/>
                                      </p:to>
                                    </p:set>
                                    <p:anim calcmode="lin" valueType="num">
                                      <p:cBhvr additive="base">
                                        <p:cTn id="25" dur="500" fill="hold"/>
                                        <p:tgtEl>
                                          <p:spTgt spid="133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6">
                                            <p:txEl>
                                              <p:pRg st="4" end="4"/>
                                            </p:txEl>
                                          </p:spTgt>
                                        </p:tgtEl>
                                        <p:attrNameLst>
                                          <p:attrName>style.visibility</p:attrName>
                                        </p:attrNameLst>
                                      </p:cBhvr>
                                      <p:to>
                                        <p:strVal val="visible"/>
                                      </p:to>
                                    </p:set>
                                    <p:anim calcmode="lin" valueType="num">
                                      <p:cBhvr additive="base">
                                        <p:cTn id="31" dur="500" fill="hold"/>
                                        <p:tgtEl>
                                          <p:spTgt spid="133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uild="p">
        <p:tmplLst>
          <p:tmpl lvl="1">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6" cstate="print"/>
          <a:srcRect/>
          <a:stretch>
            <a:fillRect/>
          </a:stretch>
        </p:blipFill>
        <p:spPr bwMode="auto">
          <a:xfrm>
            <a:off x="0" y="1"/>
            <a:ext cx="12192000" cy="836613"/>
          </a:xfrm>
          <a:prstGeom prst="rect">
            <a:avLst/>
          </a:prstGeom>
          <a:noFill/>
          <a:ln w="9525">
            <a:noFill/>
            <a:miter lim="800000"/>
            <a:headEnd/>
            <a:tailEnd/>
          </a:ln>
          <a:effectLst>
            <a:glow rad="127000">
              <a:schemeClr val="bg1">
                <a:alpha val="38000"/>
              </a:schemeClr>
            </a:glow>
          </a:effectLst>
        </p:spPr>
      </p:pic>
      <p:sp>
        <p:nvSpPr>
          <p:cNvPr id="2051"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2052"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marL="342900" lvl="0" indent="-342900" algn="l" rtl="0" eaLnBrk="0" fontAlgn="base" hangingPunct="0">
              <a:lnSpc>
                <a:spcPct val="120000"/>
              </a:lnSpc>
              <a:spcBef>
                <a:spcPct val="20000"/>
              </a:spcBef>
              <a:spcAft>
                <a:spcPct val="0"/>
              </a:spcAft>
              <a:buClr>
                <a:srgbClr val="FFC000"/>
              </a:buClr>
              <a:buFont typeface="Wingdings" panose="05000000000000000000" pitchFamily="2" charset="2"/>
              <a:buChar char="n"/>
            </a:pPr>
            <a:r>
              <a:rPr lang="zh-CN" altLang="en-US" dirty="0"/>
              <a:t>单击此处编辑母版文本样式</a:t>
            </a:r>
          </a:p>
          <a:p>
            <a:pPr marL="812800" lvl="1" indent="-355600" algn="l" rtl="0" eaLnBrk="0" fontAlgn="base" hangingPunct="0">
              <a:lnSpc>
                <a:spcPct val="120000"/>
              </a:lnSpc>
              <a:spcBef>
                <a:spcPct val="20000"/>
              </a:spcBef>
              <a:spcAft>
                <a:spcPct val="0"/>
              </a:spcAft>
              <a:buClr>
                <a:srgbClr val="FFC000"/>
              </a:buClr>
              <a:buFont typeface="Wingdings" panose="05000000000000000000" pitchFamily="2" charset="2"/>
              <a:buChar char="p"/>
            </a:pPr>
            <a:r>
              <a:rPr lang="zh-CN" altLang="en-US" dirty="0"/>
              <a:t>第二级</a:t>
            </a:r>
          </a:p>
          <a:p>
            <a:pPr marL="1143000" lvl="2" indent="-228600" algn="l" rtl="0" eaLnBrk="0" fontAlgn="base" hangingPunct="0">
              <a:lnSpc>
                <a:spcPct val="120000"/>
              </a:lnSpc>
              <a:spcBef>
                <a:spcPct val="20000"/>
              </a:spcBef>
              <a:spcAft>
                <a:spcPct val="0"/>
              </a:spcAft>
              <a:buClr>
                <a:srgbClr val="FFC000"/>
              </a:buClr>
              <a:buFont typeface="Wingdings" panose="05000000000000000000" pitchFamily="2" charset="2"/>
              <a:buChar char="u"/>
            </a:pPr>
            <a:r>
              <a:rPr lang="zh-CN" altLang="en-US" dirty="0"/>
              <a:t>第三级</a:t>
            </a:r>
          </a:p>
          <a:p>
            <a:pPr lvl="3"/>
            <a:r>
              <a:rPr lang="zh-CN" altLang="en-US" dirty="0"/>
              <a:t>第四级</a:t>
            </a:r>
          </a:p>
          <a:p>
            <a:pPr lvl="4"/>
            <a:r>
              <a:rPr lang="zh-CN" altLang="en-US" dirty="0"/>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lgn="l"/>
            <a:endParaRPr lang="zh-CN" altLang="en-US" sz="1800" i="0">
              <a:latin typeface="微软雅黑" panose="020B0503020204020204" pitchFamily="34" charset="-122"/>
              <a:ea typeface="微软雅黑" panose="020B0503020204020204" pitchFamily="34" charset="-122"/>
            </a:endParaRPr>
          </a:p>
        </p:txBody>
      </p:sp>
      <p:sp>
        <p:nvSpPr>
          <p:cNvPr id="9" name="灯片编号占位符 3"/>
          <p:cNvSpPr>
            <a:spLocks noGrp="1"/>
          </p:cNvSpPr>
          <p:nvPr>
            <p:ph type="sldNum" sz="quarter" idx="4"/>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ftr="0" dt="0"/>
  <p:txStyles>
    <p:titleStyle>
      <a:lvl1pPr algn="l" rtl="0" eaLnBrk="0" fontAlgn="base" hangingPunct="0">
        <a:spcBef>
          <a:spcPct val="0"/>
        </a:spcBef>
        <a:spcAft>
          <a:spcPct val="0"/>
        </a:spcAft>
        <a:defRPr sz="2800" b="1" baseline="0">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8" r:id="rId1"/>
    <p:sldLayoutId id="2147483679"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ts val="475"/>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5pPr>
      <a:lvl6pPr marL="238379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030"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5"/>
            </p:custDataLst>
          </p:nvPr>
        </p:nvSpPr>
        <p:spPr>
          <a:xfrm>
            <a:off x="838200" y="365189"/>
            <a:ext cx="10515600" cy="1325795"/>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16"/>
            </p:custDataLst>
          </p:nvPr>
        </p:nvSpPr>
        <p:spPr>
          <a:xfrm>
            <a:off x="838200" y="1825944"/>
            <a:ext cx="10515600" cy="4352099"/>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8382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t>2022/5/23</a:t>
            </a:fld>
            <a:endParaRPr lang="zh-CN" altLang="en-US" dirty="0"/>
          </a:p>
        </p:txBody>
      </p:sp>
      <p:sp>
        <p:nvSpPr>
          <p:cNvPr id="10" name="页脚占位符 4"/>
          <p:cNvSpPr>
            <a:spLocks noGrp="1"/>
          </p:cNvSpPr>
          <p:nvPr>
            <p:ph type="ftr" sz="quarter" idx="3"/>
          </p:nvPr>
        </p:nvSpPr>
        <p:spPr>
          <a:xfrm>
            <a:off x="4038600" y="6357462"/>
            <a:ext cx="41148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t>‹#›</a:t>
            </a:fld>
            <a:endParaRPr lang="zh-CN" altLang="en-US"/>
          </a:p>
        </p:txBody>
      </p:sp>
      <p:sp>
        <p:nvSpPr>
          <p:cNvPr id="2" name="KSO_TEMPLATE" hidden="1"/>
          <p:cNvSpPr/>
          <p:nvPr userDrawn="1">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2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835" algn="l" defTabSz="913765" rtl="0" eaLnBrk="1" latinLnBrk="0" hangingPunct="1">
        <a:defRPr sz="1800" kern="1200">
          <a:solidFill>
            <a:schemeClr val="tx1"/>
          </a:solidFill>
          <a:latin typeface="+mn-lt"/>
          <a:ea typeface="+mn-ea"/>
          <a:cs typeface="+mn-cs"/>
        </a:defRPr>
      </a:lvl7pPr>
      <a:lvl8pPr marL="3201035" algn="l" defTabSz="913765" rtl="0" eaLnBrk="1" latinLnBrk="0" hangingPunct="1">
        <a:defRPr sz="1800" kern="1200">
          <a:solidFill>
            <a:schemeClr val="tx1"/>
          </a:solidFill>
          <a:latin typeface="+mn-lt"/>
          <a:ea typeface="+mn-ea"/>
          <a:cs typeface="+mn-cs"/>
        </a:defRPr>
      </a:lvl8pPr>
      <a:lvl9pPr marL="3658235" algn="l" defTabSz="913765"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
            <a:ext cx="121920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标题占位符 1"/>
          <p:cNvSpPr>
            <a:spLocks noGrp="1"/>
          </p:cNvSpPr>
          <p:nvPr>
            <p:ph type="title"/>
          </p:nvPr>
        </p:nvSpPr>
        <p:spPr bwMode="auto">
          <a:xfrm>
            <a:off x="609600" y="214313"/>
            <a:ext cx="10972800"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2" name="文本占位符 2"/>
          <p:cNvSpPr>
            <a:spLocks noGrp="1"/>
          </p:cNvSpPr>
          <p:nvPr>
            <p:ph type="body" idx="1"/>
          </p:nvPr>
        </p:nvSpPr>
        <p:spPr bwMode="auto">
          <a:xfrm>
            <a:off x="609600" y="1052513"/>
            <a:ext cx="10957984"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a:defRPr i="1">
                <a:solidFill>
                  <a:schemeClr val="tx1"/>
                </a:solidFill>
                <a:latin typeface="Arial" panose="020B0604020202020204" pitchFamily="34" charset="0"/>
                <a:ea typeface="华文细黑" panose="02010600040101010101" pitchFamily="2" charset="-122"/>
              </a:defRPr>
            </a:lvl1pPr>
            <a:lvl2pPr marL="742950" indent="-285750" algn="r">
              <a:defRPr i="1">
                <a:solidFill>
                  <a:schemeClr val="tx1"/>
                </a:solidFill>
                <a:latin typeface="Arial" panose="020B0604020202020204" pitchFamily="34" charset="0"/>
                <a:ea typeface="华文细黑" panose="02010600040101010101" pitchFamily="2" charset="-122"/>
              </a:defRPr>
            </a:lvl2pPr>
            <a:lvl3pPr marL="1143000" indent="-228600" algn="r">
              <a:defRPr i="1">
                <a:solidFill>
                  <a:schemeClr val="tx1"/>
                </a:solidFill>
                <a:latin typeface="Arial" panose="020B0604020202020204" pitchFamily="34" charset="0"/>
                <a:ea typeface="华文细黑" panose="02010600040101010101" pitchFamily="2" charset="-122"/>
              </a:defRPr>
            </a:lvl3pPr>
            <a:lvl4pPr marL="1600200" indent="-228600" algn="r">
              <a:defRPr i="1">
                <a:solidFill>
                  <a:schemeClr val="tx1"/>
                </a:solidFill>
                <a:latin typeface="Arial" panose="020B0604020202020204" pitchFamily="34" charset="0"/>
                <a:ea typeface="华文细黑" panose="02010600040101010101" pitchFamily="2" charset="-122"/>
              </a:defRPr>
            </a:lvl4pPr>
            <a:lvl5pPr marL="2057400" indent="-228600" algn="r">
              <a:defRPr i="1">
                <a:solidFill>
                  <a:schemeClr val="tx1"/>
                </a:solidFill>
                <a:latin typeface="Arial" panose="020B0604020202020204" pitchFamily="34" charset="0"/>
                <a:ea typeface="华文细黑" panose="02010600040101010101" pitchFamily="2" charset="-122"/>
              </a:defRPr>
            </a:lvl5pPr>
            <a:lvl6pPr marL="25146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l" eaLnBrk="1" hangingPunct="1">
              <a:defRPr/>
            </a:pPr>
            <a:endParaRPr lang="zh-CN" altLang="en-US" sz="1800" i="0">
              <a:latin typeface="微软雅黑" panose="020B0503020204020204" pitchFamily="34" charset="-122"/>
              <a:ea typeface="微软雅黑" panose="020B0503020204020204" pitchFamily="34" charset="-122"/>
            </a:endParaRPr>
          </a:p>
        </p:txBody>
      </p:sp>
      <p:sp>
        <p:nvSpPr>
          <p:cNvPr id="881679" name="矩形 15"/>
          <p:cNvSpPr>
            <a:spLocks noGrp="1" noChangeArrowheads="1"/>
          </p:cNvSpPr>
          <p:nvPr>
            <p:ph type="sldNum" sz="quarter" idx="4"/>
          </p:nvPr>
        </p:nvSpPr>
        <p:spPr bwMode="auto">
          <a:xfrm>
            <a:off x="624417" y="6524625"/>
            <a:ext cx="1919816" cy="1968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eaLnBrk="0" hangingPunct="0">
              <a:defRPr sz="1000" b="1"/>
            </a:lvl1pPr>
          </a:lstStyle>
          <a:p>
            <a:pPr>
              <a:defRPr/>
            </a:pPr>
            <a:r>
              <a:rPr lang="de-DE" altLang="zh-CN"/>
              <a:t>Page </a:t>
            </a:r>
            <a:r>
              <a:rPr lang="de-DE" altLang="zh-CN">
                <a:sym typeface="MS UI Gothic" panose="020B0600070205080204" pitchFamily="34" charset="-128"/>
              </a:rPr>
              <a:t></a:t>
            </a:r>
            <a:r>
              <a:rPr lang="de-DE" altLang="zh-CN"/>
              <a:t> </a:t>
            </a:r>
            <a:fld id="{7E5DDCFB-3ACE-4311-B546-53507CE1A8DE}" type="slidenum">
              <a:rPr lang="zh-CN" altLang="en-US"/>
              <a:pPr>
                <a:defRPr/>
              </a:pPr>
              <a:t>‹#›</a:t>
            </a:fld>
            <a:endParaRPr lang="en-US" altLang="zh-CN"/>
          </a:p>
        </p:txBody>
      </p:sp>
    </p:spTree>
    <p:extLst>
      <p:ext uri="{BB962C8B-B14F-4D97-AF65-F5344CB8AC3E}">
        <p14:creationId xmlns:p14="http://schemas.microsoft.com/office/powerpoint/2010/main" val="158095044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Lst>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5pPr>
      <a:lvl6pPr marL="457200" algn="l" rtl="0" fontAlgn="base">
        <a:spcBef>
          <a:spcPct val="0"/>
        </a:spcBef>
        <a:spcAft>
          <a:spcPct val="0"/>
        </a:spcAft>
        <a:defRPr sz="2800" b="1">
          <a:solidFill>
            <a:schemeClr val="bg1"/>
          </a:solidFill>
          <a:latin typeface="微软雅黑" pitchFamily="34" charset="-122"/>
          <a:ea typeface="微软雅黑" pitchFamily="34" charset="-122"/>
        </a:defRPr>
      </a:lvl6pPr>
      <a:lvl7pPr marL="914400" algn="l" rtl="0" fontAlgn="base">
        <a:spcBef>
          <a:spcPct val="0"/>
        </a:spcBef>
        <a:spcAft>
          <a:spcPct val="0"/>
        </a:spcAft>
        <a:defRPr sz="2800" b="1">
          <a:solidFill>
            <a:schemeClr val="bg1"/>
          </a:solidFill>
          <a:latin typeface="微软雅黑" pitchFamily="34" charset="-122"/>
          <a:ea typeface="微软雅黑" pitchFamily="34" charset="-122"/>
        </a:defRPr>
      </a:lvl7pPr>
      <a:lvl8pPr marL="1371600" algn="l" rtl="0" fontAlgn="base">
        <a:spcBef>
          <a:spcPct val="0"/>
        </a:spcBef>
        <a:spcAft>
          <a:spcPct val="0"/>
        </a:spcAft>
        <a:defRPr sz="2800" b="1">
          <a:solidFill>
            <a:schemeClr val="bg1"/>
          </a:solidFill>
          <a:latin typeface="微软雅黑" pitchFamily="34" charset="-122"/>
          <a:ea typeface="微软雅黑" pitchFamily="34" charset="-122"/>
        </a:defRPr>
      </a:lvl8pPr>
      <a:lvl9pPr marL="1828800" algn="l" rtl="0" fontAlgn="base">
        <a:spcBef>
          <a:spcPct val="0"/>
        </a:spcBef>
        <a:spcAft>
          <a:spcPct val="0"/>
        </a:spcAft>
        <a:defRPr sz="2800" b="1">
          <a:solidFill>
            <a:schemeClr val="bg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00.emf"/></Relationships>
</file>

<file path=ppt/slides/_rels/slide27.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00.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5.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5.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15.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15.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15.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99C21-81BA-4E38-A361-1B2690161BA8}"/>
              </a:ext>
            </a:extLst>
          </p:cNvPr>
          <p:cNvSpPr>
            <a:spLocks noGrp="1"/>
          </p:cNvSpPr>
          <p:nvPr>
            <p:ph type="title"/>
          </p:nvPr>
        </p:nvSpPr>
        <p:spPr/>
        <p:txBody>
          <a:bodyPr/>
          <a:lstStyle/>
          <a:p>
            <a:r>
              <a:rPr lang="zh-CN" altLang="en-US" dirty="0"/>
              <a:t>考试题型</a:t>
            </a:r>
          </a:p>
        </p:txBody>
      </p:sp>
      <p:sp>
        <p:nvSpPr>
          <p:cNvPr id="3" name="Content Placeholder 2">
            <a:extLst>
              <a:ext uri="{FF2B5EF4-FFF2-40B4-BE49-F238E27FC236}">
                <a16:creationId xmlns:a16="http://schemas.microsoft.com/office/drawing/2014/main" id="{2EC7F0E9-9F3D-47CC-B5F5-673231FC2334}"/>
              </a:ext>
            </a:extLst>
          </p:cNvPr>
          <p:cNvSpPr>
            <a:spLocks noGrp="1"/>
          </p:cNvSpPr>
          <p:nvPr>
            <p:ph idx="1"/>
          </p:nvPr>
        </p:nvSpPr>
        <p:spPr/>
        <p:txBody>
          <a:bodyPr/>
          <a:lstStyle/>
          <a:p>
            <a:r>
              <a:rPr lang="zh-CN" altLang="en-US" dirty="0"/>
              <a:t>填写</a:t>
            </a:r>
            <a:r>
              <a:rPr lang="en-US" altLang="zh-CN" dirty="0"/>
              <a:t>10</a:t>
            </a:r>
            <a:r>
              <a:rPr lang="zh-CN" altLang="en-US" dirty="0"/>
              <a:t>分（每题</a:t>
            </a:r>
            <a:r>
              <a:rPr lang="en-US" altLang="zh-CN" dirty="0"/>
              <a:t>1</a:t>
            </a:r>
            <a:r>
              <a:rPr lang="zh-CN" altLang="en-US" dirty="0"/>
              <a:t>分）</a:t>
            </a:r>
            <a:endParaRPr lang="en-US" altLang="zh-CN" dirty="0"/>
          </a:p>
          <a:p>
            <a:r>
              <a:rPr lang="zh-CN" altLang="en-US" dirty="0"/>
              <a:t>选择</a:t>
            </a:r>
            <a:r>
              <a:rPr lang="en-US" altLang="zh-CN" dirty="0"/>
              <a:t>15</a:t>
            </a:r>
            <a:r>
              <a:rPr lang="zh-CN" altLang="en-US" dirty="0"/>
              <a:t>分（每题</a:t>
            </a:r>
            <a:r>
              <a:rPr lang="en-US" altLang="zh-CN" dirty="0"/>
              <a:t>1.5</a:t>
            </a:r>
            <a:r>
              <a:rPr lang="zh-CN" altLang="en-US" dirty="0"/>
              <a:t>分）</a:t>
            </a:r>
            <a:endParaRPr lang="en-US" altLang="zh-CN" dirty="0"/>
          </a:p>
          <a:p>
            <a:r>
              <a:rPr lang="zh-CN" altLang="en-US" dirty="0"/>
              <a:t>综合</a:t>
            </a:r>
            <a:r>
              <a:rPr lang="en-US" altLang="zh-CN" dirty="0"/>
              <a:t>75</a:t>
            </a:r>
            <a:r>
              <a:rPr lang="zh-CN" altLang="en-US" dirty="0"/>
              <a:t>分（</a:t>
            </a:r>
            <a:r>
              <a:rPr lang="en-US" altLang="zh-CN" dirty="0"/>
              <a:t>9</a:t>
            </a:r>
            <a:r>
              <a:rPr lang="zh-CN" altLang="en-US" dirty="0"/>
              <a:t>个大题）</a:t>
            </a:r>
          </a:p>
        </p:txBody>
      </p:sp>
    </p:spTree>
    <p:extLst>
      <p:ext uri="{BB962C8B-B14F-4D97-AF65-F5344CB8AC3E}">
        <p14:creationId xmlns:p14="http://schemas.microsoft.com/office/powerpoint/2010/main" val="3663734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7B9245-84DB-4777-A920-077FBF3A2637}"/>
              </a:ext>
            </a:extLst>
          </p:cNvPr>
          <p:cNvSpPr>
            <a:spLocks noGrp="1"/>
          </p:cNvSpPr>
          <p:nvPr>
            <p:ph type="title"/>
          </p:nvPr>
        </p:nvSpPr>
        <p:spPr/>
        <p:txBody>
          <a:bodyPr/>
          <a:lstStyle/>
          <a:p>
            <a:r>
              <a:rPr lang="zh-CN" altLang="en-US" dirty="0"/>
              <a:t>浮点运算举例</a:t>
            </a:r>
          </a:p>
        </p:txBody>
      </p:sp>
      <p:sp>
        <p:nvSpPr>
          <p:cNvPr id="5" name="Rectangle 3">
            <a:extLst>
              <a:ext uri="{FF2B5EF4-FFF2-40B4-BE49-F238E27FC236}">
                <a16:creationId xmlns:a16="http://schemas.microsoft.com/office/drawing/2014/main" id="{4073C371-5513-402C-9FDB-6F08CDDD9872}"/>
              </a:ext>
            </a:extLst>
          </p:cNvPr>
          <p:cNvSpPr txBox="1">
            <a:spLocks noChangeArrowheads="1"/>
          </p:cNvSpPr>
          <p:nvPr/>
        </p:nvSpPr>
        <p:spPr bwMode="auto">
          <a:xfrm>
            <a:off x="698500" y="875254"/>
            <a:ext cx="10795000" cy="5725131"/>
          </a:xfrm>
          <a:prstGeom prst="rect">
            <a:avLst/>
          </a:prstGeom>
          <a:solidFill>
            <a:schemeClr val="accent6">
              <a:lumMod val="20000"/>
              <a:lumOff val="80000"/>
            </a:schemeClr>
          </a:solid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622300" indent="-355600" eaLnBrk="1" hangingPunct="1">
              <a:lnSpc>
                <a:spcPct val="130000"/>
              </a:lnSpc>
              <a:buNone/>
            </a:pPr>
            <a:r>
              <a:rPr lang="zh-CN" altLang="en-US" kern="0" dirty="0">
                <a:latin typeface="Consolas" panose="020B0609020204030204" pitchFamily="49" charset="0"/>
                <a:ea typeface="微软雅黑" panose="020B0503020204020204" pitchFamily="34" charset="-122"/>
              </a:rPr>
              <a:t>     </a:t>
            </a:r>
            <a:r>
              <a:rPr lang="en-US" altLang="zh-CN" kern="0" dirty="0">
                <a:latin typeface="Consolas" panose="020B0609020204030204" pitchFamily="49" charset="0"/>
                <a:ea typeface="微软雅黑" panose="020B0503020204020204" pitchFamily="34" charset="-122"/>
              </a:rPr>
              <a:t>[x]</a:t>
            </a:r>
            <a:r>
              <a:rPr lang="zh-CN" altLang="en-US" b="1" kern="0" baseline="-25000" dirty="0">
                <a:latin typeface="楷体" panose="02010609060101010101" pitchFamily="49" charset="-122"/>
                <a:ea typeface="楷体" panose="02010609060101010101" pitchFamily="49" charset="-122"/>
              </a:rPr>
              <a:t>浮</a:t>
            </a:r>
            <a:r>
              <a:rPr lang="zh-CN" altLang="en-US" kern="0" dirty="0">
                <a:latin typeface="Consolas" panose="020B0609020204030204" pitchFamily="49" charset="0"/>
                <a:ea typeface="微软雅黑" panose="020B0503020204020204" pitchFamily="34" charset="-122"/>
              </a:rPr>
              <a:t> </a:t>
            </a:r>
            <a:r>
              <a:rPr lang="en-US" altLang="zh-CN" kern="0" dirty="0">
                <a:latin typeface="Consolas" panose="020B0609020204030204" pitchFamily="49" charset="0"/>
                <a:ea typeface="微软雅黑" panose="020B0503020204020204" pitchFamily="34" charset="-122"/>
              </a:rPr>
              <a:t>= </a:t>
            </a:r>
            <a:r>
              <a:rPr lang="en-US" altLang="zh-CN" kern="0" dirty="0">
                <a:solidFill>
                  <a:srgbClr val="C00000"/>
                </a:solidFill>
                <a:latin typeface="Consolas" panose="020B0609020204030204" pitchFamily="49" charset="0"/>
                <a:ea typeface="微软雅黑" panose="020B0503020204020204" pitchFamily="34" charset="-122"/>
              </a:rPr>
              <a:t>00</a:t>
            </a:r>
            <a:r>
              <a:rPr lang="en-US" altLang="zh-CN" kern="0" dirty="0">
                <a:latin typeface="Consolas" panose="020B0609020204030204" pitchFamily="49" charset="0"/>
                <a:ea typeface="微软雅黑" panose="020B0503020204020204" pitchFamily="34" charset="-122"/>
              </a:rPr>
              <a:t>111, </a:t>
            </a:r>
            <a:r>
              <a:rPr lang="en-US" altLang="zh-CN" kern="0" dirty="0">
                <a:solidFill>
                  <a:srgbClr val="C00000"/>
                </a:solidFill>
                <a:latin typeface="Consolas" panose="020B0609020204030204" pitchFamily="49" charset="0"/>
                <a:ea typeface="微软雅黑" panose="020B0503020204020204" pitchFamily="34" charset="-122"/>
              </a:rPr>
              <a:t>00</a:t>
            </a:r>
            <a:r>
              <a:rPr lang="en-US" altLang="zh-CN" kern="0" dirty="0">
                <a:latin typeface="Consolas" panose="020B0609020204030204" pitchFamily="49" charset="0"/>
                <a:ea typeface="微软雅黑" panose="020B0503020204020204" pitchFamily="34" charset="-122"/>
              </a:rPr>
              <a:t>.0011</a:t>
            </a:r>
            <a:r>
              <a:rPr lang="en-US" altLang="zh-CN" kern="0" dirty="0">
                <a:solidFill>
                  <a:srgbClr val="0000FF"/>
                </a:solidFill>
                <a:latin typeface="Consolas" panose="020B0609020204030204" pitchFamily="49" charset="0"/>
                <a:ea typeface="微软雅黑" panose="020B0503020204020204" pitchFamily="34" charset="-122"/>
              </a:rPr>
              <a:t>0110</a:t>
            </a:r>
            <a:r>
              <a:rPr lang="en-US" altLang="zh-CN" b="1" u="sng" kern="0" dirty="0">
                <a:solidFill>
                  <a:srgbClr val="C00000"/>
                </a:solidFill>
                <a:latin typeface="Consolas" panose="020B0609020204030204" pitchFamily="49" charset="0"/>
                <a:ea typeface="微软雅黑" panose="020B0503020204020204" pitchFamily="34" charset="-122"/>
              </a:rPr>
              <a:t>11</a:t>
            </a:r>
            <a:r>
              <a:rPr lang="en-US" altLang="zh-CN" kern="0" dirty="0">
                <a:solidFill>
                  <a:srgbClr val="C00000"/>
                </a:solidFill>
                <a:latin typeface="Consolas" panose="020B0609020204030204" pitchFamily="49" charset="0"/>
                <a:ea typeface="微软雅黑" panose="020B0503020204020204" pitchFamily="34" charset="-122"/>
              </a:rPr>
              <a:t>   </a:t>
            </a:r>
            <a:r>
              <a:rPr lang="zh-CN" altLang="en-US" sz="2000" b="1" kern="0" dirty="0">
                <a:solidFill>
                  <a:srgbClr val="C00000"/>
                </a:solidFill>
                <a:latin typeface="Consolas" panose="020B0609020204030204" pitchFamily="49" charset="0"/>
                <a:ea typeface="微软雅黑" panose="020B0503020204020204" pitchFamily="34" charset="-122"/>
              </a:rPr>
              <a:t>保留位</a:t>
            </a:r>
            <a:endParaRPr lang="en-US" altLang="zh-CN" b="1" kern="0" dirty="0">
              <a:solidFill>
                <a:srgbClr val="C00000"/>
              </a:solidFill>
              <a:latin typeface="Consolas" panose="020B0609020204030204" pitchFamily="49" charset="0"/>
              <a:ea typeface="微软雅黑" panose="020B0503020204020204" pitchFamily="34" charset="-122"/>
            </a:endParaRPr>
          </a:p>
          <a:p>
            <a:pPr marL="622300" indent="-355600" eaLnBrk="1" hangingPunct="1">
              <a:lnSpc>
                <a:spcPct val="130000"/>
              </a:lnSpc>
              <a:buNone/>
            </a:pPr>
            <a:r>
              <a:rPr lang="zh-CN" altLang="en-US" kern="0" dirty="0">
                <a:latin typeface="Consolas" panose="020B0609020204030204" pitchFamily="49" charset="0"/>
                <a:ea typeface="微软雅黑" panose="020B0503020204020204" pitchFamily="34" charset="-122"/>
              </a:rPr>
              <a:t>     </a:t>
            </a:r>
            <a:r>
              <a:rPr lang="en-US" altLang="zh-CN" kern="0" dirty="0">
                <a:latin typeface="Consolas" panose="020B0609020204030204" pitchFamily="49" charset="0"/>
                <a:ea typeface="微软雅黑" panose="020B0503020204020204" pitchFamily="34" charset="-122"/>
              </a:rPr>
              <a:t>[Y]</a:t>
            </a:r>
            <a:r>
              <a:rPr lang="zh-CN" altLang="en-US" b="1" kern="0" baseline="-25000" dirty="0">
                <a:latin typeface="楷体" panose="02010609060101010101" pitchFamily="49" charset="-122"/>
                <a:ea typeface="楷体" panose="02010609060101010101" pitchFamily="49" charset="-122"/>
              </a:rPr>
              <a:t>浮</a:t>
            </a:r>
            <a:r>
              <a:rPr lang="zh-CN" altLang="en-US" kern="0" dirty="0">
                <a:latin typeface="Consolas" panose="020B0609020204030204" pitchFamily="49" charset="0"/>
                <a:ea typeface="微软雅黑" panose="020B0503020204020204" pitchFamily="34" charset="-122"/>
              </a:rPr>
              <a:t> </a:t>
            </a:r>
            <a:r>
              <a:rPr lang="en-US" altLang="zh-CN" kern="0" dirty="0">
                <a:latin typeface="Consolas" panose="020B0609020204030204" pitchFamily="49" charset="0"/>
                <a:ea typeface="微软雅黑" panose="020B0503020204020204" pitchFamily="34" charset="-122"/>
              </a:rPr>
              <a:t>= </a:t>
            </a:r>
            <a:r>
              <a:rPr lang="en-US" altLang="zh-CN" kern="0" dirty="0">
                <a:solidFill>
                  <a:srgbClr val="C00000"/>
                </a:solidFill>
                <a:latin typeface="Consolas" panose="020B0609020204030204" pitchFamily="49" charset="0"/>
                <a:ea typeface="微软雅黑" panose="020B0503020204020204" pitchFamily="34" charset="-122"/>
              </a:rPr>
              <a:t>00</a:t>
            </a:r>
            <a:r>
              <a:rPr lang="en-US" altLang="zh-CN" kern="0" dirty="0">
                <a:latin typeface="Consolas" panose="020B0609020204030204" pitchFamily="49" charset="0"/>
                <a:ea typeface="微软雅黑" panose="020B0503020204020204" pitchFamily="34" charset="-122"/>
              </a:rPr>
              <a:t>111, </a:t>
            </a:r>
            <a:r>
              <a:rPr lang="en-US" altLang="zh-CN" kern="0" dirty="0">
                <a:solidFill>
                  <a:srgbClr val="C00000"/>
                </a:solidFill>
                <a:latin typeface="Consolas" panose="020B0609020204030204" pitchFamily="49" charset="0"/>
                <a:ea typeface="微软雅黑" panose="020B0503020204020204" pitchFamily="34" charset="-122"/>
              </a:rPr>
              <a:t>11</a:t>
            </a:r>
            <a:r>
              <a:rPr lang="en-US" altLang="zh-CN" kern="0" dirty="0">
                <a:latin typeface="Consolas" panose="020B0609020204030204" pitchFamily="49" charset="0"/>
                <a:ea typeface="微软雅黑" panose="020B0503020204020204" pitchFamily="34" charset="-122"/>
              </a:rPr>
              <a:t>.0101</a:t>
            </a:r>
            <a:r>
              <a:rPr lang="en-US" altLang="zh-CN" kern="0" dirty="0">
                <a:solidFill>
                  <a:srgbClr val="0000FF"/>
                </a:solidFill>
                <a:latin typeface="Consolas" panose="020B0609020204030204" pitchFamily="49" charset="0"/>
                <a:ea typeface="微软雅黑" panose="020B0503020204020204" pitchFamily="34" charset="-122"/>
              </a:rPr>
              <a:t>0100</a:t>
            </a:r>
          </a:p>
          <a:p>
            <a:pPr marL="622300" indent="-355600" eaLnBrk="1" hangingPunct="1">
              <a:lnSpc>
                <a:spcPct val="130000"/>
              </a:lnSpc>
              <a:buNone/>
            </a:pPr>
            <a:r>
              <a:rPr lang="zh-CN" altLang="en-US" sz="2100" b="1" kern="0" dirty="0">
                <a:latin typeface="微软雅黑" panose="020B0503020204020204" pitchFamily="34" charset="-122"/>
                <a:ea typeface="微软雅黑" panose="020B0503020204020204" pitchFamily="34" charset="-122"/>
              </a:rPr>
              <a:t>步骤</a:t>
            </a:r>
            <a:r>
              <a:rPr lang="en-US" altLang="zh-CN" sz="2100" b="1" kern="0" dirty="0">
                <a:latin typeface="微软雅黑" panose="020B0503020204020204" pitchFamily="34" charset="-122"/>
                <a:ea typeface="微软雅黑" panose="020B0503020204020204" pitchFamily="34" charset="-122"/>
              </a:rPr>
              <a:t>2</a:t>
            </a:r>
            <a:r>
              <a:rPr lang="zh-CN" altLang="en-US" sz="2100" b="1" kern="0" dirty="0">
                <a:latin typeface="微软雅黑" panose="020B0503020204020204" pitchFamily="34" charset="-122"/>
                <a:ea typeface="微软雅黑" panose="020B0503020204020204" pitchFamily="34" charset="-122"/>
              </a:rPr>
              <a:t>：尾数求和</a:t>
            </a:r>
          </a:p>
          <a:p>
            <a:pPr eaLnBrk="1" hangingPunct="1">
              <a:lnSpc>
                <a:spcPct val="130000"/>
              </a:lnSpc>
              <a:buClr>
                <a:srgbClr val="CC0000"/>
              </a:buClr>
              <a:buNone/>
              <a:defRPr/>
            </a:pPr>
            <a:r>
              <a:rPr lang="zh-CN" altLang="en-US" kern="0" dirty="0">
                <a:solidFill>
                  <a:srgbClr val="000000"/>
                </a:solidFill>
                <a:latin typeface="Consolas" panose="020B0609020204030204" pitchFamily="49" charset="0"/>
                <a:ea typeface="宋体"/>
              </a:rPr>
              <a:t>     </a:t>
            </a:r>
            <a:r>
              <a:rPr lang="en-US" altLang="zh-CN" kern="0" dirty="0">
                <a:solidFill>
                  <a:srgbClr val="000000"/>
                </a:solidFill>
                <a:latin typeface="Consolas" panose="020B0609020204030204" pitchFamily="49" charset="0"/>
                <a:ea typeface="宋体"/>
              </a:rPr>
              <a:t>[X+Y]</a:t>
            </a:r>
            <a:r>
              <a:rPr lang="zh-CN" altLang="en-US" b="1" kern="0" baseline="-25000" dirty="0">
                <a:latin typeface="楷体" panose="02010609060101010101" pitchFamily="49" charset="-122"/>
                <a:ea typeface="楷体" panose="02010609060101010101" pitchFamily="49" charset="-122"/>
              </a:rPr>
              <a:t>浮</a:t>
            </a:r>
            <a:r>
              <a:rPr lang="zh-CN" altLang="en-US" kern="0" baseline="-25000" dirty="0">
                <a:solidFill>
                  <a:srgbClr val="000000"/>
                </a:solidFill>
                <a:latin typeface="Consolas" panose="020B0609020204030204" pitchFamily="49" charset="0"/>
                <a:ea typeface="宋体"/>
              </a:rPr>
              <a:t> </a:t>
            </a:r>
            <a:r>
              <a:rPr lang="en-US" altLang="zh-CN" kern="0" dirty="0">
                <a:solidFill>
                  <a:srgbClr val="000000"/>
                </a:solidFill>
                <a:latin typeface="Consolas" panose="020B0609020204030204" pitchFamily="49" charset="0"/>
                <a:ea typeface="宋体"/>
              </a:rPr>
              <a:t>= </a:t>
            </a:r>
            <a:r>
              <a:rPr lang="en-US" altLang="zh-CN" kern="0" dirty="0">
                <a:solidFill>
                  <a:srgbClr val="C00000"/>
                </a:solidFill>
                <a:latin typeface="Consolas" panose="020B0609020204030204" pitchFamily="49" charset="0"/>
                <a:ea typeface="微软雅黑" panose="020B0503020204020204" pitchFamily="34" charset="-122"/>
              </a:rPr>
              <a:t>00</a:t>
            </a:r>
            <a:r>
              <a:rPr lang="en-US" altLang="zh-CN" kern="0" dirty="0">
                <a:solidFill>
                  <a:srgbClr val="000000"/>
                </a:solidFill>
                <a:latin typeface="Consolas" panose="020B0609020204030204" pitchFamily="49" charset="0"/>
                <a:ea typeface="宋体"/>
              </a:rPr>
              <a:t>111, </a:t>
            </a:r>
            <a:r>
              <a:rPr lang="en-US" altLang="zh-CN" kern="0" dirty="0">
                <a:solidFill>
                  <a:srgbClr val="C00000"/>
                </a:solidFill>
                <a:latin typeface="Consolas" panose="020B0609020204030204" pitchFamily="49" charset="0"/>
                <a:ea typeface="微软雅黑" panose="020B0503020204020204" pitchFamily="34" charset="-122"/>
              </a:rPr>
              <a:t>11</a:t>
            </a:r>
            <a:r>
              <a:rPr lang="en-US" altLang="zh-CN" kern="0" dirty="0">
                <a:solidFill>
                  <a:srgbClr val="000000"/>
                </a:solidFill>
                <a:latin typeface="Consolas" panose="020B0609020204030204" pitchFamily="49" charset="0"/>
                <a:ea typeface="宋体"/>
              </a:rPr>
              <a:t>.</a:t>
            </a:r>
            <a:r>
              <a:rPr lang="en-US" altLang="zh-CN" kern="0" dirty="0">
                <a:latin typeface="Consolas" panose="020B0609020204030204" pitchFamily="49" charset="0"/>
                <a:ea typeface="微软雅黑" panose="020B0503020204020204" pitchFamily="34" charset="-122"/>
              </a:rPr>
              <a:t>1000</a:t>
            </a:r>
            <a:r>
              <a:rPr lang="en-US" altLang="zh-CN" kern="0" dirty="0">
                <a:solidFill>
                  <a:srgbClr val="0000FF"/>
                </a:solidFill>
                <a:latin typeface="Consolas" panose="020B0609020204030204" pitchFamily="49" charset="0"/>
                <a:ea typeface="微软雅黑" panose="020B0503020204020204" pitchFamily="34" charset="-122"/>
              </a:rPr>
              <a:t>10</a:t>
            </a:r>
            <a:r>
              <a:rPr lang="en-US" altLang="zh-CN" kern="0" dirty="0">
                <a:solidFill>
                  <a:srgbClr val="0000FF"/>
                </a:solidFill>
                <a:latin typeface="Consolas" panose="020B0609020204030204" pitchFamily="49" charset="0"/>
                <a:ea typeface="宋体"/>
              </a:rPr>
              <a:t>10</a:t>
            </a:r>
            <a:r>
              <a:rPr lang="en-US" altLang="zh-CN" b="1" u="sng" kern="0" dirty="0">
                <a:solidFill>
                  <a:srgbClr val="C00000"/>
                </a:solidFill>
                <a:latin typeface="Consolas" panose="020B0609020204030204" pitchFamily="49" charset="0"/>
                <a:ea typeface="宋体"/>
              </a:rPr>
              <a:t>1</a:t>
            </a:r>
            <a:r>
              <a:rPr lang="en-US" altLang="zh-CN" b="1" u="sng" kern="0" dirty="0">
                <a:solidFill>
                  <a:srgbClr val="C00000"/>
                </a:solidFill>
                <a:latin typeface="Consolas" panose="020B0609020204030204" pitchFamily="49" charset="0"/>
                <a:ea typeface="微软雅黑" panose="020B0503020204020204" pitchFamily="34" charset="-122"/>
              </a:rPr>
              <a:t>1</a:t>
            </a:r>
            <a:r>
              <a:rPr lang="en-US" altLang="zh-CN" kern="0" dirty="0">
                <a:solidFill>
                  <a:srgbClr val="C00000"/>
                </a:solidFill>
                <a:latin typeface="Consolas" panose="020B0609020204030204" pitchFamily="49" charset="0"/>
                <a:ea typeface="微软雅黑" panose="020B0503020204020204" pitchFamily="34" charset="-122"/>
              </a:rPr>
              <a:t>   </a:t>
            </a:r>
            <a:r>
              <a:rPr lang="zh-CN" altLang="en-US" sz="2000" kern="0" dirty="0">
                <a:solidFill>
                  <a:srgbClr val="C00000"/>
                </a:solidFill>
                <a:latin typeface="Consolas" panose="020B0609020204030204" pitchFamily="49" charset="0"/>
                <a:ea typeface="微软雅黑" panose="020B0503020204020204" pitchFamily="34" charset="-122"/>
              </a:rPr>
              <a:t>保留位参与运算</a:t>
            </a:r>
            <a:endParaRPr lang="en-US" altLang="zh-CN" kern="0" dirty="0">
              <a:solidFill>
                <a:srgbClr val="C00000"/>
              </a:solidFill>
              <a:latin typeface="Consolas" panose="020B0609020204030204" pitchFamily="49" charset="0"/>
              <a:ea typeface="微软雅黑" panose="020B0503020204020204" pitchFamily="34" charset="-122"/>
            </a:endParaRPr>
          </a:p>
          <a:p>
            <a:pPr marL="622300" indent="-355600" eaLnBrk="1" hangingPunct="1">
              <a:lnSpc>
                <a:spcPct val="130000"/>
              </a:lnSpc>
              <a:buClr>
                <a:srgbClr val="CC0000"/>
              </a:buClr>
              <a:buNone/>
              <a:defRPr/>
            </a:pPr>
            <a:r>
              <a:rPr lang="zh-CN" altLang="en-US" sz="2100" b="1" kern="0" dirty="0">
                <a:latin typeface="微软雅黑" panose="020B0503020204020204" pitchFamily="34" charset="-122"/>
                <a:ea typeface="微软雅黑" panose="020B0503020204020204" pitchFamily="34" charset="-122"/>
              </a:rPr>
              <a:t>步骤</a:t>
            </a:r>
            <a:r>
              <a:rPr lang="en-US" altLang="zh-CN" sz="2100" b="1" kern="0" dirty="0">
                <a:latin typeface="微软雅黑" panose="020B0503020204020204" pitchFamily="34" charset="-122"/>
                <a:ea typeface="微软雅黑" panose="020B0503020204020204" pitchFamily="34" charset="-122"/>
              </a:rPr>
              <a:t>3</a:t>
            </a:r>
            <a:r>
              <a:rPr lang="zh-CN" altLang="en-US" sz="2100" b="1" kern="0" dirty="0">
                <a:latin typeface="微软雅黑" panose="020B0503020204020204" pitchFamily="34" charset="-122"/>
                <a:ea typeface="微软雅黑" panose="020B0503020204020204" pitchFamily="34" charset="-122"/>
              </a:rPr>
              <a:t>：结果规格化</a:t>
            </a:r>
          </a:p>
          <a:p>
            <a:pPr eaLnBrk="1" hangingPunct="1">
              <a:lnSpc>
                <a:spcPct val="130000"/>
              </a:lnSpc>
              <a:buClr>
                <a:srgbClr val="CC0000"/>
              </a:buClr>
              <a:buNone/>
              <a:defRPr/>
            </a:pPr>
            <a:r>
              <a:rPr lang="zh-CN" altLang="en-US" kern="0" dirty="0">
                <a:solidFill>
                  <a:srgbClr val="000000"/>
                </a:solidFill>
                <a:latin typeface="Consolas" panose="020B0609020204030204" pitchFamily="49" charset="0"/>
                <a:ea typeface="微软雅黑" panose="020B0503020204020204" pitchFamily="34" charset="-122"/>
              </a:rPr>
              <a:t>     </a:t>
            </a:r>
            <a:r>
              <a:rPr lang="en-US" altLang="zh-CN" kern="0" dirty="0">
                <a:solidFill>
                  <a:srgbClr val="000000"/>
                </a:solidFill>
                <a:latin typeface="Consolas" panose="020B0609020204030204" pitchFamily="49" charset="0"/>
                <a:ea typeface="微软雅黑" panose="020B0503020204020204" pitchFamily="34" charset="-122"/>
              </a:rPr>
              <a:t>[X+Y]</a:t>
            </a:r>
            <a:r>
              <a:rPr lang="zh-CN" altLang="en-US" b="1" kern="0" baseline="-25000" dirty="0">
                <a:latin typeface="楷体" panose="02010609060101010101" pitchFamily="49" charset="-122"/>
                <a:ea typeface="楷体" panose="02010609060101010101" pitchFamily="49" charset="-122"/>
              </a:rPr>
              <a:t>浮 </a:t>
            </a:r>
            <a:r>
              <a:rPr lang="en-US" altLang="zh-CN" kern="0" dirty="0">
                <a:solidFill>
                  <a:srgbClr val="000000"/>
                </a:solidFill>
                <a:latin typeface="Consolas" panose="020B0609020204030204" pitchFamily="49" charset="0"/>
                <a:ea typeface="微软雅黑" panose="020B0503020204020204" pitchFamily="34" charset="-122"/>
              </a:rPr>
              <a:t>= </a:t>
            </a:r>
            <a:r>
              <a:rPr lang="en-US" altLang="zh-CN" kern="0" dirty="0">
                <a:solidFill>
                  <a:srgbClr val="C00000"/>
                </a:solidFill>
                <a:latin typeface="Consolas" panose="020B0609020204030204" pitchFamily="49" charset="0"/>
                <a:ea typeface="微软雅黑" panose="020B0503020204020204" pitchFamily="34" charset="-122"/>
              </a:rPr>
              <a:t>00</a:t>
            </a:r>
            <a:r>
              <a:rPr lang="en-US" altLang="zh-CN" kern="0" dirty="0">
                <a:solidFill>
                  <a:srgbClr val="000000"/>
                </a:solidFill>
                <a:latin typeface="Consolas" panose="020B0609020204030204" pitchFamily="49" charset="0"/>
                <a:ea typeface="宋体"/>
              </a:rPr>
              <a:t>110, </a:t>
            </a:r>
            <a:r>
              <a:rPr lang="en-US" altLang="zh-CN" kern="0" dirty="0">
                <a:solidFill>
                  <a:srgbClr val="C00000"/>
                </a:solidFill>
                <a:latin typeface="Consolas" panose="020B0609020204030204" pitchFamily="49" charset="0"/>
                <a:ea typeface="微软雅黑" panose="020B0503020204020204" pitchFamily="34" charset="-122"/>
              </a:rPr>
              <a:t>11</a:t>
            </a:r>
            <a:r>
              <a:rPr lang="en-US" altLang="zh-CN" kern="0" dirty="0">
                <a:solidFill>
                  <a:srgbClr val="000000"/>
                </a:solidFill>
                <a:latin typeface="Consolas" panose="020B0609020204030204" pitchFamily="49" charset="0"/>
                <a:ea typeface="宋体"/>
              </a:rPr>
              <a:t>.</a:t>
            </a:r>
            <a:r>
              <a:rPr lang="en-US" altLang="zh-CN" kern="0" dirty="0">
                <a:latin typeface="Consolas" panose="020B0609020204030204" pitchFamily="49" charset="0"/>
                <a:ea typeface="宋体"/>
              </a:rPr>
              <a:t>0001</a:t>
            </a:r>
            <a:r>
              <a:rPr lang="en-US" altLang="zh-CN" kern="0" dirty="0">
                <a:solidFill>
                  <a:srgbClr val="000000"/>
                </a:solidFill>
                <a:latin typeface="Consolas" panose="020B0609020204030204" pitchFamily="49" charset="0"/>
                <a:ea typeface="宋体"/>
              </a:rPr>
              <a:t>0101</a:t>
            </a:r>
            <a:r>
              <a:rPr lang="en-US" altLang="zh-CN" b="1" u="sng" kern="0" dirty="0">
                <a:solidFill>
                  <a:srgbClr val="C00000"/>
                </a:solidFill>
                <a:latin typeface="Consolas" panose="020B0609020204030204" pitchFamily="49" charset="0"/>
                <a:ea typeface="宋体"/>
              </a:rPr>
              <a:t>1</a:t>
            </a:r>
            <a:r>
              <a:rPr lang="en-US" altLang="zh-CN" kern="0" dirty="0">
                <a:solidFill>
                  <a:srgbClr val="000000"/>
                </a:solidFill>
                <a:latin typeface="Consolas" panose="020B0609020204030204" pitchFamily="49" charset="0"/>
                <a:ea typeface="宋体"/>
              </a:rPr>
              <a:t> </a:t>
            </a:r>
            <a:r>
              <a:rPr lang="en-US" altLang="zh-CN" kern="0" dirty="0">
                <a:solidFill>
                  <a:srgbClr val="000000"/>
                </a:solidFill>
                <a:latin typeface="Arial Rounded MT Bold" panose="020F0704030504030204" pitchFamily="34" charset="0"/>
                <a:ea typeface="宋体"/>
              </a:rPr>
              <a:t>    </a:t>
            </a:r>
            <a:r>
              <a:rPr lang="zh-CN" altLang="en-US" sz="2000" kern="0" dirty="0">
                <a:solidFill>
                  <a:schemeClr val="bg2">
                    <a:lumMod val="25000"/>
                  </a:schemeClr>
                </a:solidFill>
                <a:latin typeface="Consolas" panose="020B0609020204030204" pitchFamily="49" charset="0"/>
                <a:ea typeface="微软雅黑" panose="020B0503020204020204" pitchFamily="34" charset="-122"/>
              </a:rPr>
              <a:t>非规数，左归</a:t>
            </a:r>
            <a:r>
              <a:rPr lang="en-US" altLang="zh-CN" sz="2000" kern="0" dirty="0">
                <a:solidFill>
                  <a:schemeClr val="bg2">
                    <a:lumMod val="25000"/>
                  </a:schemeClr>
                </a:solidFill>
                <a:latin typeface="Consolas" panose="020B0609020204030204" pitchFamily="49" charset="0"/>
                <a:ea typeface="微软雅黑" panose="020B0503020204020204" pitchFamily="34" charset="-122"/>
              </a:rPr>
              <a:t>1</a:t>
            </a:r>
            <a:r>
              <a:rPr lang="zh-CN" altLang="en-US" sz="2000" kern="0" dirty="0">
                <a:solidFill>
                  <a:schemeClr val="bg2">
                    <a:lumMod val="25000"/>
                  </a:schemeClr>
                </a:solidFill>
                <a:latin typeface="Consolas" panose="020B0609020204030204" pitchFamily="49" charset="0"/>
                <a:ea typeface="微软雅黑" panose="020B0503020204020204" pitchFamily="34" charset="-122"/>
              </a:rPr>
              <a:t>位</a:t>
            </a:r>
            <a:r>
              <a:rPr lang="en-US" altLang="zh-CN" sz="2000" kern="0" dirty="0">
                <a:solidFill>
                  <a:schemeClr val="bg2">
                    <a:lumMod val="25000"/>
                  </a:schemeClr>
                </a:solidFill>
                <a:latin typeface="Consolas" panose="020B0609020204030204" pitchFamily="49" charset="0"/>
                <a:ea typeface="微软雅黑" panose="020B0503020204020204" pitchFamily="34" charset="-122"/>
              </a:rPr>
              <a:t>, </a:t>
            </a:r>
            <a:r>
              <a:rPr lang="zh-CN" altLang="en-US" sz="2000" kern="0" dirty="0">
                <a:solidFill>
                  <a:schemeClr val="bg2">
                    <a:lumMod val="25000"/>
                  </a:schemeClr>
                </a:solidFill>
                <a:latin typeface="Consolas" panose="020B0609020204030204" pitchFamily="49" charset="0"/>
                <a:ea typeface="微软雅黑" panose="020B0503020204020204" pitchFamily="34" charset="-122"/>
              </a:rPr>
              <a:t>阶码减</a:t>
            </a:r>
            <a:r>
              <a:rPr lang="en-US" altLang="zh-CN" sz="2000" kern="0" dirty="0">
                <a:solidFill>
                  <a:schemeClr val="bg2">
                    <a:lumMod val="25000"/>
                  </a:schemeClr>
                </a:solidFill>
                <a:latin typeface="Consolas" panose="020B0609020204030204" pitchFamily="49" charset="0"/>
                <a:ea typeface="微软雅黑" panose="020B0503020204020204" pitchFamily="34" charset="-122"/>
              </a:rPr>
              <a:t>1</a:t>
            </a:r>
            <a:r>
              <a:rPr lang="zh-CN" altLang="en-US" sz="2000" kern="0" dirty="0">
                <a:solidFill>
                  <a:schemeClr val="bg2">
                    <a:lumMod val="25000"/>
                  </a:schemeClr>
                </a:solidFill>
                <a:latin typeface="Consolas" panose="020B0609020204030204" pitchFamily="49" charset="0"/>
                <a:ea typeface="微软雅黑" panose="020B0503020204020204" pitchFamily="34" charset="-122"/>
              </a:rPr>
              <a:t>，</a:t>
            </a:r>
            <a:r>
              <a:rPr lang="zh-CN" altLang="en-US" sz="2000" kern="0" dirty="0">
                <a:solidFill>
                  <a:srgbClr val="C00000"/>
                </a:solidFill>
                <a:latin typeface="Consolas" panose="020B0609020204030204" pitchFamily="49" charset="0"/>
                <a:ea typeface="微软雅黑" panose="020B0503020204020204" pitchFamily="34" charset="-122"/>
              </a:rPr>
              <a:t>保留位？</a:t>
            </a:r>
            <a:endParaRPr lang="en-US" altLang="zh-CN" sz="2000" kern="0" dirty="0">
              <a:solidFill>
                <a:srgbClr val="C00000"/>
              </a:solidFill>
              <a:latin typeface="Consolas" panose="020B0609020204030204" pitchFamily="49" charset="0"/>
              <a:ea typeface="微软雅黑" panose="020B0503020204020204" pitchFamily="34" charset="-122"/>
            </a:endParaRPr>
          </a:p>
          <a:p>
            <a:pPr marL="622300" indent="-355600" eaLnBrk="1" hangingPunct="1">
              <a:lnSpc>
                <a:spcPct val="130000"/>
              </a:lnSpc>
              <a:buClr>
                <a:srgbClr val="CC0000"/>
              </a:buClr>
              <a:buNone/>
              <a:defRPr/>
            </a:pPr>
            <a:r>
              <a:rPr lang="zh-CN" altLang="en-US" sz="2100" b="1" kern="0" dirty="0">
                <a:latin typeface="微软雅黑" panose="020B0503020204020204" pitchFamily="34" charset="-122"/>
                <a:ea typeface="微软雅黑" panose="020B0503020204020204" pitchFamily="34" charset="-122"/>
              </a:rPr>
              <a:t>步骤</a:t>
            </a:r>
            <a:r>
              <a:rPr lang="en-US" altLang="zh-CN" sz="2100" b="1" kern="0" dirty="0">
                <a:latin typeface="微软雅黑" panose="020B0503020204020204" pitchFamily="34" charset="-122"/>
                <a:ea typeface="微软雅黑" panose="020B0503020204020204" pitchFamily="34" charset="-122"/>
              </a:rPr>
              <a:t>4</a:t>
            </a:r>
            <a:r>
              <a:rPr lang="zh-CN" altLang="en-US" sz="2100" b="1" kern="0" dirty="0">
                <a:latin typeface="微软雅黑" panose="020B0503020204020204" pitchFamily="34" charset="-122"/>
                <a:ea typeface="微软雅黑" panose="020B0503020204020204" pitchFamily="34" charset="-122"/>
              </a:rPr>
              <a:t>：舍入处理    </a:t>
            </a:r>
            <a:endParaRPr lang="en-US" altLang="zh-CN" sz="2100" b="1" kern="0" dirty="0">
              <a:latin typeface="微软雅黑" panose="020B0503020204020204" pitchFamily="34" charset="-122"/>
              <a:ea typeface="微软雅黑" panose="020B0503020204020204" pitchFamily="34" charset="-122"/>
            </a:endParaRPr>
          </a:p>
          <a:p>
            <a:pPr eaLnBrk="1" hangingPunct="1">
              <a:lnSpc>
                <a:spcPct val="130000"/>
              </a:lnSpc>
              <a:buClr>
                <a:srgbClr val="CC0000"/>
              </a:buClr>
              <a:buNone/>
              <a:defRPr/>
            </a:pPr>
            <a:r>
              <a:rPr lang="en-US" altLang="zh-CN" kern="0" dirty="0">
                <a:solidFill>
                  <a:srgbClr val="000000"/>
                </a:solidFill>
                <a:latin typeface="Consolas" panose="020B0609020204030204" pitchFamily="49" charset="0"/>
                <a:ea typeface="微软雅黑" panose="020B0503020204020204" pitchFamily="34" charset="-122"/>
              </a:rPr>
              <a:t>     [X+Y]</a:t>
            </a:r>
            <a:r>
              <a:rPr lang="zh-CN" altLang="en-US" b="1" kern="0" baseline="-25000" dirty="0">
                <a:latin typeface="楷体" panose="02010609060101010101" pitchFamily="49" charset="-122"/>
                <a:ea typeface="楷体" panose="02010609060101010101" pitchFamily="49" charset="-122"/>
              </a:rPr>
              <a:t>浮 </a:t>
            </a:r>
            <a:r>
              <a:rPr lang="en-US" altLang="zh-CN" kern="0" dirty="0">
                <a:solidFill>
                  <a:srgbClr val="000000"/>
                </a:solidFill>
                <a:latin typeface="Consolas" panose="020B0609020204030204" pitchFamily="49" charset="0"/>
                <a:ea typeface="微软雅黑" panose="020B0503020204020204" pitchFamily="34" charset="-122"/>
              </a:rPr>
              <a:t>= </a:t>
            </a:r>
            <a:r>
              <a:rPr lang="en-US" altLang="zh-CN" kern="0" dirty="0">
                <a:solidFill>
                  <a:srgbClr val="C00000"/>
                </a:solidFill>
                <a:latin typeface="Consolas" panose="020B0609020204030204" pitchFamily="49" charset="0"/>
                <a:ea typeface="微软雅黑" panose="020B0503020204020204" pitchFamily="34" charset="-122"/>
              </a:rPr>
              <a:t>00</a:t>
            </a:r>
            <a:r>
              <a:rPr lang="en-US" altLang="zh-CN" kern="0" dirty="0">
                <a:solidFill>
                  <a:srgbClr val="000000"/>
                </a:solidFill>
                <a:latin typeface="Consolas" panose="020B0609020204030204" pitchFamily="49" charset="0"/>
                <a:ea typeface="微软雅黑" panose="020B0503020204020204" pitchFamily="34" charset="-122"/>
              </a:rPr>
              <a:t>110, </a:t>
            </a:r>
            <a:r>
              <a:rPr lang="en-US" altLang="zh-CN" kern="0" dirty="0">
                <a:solidFill>
                  <a:srgbClr val="C00000"/>
                </a:solidFill>
                <a:latin typeface="Consolas" panose="020B0609020204030204" pitchFamily="49" charset="0"/>
                <a:ea typeface="微软雅黑" panose="020B0503020204020204" pitchFamily="34" charset="-122"/>
              </a:rPr>
              <a:t>11</a:t>
            </a:r>
            <a:r>
              <a:rPr lang="en-US" altLang="zh-CN" kern="0" dirty="0">
                <a:solidFill>
                  <a:srgbClr val="000000"/>
                </a:solidFill>
                <a:latin typeface="Consolas" panose="020B0609020204030204" pitchFamily="49" charset="0"/>
                <a:ea typeface="微软雅黑" panose="020B0503020204020204" pitchFamily="34" charset="-122"/>
              </a:rPr>
              <a:t>.00010110   </a:t>
            </a:r>
            <a:r>
              <a:rPr lang="en-US" altLang="zh-CN" sz="2000" kern="0" dirty="0">
                <a:solidFill>
                  <a:schemeClr val="bg2">
                    <a:lumMod val="25000"/>
                  </a:schemeClr>
                </a:solidFill>
                <a:latin typeface="Consolas" panose="020B0609020204030204" pitchFamily="49" charset="0"/>
                <a:ea typeface="微软雅黑" panose="020B0503020204020204" pitchFamily="34" charset="-122"/>
              </a:rPr>
              <a:t>(0</a:t>
            </a:r>
            <a:r>
              <a:rPr lang="zh-CN" altLang="en-US" sz="2000" kern="0" dirty="0">
                <a:solidFill>
                  <a:schemeClr val="bg2">
                    <a:lumMod val="25000"/>
                  </a:schemeClr>
                </a:solidFill>
                <a:latin typeface="Consolas" panose="020B0609020204030204" pitchFamily="49" charset="0"/>
                <a:ea typeface="微软雅黑" panose="020B0503020204020204" pitchFamily="34" charset="-122"/>
              </a:rPr>
              <a:t>舍</a:t>
            </a:r>
            <a:r>
              <a:rPr lang="en-US" altLang="zh-CN" sz="2000" kern="0" dirty="0">
                <a:solidFill>
                  <a:schemeClr val="bg2">
                    <a:lumMod val="25000"/>
                  </a:schemeClr>
                </a:solidFill>
                <a:latin typeface="Consolas" panose="020B0609020204030204" pitchFamily="49" charset="0"/>
                <a:ea typeface="微软雅黑" panose="020B0503020204020204" pitchFamily="34" charset="-122"/>
              </a:rPr>
              <a:t>1</a:t>
            </a:r>
            <a:r>
              <a:rPr lang="zh-CN" altLang="en-US" sz="2000" kern="0" dirty="0">
                <a:solidFill>
                  <a:schemeClr val="bg2">
                    <a:lumMod val="25000"/>
                  </a:schemeClr>
                </a:solidFill>
                <a:latin typeface="Consolas" panose="020B0609020204030204" pitchFamily="49" charset="0"/>
                <a:ea typeface="微软雅黑" panose="020B0503020204020204" pitchFamily="34" charset="-122"/>
              </a:rPr>
              <a:t>如法</a:t>
            </a:r>
            <a:r>
              <a:rPr lang="en-US" altLang="zh-CN" sz="2000" kern="0" dirty="0">
                <a:solidFill>
                  <a:schemeClr val="bg2">
                    <a:lumMod val="25000"/>
                  </a:schemeClr>
                </a:solidFill>
                <a:latin typeface="Consolas" panose="020B0609020204030204" pitchFamily="49" charset="0"/>
                <a:ea typeface="微软雅黑" panose="020B0503020204020204" pitchFamily="34" charset="-122"/>
              </a:rPr>
              <a:t>)</a:t>
            </a:r>
            <a:r>
              <a:rPr lang="en-US" altLang="zh-CN" sz="2000" kern="0" dirty="0">
                <a:solidFill>
                  <a:srgbClr val="000000"/>
                </a:solidFill>
                <a:latin typeface="Consolas" panose="020B0609020204030204" pitchFamily="49" charset="0"/>
                <a:ea typeface="微软雅黑" panose="020B0503020204020204" pitchFamily="34" charset="-122"/>
              </a:rPr>
              <a:t> </a:t>
            </a:r>
            <a:endParaRPr lang="en-US" altLang="zh-CN" kern="0" dirty="0">
              <a:solidFill>
                <a:srgbClr val="000000"/>
              </a:solidFill>
              <a:latin typeface="Consolas" panose="020B0609020204030204" pitchFamily="49" charset="0"/>
              <a:ea typeface="微软雅黑" panose="020B0503020204020204" pitchFamily="34" charset="-122"/>
            </a:endParaRPr>
          </a:p>
          <a:p>
            <a:pPr eaLnBrk="1" hangingPunct="1">
              <a:lnSpc>
                <a:spcPct val="130000"/>
              </a:lnSpc>
              <a:buClr>
                <a:srgbClr val="CC0000"/>
              </a:buClr>
              <a:buNone/>
              <a:defRPr/>
            </a:pPr>
            <a:r>
              <a:rPr lang="en-US" altLang="zh-CN" kern="0" dirty="0">
                <a:solidFill>
                  <a:srgbClr val="000000"/>
                </a:solidFill>
                <a:latin typeface="Consolas" panose="020B0609020204030204" pitchFamily="49" charset="0"/>
                <a:ea typeface="微软雅黑" panose="020B0503020204020204" pitchFamily="34" charset="-122"/>
              </a:rPr>
              <a:t>     [X+Y]</a:t>
            </a:r>
            <a:r>
              <a:rPr lang="zh-CN" altLang="en-US" b="1" kern="0" baseline="-25000" dirty="0">
                <a:latin typeface="楷体" panose="02010609060101010101" pitchFamily="49" charset="-122"/>
                <a:ea typeface="楷体" panose="02010609060101010101" pitchFamily="49" charset="-122"/>
              </a:rPr>
              <a:t>浮 </a:t>
            </a:r>
            <a:r>
              <a:rPr lang="en-US" altLang="zh-CN" kern="0" dirty="0">
                <a:solidFill>
                  <a:srgbClr val="000000"/>
                </a:solidFill>
                <a:latin typeface="Consolas" panose="020B0609020204030204" pitchFamily="49" charset="0"/>
                <a:ea typeface="微软雅黑" panose="020B0503020204020204" pitchFamily="34" charset="-122"/>
              </a:rPr>
              <a:t>= </a:t>
            </a:r>
            <a:r>
              <a:rPr lang="en-US" altLang="zh-CN" kern="0" dirty="0">
                <a:solidFill>
                  <a:srgbClr val="C00000"/>
                </a:solidFill>
                <a:latin typeface="Consolas" panose="020B0609020204030204" pitchFamily="49" charset="0"/>
                <a:ea typeface="微软雅黑" panose="020B0503020204020204" pitchFamily="34" charset="-122"/>
              </a:rPr>
              <a:t>00</a:t>
            </a:r>
            <a:r>
              <a:rPr lang="en-US" altLang="zh-CN" kern="0" dirty="0">
                <a:solidFill>
                  <a:srgbClr val="000000"/>
                </a:solidFill>
                <a:latin typeface="Consolas" panose="020B0609020204030204" pitchFamily="49" charset="0"/>
                <a:ea typeface="微软雅黑" panose="020B0503020204020204" pitchFamily="34" charset="-122"/>
              </a:rPr>
              <a:t>110, </a:t>
            </a:r>
            <a:r>
              <a:rPr lang="en-US" altLang="zh-CN" kern="0" dirty="0">
                <a:solidFill>
                  <a:srgbClr val="C00000"/>
                </a:solidFill>
                <a:latin typeface="Consolas" panose="020B0609020204030204" pitchFamily="49" charset="0"/>
                <a:ea typeface="微软雅黑" panose="020B0503020204020204" pitchFamily="34" charset="-122"/>
              </a:rPr>
              <a:t>11</a:t>
            </a:r>
            <a:r>
              <a:rPr lang="en-US" altLang="zh-CN" kern="0" dirty="0">
                <a:solidFill>
                  <a:srgbClr val="000000"/>
                </a:solidFill>
                <a:latin typeface="Consolas" panose="020B0609020204030204" pitchFamily="49" charset="0"/>
                <a:ea typeface="微软雅黑" panose="020B0503020204020204" pitchFamily="34" charset="-122"/>
              </a:rPr>
              <a:t>.00010101   </a:t>
            </a:r>
            <a:r>
              <a:rPr lang="en-US" altLang="zh-CN" sz="2000" kern="0" dirty="0">
                <a:solidFill>
                  <a:schemeClr val="bg2">
                    <a:lumMod val="25000"/>
                  </a:schemeClr>
                </a:solidFill>
                <a:latin typeface="Consolas" panose="020B0609020204030204" pitchFamily="49" charset="0"/>
                <a:ea typeface="微软雅黑" panose="020B0503020204020204" pitchFamily="34" charset="-122"/>
              </a:rPr>
              <a:t>(</a:t>
            </a:r>
            <a:r>
              <a:rPr lang="zh-CN" altLang="en-US" sz="2000" kern="0" dirty="0">
                <a:solidFill>
                  <a:schemeClr val="bg2">
                    <a:lumMod val="25000"/>
                  </a:schemeClr>
                </a:solidFill>
                <a:latin typeface="Consolas" panose="020B0609020204030204" pitchFamily="49" charset="0"/>
                <a:ea typeface="微软雅黑" panose="020B0503020204020204" pitchFamily="34" charset="-122"/>
              </a:rPr>
              <a:t>截去法</a:t>
            </a:r>
            <a:r>
              <a:rPr lang="en-US" altLang="zh-CN" sz="2000" kern="0" dirty="0">
                <a:solidFill>
                  <a:schemeClr val="bg2">
                    <a:lumMod val="25000"/>
                  </a:schemeClr>
                </a:solidFill>
                <a:latin typeface="Consolas" panose="020B0609020204030204" pitchFamily="49" charset="0"/>
                <a:ea typeface="微软雅黑" panose="020B0503020204020204" pitchFamily="34" charset="-122"/>
              </a:rPr>
              <a:t>)</a:t>
            </a:r>
            <a:r>
              <a:rPr lang="en-US" altLang="zh-CN" sz="2000" kern="0" dirty="0">
                <a:solidFill>
                  <a:srgbClr val="000000"/>
                </a:solidFill>
                <a:latin typeface="Consolas" panose="020B0609020204030204" pitchFamily="49" charset="0"/>
                <a:ea typeface="微软雅黑" panose="020B0503020204020204" pitchFamily="34" charset="-122"/>
              </a:rPr>
              <a:t> </a:t>
            </a:r>
            <a:endParaRPr lang="en-US" altLang="zh-CN" kern="0" dirty="0">
              <a:solidFill>
                <a:srgbClr val="000000"/>
              </a:solidFill>
              <a:latin typeface="Consolas" panose="020B0609020204030204" pitchFamily="49" charset="0"/>
              <a:ea typeface="微软雅黑" panose="020B0503020204020204" pitchFamily="34" charset="-122"/>
            </a:endParaRPr>
          </a:p>
          <a:p>
            <a:pPr marL="622300" indent="-355600" eaLnBrk="1" hangingPunct="1">
              <a:lnSpc>
                <a:spcPct val="130000"/>
              </a:lnSpc>
              <a:buClr>
                <a:srgbClr val="CC0000"/>
              </a:buClr>
              <a:buNone/>
              <a:defRPr/>
            </a:pPr>
            <a:r>
              <a:rPr lang="zh-CN" altLang="en-US" sz="2100" b="1" kern="0" dirty="0">
                <a:latin typeface="微软雅黑" panose="020B0503020204020204" pitchFamily="34" charset="-122"/>
                <a:ea typeface="微软雅黑" panose="020B0503020204020204" pitchFamily="34" charset="-122"/>
              </a:rPr>
              <a:t>步骤</a:t>
            </a:r>
            <a:r>
              <a:rPr lang="en-US" altLang="zh-CN" sz="2100" b="1" kern="0" dirty="0">
                <a:latin typeface="微软雅黑" panose="020B0503020204020204" pitchFamily="34" charset="-122"/>
                <a:ea typeface="微软雅黑" panose="020B0503020204020204" pitchFamily="34" charset="-122"/>
              </a:rPr>
              <a:t>5</a:t>
            </a:r>
            <a:r>
              <a:rPr lang="zh-CN" altLang="en-US" sz="2100" b="1" kern="0" dirty="0">
                <a:latin typeface="微软雅黑" panose="020B0503020204020204" pitchFamily="34" charset="-122"/>
                <a:ea typeface="微软雅黑" panose="020B0503020204020204" pitchFamily="34" charset="-122"/>
              </a:rPr>
              <a:t>：溢出判断</a:t>
            </a:r>
            <a:endParaRPr lang="en-US" altLang="zh-CN" sz="2100" b="1" kern="0" dirty="0">
              <a:latin typeface="微软雅黑" panose="020B0503020204020204" pitchFamily="34" charset="-122"/>
              <a:ea typeface="微软雅黑" panose="020B0503020204020204" pitchFamily="34" charset="-122"/>
            </a:endParaRPr>
          </a:p>
          <a:p>
            <a:pPr marL="622300" indent="-355600" eaLnBrk="1" hangingPunct="1">
              <a:lnSpc>
                <a:spcPct val="130000"/>
              </a:lnSpc>
              <a:buClr>
                <a:srgbClr val="CC0000"/>
              </a:buClr>
              <a:buNone/>
              <a:defRPr/>
            </a:pPr>
            <a:r>
              <a:rPr lang="zh-CN" altLang="en-US" kern="0" dirty="0">
                <a:solidFill>
                  <a:srgbClr val="000000"/>
                </a:solidFill>
                <a:latin typeface="Consolas" panose="020B0609020204030204" pitchFamily="49" charset="0"/>
                <a:ea typeface="微软雅黑" panose="020B0503020204020204" pitchFamily="34" charset="-122"/>
              </a:rPr>
              <a:t>    </a:t>
            </a:r>
            <a:r>
              <a:rPr lang="en-US" altLang="zh-CN" kern="0" dirty="0">
                <a:solidFill>
                  <a:srgbClr val="000000"/>
                </a:solidFill>
                <a:latin typeface="Consolas" panose="020B0609020204030204" pitchFamily="49" charset="0"/>
                <a:ea typeface="微软雅黑" panose="020B0503020204020204" pitchFamily="34" charset="-122"/>
              </a:rPr>
              <a:t>[X+Y]</a:t>
            </a:r>
            <a:r>
              <a:rPr lang="zh-CN" altLang="en-US" b="1" kern="0" baseline="-25000" dirty="0">
                <a:latin typeface="楷体" panose="02010609060101010101" pitchFamily="49" charset="-122"/>
                <a:ea typeface="楷体" panose="02010609060101010101" pitchFamily="49" charset="-122"/>
              </a:rPr>
              <a:t>浮</a:t>
            </a:r>
            <a:r>
              <a:rPr lang="zh-CN" altLang="en-US" kern="0" dirty="0">
                <a:solidFill>
                  <a:srgbClr val="000000"/>
                </a:solidFill>
                <a:latin typeface="Consolas" panose="020B0609020204030204" pitchFamily="49" charset="0"/>
                <a:ea typeface="微软雅黑" panose="020B0503020204020204" pitchFamily="34" charset="-122"/>
              </a:rPr>
              <a:t> </a:t>
            </a:r>
            <a:r>
              <a:rPr lang="en-US" altLang="zh-CN" kern="0" dirty="0">
                <a:solidFill>
                  <a:srgbClr val="000000"/>
                </a:solidFill>
                <a:latin typeface="Consolas" panose="020B0609020204030204" pitchFamily="49" charset="0"/>
                <a:ea typeface="微软雅黑" panose="020B0503020204020204" pitchFamily="34" charset="-122"/>
              </a:rPr>
              <a:t>= 2</a:t>
            </a:r>
            <a:r>
              <a:rPr lang="en-US" altLang="zh-CN" kern="0" baseline="70000" dirty="0">
                <a:solidFill>
                  <a:srgbClr val="000000"/>
                </a:solidFill>
                <a:latin typeface="Consolas" panose="020B0609020204030204" pitchFamily="49" charset="0"/>
                <a:ea typeface="微软雅黑" panose="020B0503020204020204" pitchFamily="34" charset="-122"/>
              </a:rPr>
              <a:t>110</a:t>
            </a:r>
            <a:r>
              <a:rPr lang="en-US" altLang="zh-CN" kern="0" dirty="0">
                <a:solidFill>
                  <a:srgbClr val="000000"/>
                </a:solidFill>
                <a:latin typeface="Consolas" panose="020B0609020204030204" pitchFamily="49" charset="0"/>
                <a:ea typeface="微软雅黑" panose="020B0503020204020204" pitchFamily="34" charset="-122"/>
              </a:rPr>
              <a:t> x (-0.11101011)   </a:t>
            </a:r>
            <a:r>
              <a:rPr lang="zh-CN" altLang="en-US" b="1" kern="0" dirty="0">
                <a:latin typeface="Consolas" panose="020B0609020204030204" pitchFamily="49" charset="0"/>
                <a:ea typeface="微软雅黑" panose="020B0503020204020204" pitchFamily="34" charset="-122"/>
              </a:rPr>
              <a:t>无溢出</a:t>
            </a:r>
          </a:p>
          <a:p>
            <a:pPr eaLnBrk="1" hangingPunct="1">
              <a:lnSpc>
                <a:spcPct val="120000"/>
              </a:lnSpc>
              <a:buClr>
                <a:srgbClr val="CC0000"/>
              </a:buClr>
              <a:buNone/>
              <a:defRPr/>
            </a:pPr>
            <a:endParaRPr lang="zh-CN" altLang="en-US" kern="0" dirty="0">
              <a:solidFill>
                <a:srgbClr val="C00000"/>
              </a:solidFill>
              <a:latin typeface="Consolas" panose="020B0609020204030204" pitchFamily="49" charset="0"/>
              <a:ea typeface="微软雅黑" panose="020B0503020204020204" pitchFamily="34" charset="-122"/>
            </a:endParaRPr>
          </a:p>
          <a:p>
            <a:pPr eaLnBrk="1" hangingPunct="1">
              <a:lnSpc>
                <a:spcPct val="120000"/>
              </a:lnSpc>
              <a:buClr>
                <a:srgbClr val="CC0000"/>
              </a:buClr>
              <a:buNone/>
              <a:defRPr/>
            </a:pPr>
            <a:endParaRPr lang="en-US" altLang="zh-CN" kern="0" dirty="0">
              <a:solidFill>
                <a:srgbClr val="C00000"/>
              </a:solidFill>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401030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wipe(left)">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wipe(left)">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wipe(left)">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wipe(left)">
                                      <p:cBhvr>
                                        <p:cTn id="37" dur="500"/>
                                        <p:tgtEl>
                                          <p:spTgt spid="5">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
                                            <p:txEl>
                                              <p:pRg st="6" end="6"/>
                                            </p:txEl>
                                          </p:spTgt>
                                        </p:tgtEl>
                                        <p:attrNameLst>
                                          <p:attrName>style.visibility</p:attrName>
                                        </p:attrNameLst>
                                      </p:cBhvr>
                                      <p:to>
                                        <p:strVal val="visible"/>
                                      </p:to>
                                    </p:set>
                                    <p:animEffect transition="in" filter="wipe(left)">
                                      <p:cBhvr>
                                        <p:cTn id="42" dur="500"/>
                                        <p:tgtEl>
                                          <p:spTgt spid="5">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5">
                                            <p:txEl>
                                              <p:pRg st="7" end="7"/>
                                            </p:txEl>
                                          </p:spTgt>
                                        </p:tgtEl>
                                        <p:attrNameLst>
                                          <p:attrName>style.visibility</p:attrName>
                                        </p:attrNameLst>
                                      </p:cBhvr>
                                      <p:to>
                                        <p:strVal val="visible"/>
                                      </p:to>
                                    </p:set>
                                    <p:animEffect transition="in" filter="wipe(left)">
                                      <p:cBhvr>
                                        <p:cTn id="47" dur="500"/>
                                        <p:tgtEl>
                                          <p:spTgt spid="5">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5">
                                            <p:txEl>
                                              <p:pRg st="8" end="8"/>
                                            </p:txEl>
                                          </p:spTgt>
                                        </p:tgtEl>
                                        <p:attrNameLst>
                                          <p:attrName>style.visibility</p:attrName>
                                        </p:attrNameLst>
                                      </p:cBhvr>
                                      <p:to>
                                        <p:strVal val="visible"/>
                                      </p:to>
                                    </p:set>
                                    <p:animEffect transition="in" filter="wipe(left)">
                                      <p:cBhvr>
                                        <p:cTn id="52" dur="500"/>
                                        <p:tgtEl>
                                          <p:spTgt spid="5">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5">
                                            <p:txEl>
                                              <p:pRg st="9" end="9"/>
                                            </p:txEl>
                                          </p:spTgt>
                                        </p:tgtEl>
                                        <p:attrNameLst>
                                          <p:attrName>style.visibility</p:attrName>
                                        </p:attrNameLst>
                                      </p:cBhvr>
                                      <p:to>
                                        <p:strVal val="visible"/>
                                      </p:to>
                                    </p:set>
                                    <p:animEffect transition="in" filter="wipe(left)">
                                      <p:cBhvr>
                                        <p:cTn id="57" dur="500"/>
                                        <p:tgtEl>
                                          <p:spTgt spid="5">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5">
                                            <p:txEl>
                                              <p:pRg st="10" end="10"/>
                                            </p:txEl>
                                          </p:spTgt>
                                        </p:tgtEl>
                                        <p:attrNameLst>
                                          <p:attrName>style.visibility</p:attrName>
                                        </p:attrNameLst>
                                      </p:cBhvr>
                                      <p:to>
                                        <p:strVal val="visible"/>
                                      </p:to>
                                    </p:set>
                                    <p:animEffect transition="in" filter="wipe(left)">
                                      <p:cBhvr>
                                        <p:cTn id="62"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7B9245-84DB-4777-A920-077FBF3A2637}"/>
              </a:ext>
            </a:extLst>
          </p:cNvPr>
          <p:cNvSpPr>
            <a:spLocks noGrp="1"/>
          </p:cNvSpPr>
          <p:nvPr>
            <p:ph type="title"/>
          </p:nvPr>
        </p:nvSpPr>
        <p:spPr/>
        <p:txBody>
          <a:bodyPr/>
          <a:lstStyle/>
          <a:p>
            <a:r>
              <a:rPr lang="en-US" altLang="zh-CN" dirty="0"/>
              <a:t>P93---3.9</a:t>
            </a:r>
            <a:endParaRPr lang="zh-CN" altLang="en-US" dirty="0"/>
          </a:p>
        </p:txBody>
      </p:sp>
      <p:sp>
        <p:nvSpPr>
          <p:cNvPr id="5" name="Rectangle 3">
            <a:extLst>
              <a:ext uri="{FF2B5EF4-FFF2-40B4-BE49-F238E27FC236}">
                <a16:creationId xmlns:a16="http://schemas.microsoft.com/office/drawing/2014/main" id="{4073C371-5513-402C-9FDB-6F08CDDD9872}"/>
              </a:ext>
            </a:extLst>
          </p:cNvPr>
          <p:cNvSpPr txBox="1">
            <a:spLocks noChangeArrowheads="1"/>
          </p:cNvSpPr>
          <p:nvPr/>
        </p:nvSpPr>
        <p:spPr bwMode="auto">
          <a:xfrm>
            <a:off x="698500" y="875254"/>
            <a:ext cx="10795000" cy="5725131"/>
          </a:xfrm>
          <a:prstGeom prst="rect">
            <a:avLst/>
          </a:prstGeom>
          <a:solidFill>
            <a:schemeClr val="accent6">
              <a:lumMod val="20000"/>
              <a:lumOff val="80000"/>
            </a:schemeClr>
          </a:solid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457200" indent="-457200" eaLnBrk="1" hangingPunct="1">
              <a:lnSpc>
                <a:spcPct val="120000"/>
              </a:lnSpc>
              <a:buClr>
                <a:srgbClr val="CC0000"/>
              </a:buClr>
              <a:buAutoNum type="arabicParenBoth"/>
              <a:defRPr/>
            </a:pPr>
            <a:r>
              <a:rPr lang="en-US" altLang="zh-CN" sz="1600" kern="0" dirty="0">
                <a:latin typeface="Consolas" panose="020B0609020204030204" pitchFamily="49" charset="0"/>
                <a:ea typeface="微软雅黑" panose="020B0503020204020204" pitchFamily="34" charset="-122"/>
              </a:rPr>
              <a:t>X=2</a:t>
            </a:r>
            <a:r>
              <a:rPr lang="en-US" altLang="zh-CN" sz="1600" kern="0" baseline="30000" dirty="0">
                <a:latin typeface="Consolas" panose="020B0609020204030204" pitchFamily="49" charset="0"/>
                <a:ea typeface="微软雅黑" panose="020B0503020204020204" pitchFamily="34" charset="-122"/>
              </a:rPr>
              <a:t>011</a:t>
            </a:r>
            <a:r>
              <a:rPr lang="en-US" altLang="zh-CN" sz="1600" kern="0" dirty="0">
                <a:latin typeface="Consolas" panose="020B0609020204030204" pitchFamily="49" charset="0"/>
                <a:ea typeface="微软雅黑" panose="020B0503020204020204" pitchFamily="34" charset="-122"/>
              </a:rPr>
              <a:t>*(0.100100), y=2</a:t>
            </a:r>
            <a:r>
              <a:rPr lang="en-US" altLang="zh-CN" sz="1600" kern="0" baseline="30000" dirty="0">
                <a:latin typeface="Consolas" panose="020B0609020204030204" pitchFamily="49" charset="0"/>
                <a:ea typeface="微软雅黑" panose="020B0503020204020204" pitchFamily="34" charset="-122"/>
              </a:rPr>
              <a:t>010</a:t>
            </a:r>
            <a:r>
              <a:rPr lang="en-US" altLang="zh-CN" sz="1600" kern="0" dirty="0">
                <a:latin typeface="Consolas" panose="020B0609020204030204" pitchFamily="49" charset="0"/>
                <a:ea typeface="微软雅黑" panose="020B0503020204020204" pitchFamily="34" charset="-122"/>
              </a:rPr>
              <a:t>*(-0.011010)</a:t>
            </a:r>
          </a:p>
          <a:p>
            <a:pPr marL="0" indent="0" eaLnBrk="1" hangingPunct="1">
              <a:lnSpc>
                <a:spcPct val="120000"/>
              </a:lnSpc>
              <a:buClr>
                <a:srgbClr val="CC0000"/>
              </a:buClr>
              <a:buNone/>
              <a:defRPr/>
            </a:pPr>
            <a:r>
              <a:rPr lang="zh-CN" altLang="en-US" sz="1600" b="1" kern="0" dirty="0">
                <a:latin typeface="Consolas" panose="020B0609020204030204" pitchFamily="49" charset="0"/>
                <a:ea typeface="微软雅黑" panose="020B0503020204020204" pitchFamily="34" charset="-122"/>
              </a:rPr>
              <a:t>步骤</a:t>
            </a:r>
            <a:r>
              <a:rPr lang="en-US" altLang="zh-CN" sz="1600" b="1" kern="0" dirty="0">
                <a:latin typeface="Consolas" panose="020B0609020204030204" pitchFamily="49" charset="0"/>
                <a:ea typeface="微软雅黑" panose="020B0503020204020204" pitchFamily="34" charset="-122"/>
              </a:rPr>
              <a:t>1</a:t>
            </a:r>
            <a:r>
              <a:rPr lang="zh-CN" altLang="en-US" sz="1600" b="1" kern="0" dirty="0">
                <a:latin typeface="Consolas" panose="020B0609020204030204" pitchFamily="49" charset="0"/>
                <a:ea typeface="微软雅黑" panose="020B0503020204020204" pitchFamily="34" charset="-122"/>
              </a:rPr>
              <a:t>：对阶</a:t>
            </a:r>
            <a:endParaRPr lang="en-US" altLang="zh-CN" sz="1600" b="1" kern="0" dirty="0">
              <a:latin typeface="Consolas" panose="020B0609020204030204" pitchFamily="49" charset="0"/>
              <a:ea typeface="微软雅黑" panose="020B0503020204020204" pitchFamily="34" charset="-122"/>
            </a:endParaRPr>
          </a:p>
          <a:p>
            <a:pPr marL="0" indent="0" eaLnBrk="1" hangingPunct="1">
              <a:lnSpc>
                <a:spcPct val="120000"/>
              </a:lnSpc>
              <a:buClr>
                <a:srgbClr val="CC0000"/>
              </a:buClr>
              <a:buNone/>
              <a:defRPr/>
            </a:pPr>
            <a:r>
              <a:rPr lang="en-US" altLang="zh-CN" sz="1600" kern="0" dirty="0">
                <a:latin typeface="Consolas" panose="020B0609020204030204" pitchFamily="49" charset="0"/>
                <a:ea typeface="微软雅黑" panose="020B0503020204020204" pitchFamily="34" charset="-122"/>
              </a:rPr>
              <a:t>[x]</a:t>
            </a:r>
            <a:r>
              <a:rPr lang="zh-CN" altLang="en-US" sz="1600" kern="0" dirty="0">
                <a:latin typeface="Consolas" panose="020B0609020204030204" pitchFamily="49" charset="0"/>
                <a:ea typeface="微软雅黑" panose="020B0503020204020204" pitchFamily="34" charset="-122"/>
              </a:rPr>
              <a:t>补</a:t>
            </a:r>
            <a:r>
              <a:rPr lang="en-US" altLang="zh-CN" sz="1600" kern="0" dirty="0">
                <a:latin typeface="Consolas" panose="020B0609020204030204" pitchFamily="49" charset="0"/>
                <a:ea typeface="微软雅黑" panose="020B0503020204020204" pitchFamily="34" charset="-122"/>
              </a:rPr>
              <a:t>=</a:t>
            </a:r>
            <a:r>
              <a:rPr lang="en-US" altLang="zh-CN" sz="1600" kern="0" dirty="0">
                <a:solidFill>
                  <a:srgbClr val="FF0000"/>
                </a:solidFill>
                <a:latin typeface="Consolas" panose="020B0609020204030204" pitchFamily="49" charset="0"/>
                <a:ea typeface="微软雅黑" panose="020B0503020204020204" pitchFamily="34" charset="-122"/>
              </a:rPr>
              <a:t>00</a:t>
            </a:r>
            <a:r>
              <a:rPr lang="en-US" altLang="zh-CN" sz="1600" kern="0" dirty="0">
                <a:latin typeface="Consolas" panose="020B0609020204030204" pitchFamily="49" charset="0"/>
                <a:ea typeface="微软雅黑" panose="020B0503020204020204" pitchFamily="34" charset="-122"/>
              </a:rPr>
              <a:t>011</a:t>
            </a:r>
            <a:r>
              <a:rPr lang="zh-CN" altLang="en-US" sz="1600" kern="0" dirty="0">
                <a:latin typeface="Consolas" panose="020B0609020204030204" pitchFamily="49" charset="0"/>
                <a:ea typeface="微软雅黑" panose="020B0503020204020204" pitchFamily="34" charset="-122"/>
              </a:rPr>
              <a:t>，</a:t>
            </a:r>
            <a:r>
              <a:rPr lang="en-US" altLang="zh-CN" sz="1600" kern="0" dirty="0">
                <a:solidFill>
                  <a:srgbClr val="FF0000"/>
                </a:solidFill>
                <a:latin typeface="Consolas" panose="020B0609020204030204" pitchFamily="49" charset="0"/>
                <a:ea typeface="微软雅黑" panose="020B0503020204020204" pitchFamily="34" charset="-122"/>
              </a:rPr>
              <a:t>00</a:t>
            </a:r>
            <a:r>
              <a:rPr lang="en-US" altLang="zh-CN" sz="1600" kern="0" dirty="0">
                <a:latin typeface="Consolas" panose="020B0609020204030204" pitchFamily="49" charset="0"/>
                <a:ea typeface="微软雅黑" panose="020B0503020204020204" pitchFamily="34" charset="-122"/>
              </a:rPr>
              <a:t>.100100</a:t>
            </a:r>
          </a:p>
          <a:p>
            <a:pPr marL="0" indent="0" eaLnBrk="1" hangingPunct="1">
              <a:lnSpc>
                <a:spcPct val="120000"/>
              </a:lnSpc>
              <a:buClr>
                <a:srgbClr val="CC0000"/>
              </a:buClr>
              <a:buNone/>
              <a:defRPr/>
            </a:pPr>
            <a:r>
              <a:rPr lang="en-US" altLang="zh-CN" sz="1600" kern="0" dirty="0">
                <a:latin typeface="Consolas" panose="020B0609020204030204" pitchFamily="49" charset="0"/>
                <a:ea typeface="微软雅黑" panose="020B0503020204020204" pitchFamily="34" charset="-122"/>
              </a:rPr>
              <a:t>[y]</a:t>
            </a:r>
            <a:r>
              <a:rPr lang="zh-CN" altLang="en-US" sz="1600" kern="0" dirty="0">
                <a:latin typeface="Consolas" panose="020B0609020204030204" pitchFamily="49" charset="0"/>
                <a:ea typeface="微软雅黑" panose="020B0503020204020204" pitchFamily="34" charset="-122"/>
              </a:rPr>
              <a:t>补</a:t>
            </a:r>
            <a:r>
              <a:rPr lang="en-US" altLang="zh-CN" sz="1600" kern="0" dirty="0">
                <a:latin typeface="Consolas" panose="020B0609020204030204" pitchFamily="49" charset="0"/>
                <a:ea typeface="微软雅黑" panose="020B0503020204020204" pitchFamily="34" charset="-122"/>
              </a:rPr>
              <a:t>=</a:t>
            </a:r>
            <a:r>
              <a:rPr lang="en-US" altLang="zh-CN" sz="1600" kern="0" dirty="0">
                <a:solidFill>
                  <a:srgbClr val="FF0000"/>
                </a:solidFill>
                <a:latin typeface="Consolas" panose="020B0609020204030204" pitchFamily="49" charset="0"/>
                <a:ea typeface="微软雅黑" panose="020B0503020204020204" pitchFamily="34" charset="-122"/>
              </a:rPr>
              <a:t>00</a:t>
            </a:r>
            <a:r>
              <a:rPr lang="en-US" altLang="zh-CN" sz="1600" kern="0" dirty="0">
                <a:latin typeface="Consolas" panose="020B0609020204030204" pitchFamily="49" charset="0"/>
                <a:ea typeface="微软雅黑" panose="020B0503020204020204" pitchFamily="34" charset="-122"/>
              </a:rPr>
              <a:t>010</a:t>
            </a:r>
            <a:r>
              <a:rPr lang="zh-CN" altLang="en-US" sz="1600" kern="0" dirty="0">
                <a:latin typeface="Consolas" panose="020B0609020204030204" pitchFamily="49" charset="0"/>
                <a:ea typeface="微软雅黑" panose="020B0503020204020204" pitchFamily="34" charset="-122"/>
              </a:rPr>
              <a:t>，</a:t>
            </a:r>
            <a:r>
              <a:rPr lang="en-US" altLang="zh-CN" sz="1600" kern="0" dirty="0">
                <a:solidFill>
                  <a:srgbClr val="FF0000"/>
                </a:solidFill>
                <a:latin typeface="Consolas" panose="020B0609020204030204" pitchFamily="49" charset="0"/>
                <a:ea typeface="微软雅黑" panose="020B0503020204020204" pitchFamily="34" charset="-122"/>
              </a:rPr>
              <a:t>11</a:t>
            </a:r>
            <a:r>
              <a:rPr lang="en-US" altLang="zh-CN" sz="1600" kern="0" dirty="0">
                <a:latin typeface="Consolas" panose="020B0609020204030204" pitchFamily="49" charset="0"/>
                <a:ea typeface="微软雅黑" panose="020B0503020204020204" pitchFamily="34" charset="-122"/>
              </a:rPr>
              <a:t>.100110</a:t>
            </a:r>
          </a:p>
          <a:p>
            <a:pPr marL="0" indent="0" eaLnBrk="1" hangingPunct="1">
              <a:lnSpc>
                <a:spcPct val="120000"/>
              </a:lnSpc>
              <a:buClr>
                <a:srgbClr val="CC0000"/>
              </a:buClr>
              <a:buNone/>
              <a:defRPr/>
            </a:pPr>
            <a:r>
              <a:rPr lang="zh-CN" altLang="en-US" sz="1600" kern="0" dirty="0">
                <a:latin typeface="Consolas" panose="020B0609020204030204" pitchFamily="49" charset="0"/>
                <a:ea typeface="微软雅黑" panose="020B0503020204020204" pitchFamily="34" charset="-122"/>
              </a:rPr>
              <a:t>阶差：△</a:t>
            </a:r>
            <a:r>
              <a:rPr lang="en-US" altLang="zh-CN" sz="1600" kern="0" dirty="0">
                <a:latin typeface="Consolas" panose="020B0609020204030204" pitchFamily="49" charset="0"/>
                <a:ea typeface="微软雅黑" panose="020B0503020204020204" pitchFamily="34" charset="-122"/>
              </a:rPr>
              <a:t>E=[Ex]</a:t>
            </a:r>
            <a:r>
              <a:rPr lang="zh-CN" altLang="en-US" sz="1600" kern="0" dirty="0">
                <a:latin typeface="Consolas" panose="020B0609020204030204" pitchFamily="49" charset="0"/>
                <a:ea typeface="微软雅黑" panose="020B0503020204020204" pitchFamily="34" charset="-122"/>
              </a:rPr>
              <a:t>补</a:t>
            </a:r>
            <a:r>
              <a:rPr lang="en-US" altLang="zh-CN" sz="1600" kern="0" dirty="0">
                <a:latin typeface="Consolas" panose="020B0609020204030204" pitchFamily="49" charset="0"/>
                <a:ea typeface="微软雅黑" panose="020B0503020204020204" pitchFamily="34" charset="-122"/>
              </a:rPr>
              <a:t>+[-</a:t>
            </a:r>
            <a:r>
              <a:rPr lang="en-US" altLang="zh-CN" sz="1600" kern="0" dirty="0" err="1">
                <a:latin typeface="Consolas" panose="020B0609020204030204" pitchFamily="49" charset="0"/>
                <a:ea typeface="微软雅黑" panose="020B0503020204020204" pitchFamily="34" charset="-122"/>
              </a:rPr>
              <a:t>Ey</a:t>
            </a:r>
            <a:r>
              <a:rPr lang="en-US" altLang="zh-CN" sz="1600" kern="0" dirty="0">
                <a:latin typeface="Consolas" panose="020B0609020204030204" pitchFamily="49" charset="0"/>
                <a:ea typeface="微软雅黑" panose="020B0503020204020204" pitchFamily="34" charset="-122"/>
              </a:rPr>
              <a:t>]</a:t>
            </a:r>
            <a:r>
              <a:rPr lang="zh-CN" altLang="en-US" sz="1600" kern="0" dirty="0">
                <a:latin typeface="Consolas" panose="020B0609020204030204" pitchFamily="49" charset="0"/>
                <a:ea typeface="微软雅黑" panose="020B0503020204020204" pitchFamily="34" charset="-122"/>
              </a:rPr>
              <a:t>补</a:t>
            </a:r>
            <a:r>
              <a:rPr lang="en-US" altLang="zh-CN" sz="1600" kern="0" dirty="0">
                <a:latin typeface="Consolas" panose="020B0609020204030204" pitchFamily="49" charset="0"/>
                <a:ea typeface="微软雅黑" panose="020B0503020204020204" pitchFamily="34" charset="-122"/>
              </a:rPr>
              <a:t>=</a:t>
            </a:r>
            <a:r>
              <a:rPr lang="en-US" altLang="zh-CN" sz="1600" kern="0" dirty="0">
                <a:solidFill>
                  <a:srgbClr val="FF0000"/>
                </a:solidFill>
                <a:latin typeface="Consolas" panose="020B0609020204030204" pitchFamily="49" charset="0"/>
                <a:ea typeface="微软雅黑" panose="020B0503020204020204" pitchFamily="34" charset="-122"/>
              </a:rPr>
              <a:t>00</a:t>
            </a:r>
            <a:r>
              <a:rPr lang="en-US" altLang="zh-CN" sz="1600" kern="0" dirty="0">
                <a:latin typeface="Consolas" panose="020B0609020204030204" pitchFamily="49" charset="0"/>
                <a:ea typeface="微软雅黑" panose="020B0503020204020204" pitchFamily="34" charset="-122"/>
              </a:rPr>
              <a:t>001,</a:t>
            </a:r>
            <a:r>
              <a:rPr lang="zh-CN" altLang="en-US" sz="1600" kern="0" dirty="0">
                <a:latin typeface="Consolas" panose="020B0609020204030204" pitchFamily="49" charset="0"/>
                <a:ea typeface="微软雅黑" panose="020B0503020204020204" pitchFamily="34" charset="-122"/>
              </a:rPr>
              <a:t>阶差为</a:t>
            </a:r>
            <a:r>
              <a:rPr lang="en-US" altLang="zh-CN" sz="1600" kern="0" dirty="0">
                <a:latin typeface="Consolas" panose="020B0609020204030204" pitchFamily="49" charset="0"/>
                <a:ea typeface="微软雅黑" panose="020B0503020204020204" pitchFamily="34" charset="-122"/>
              </a:rPr>
              <a:t>1</a:t>
            </a:r>
          </a:p>
          <a:p>
            <a:pPr marL="0" indent="0" eaLnBrk="1" hangingPunct="1">
              <a:lnSpc>
                <a:spcPct val="120000"/>
              </a:lnSpc>
              <a:buClr>
                <a:srgbClr val="CC0000"/>
              </a:buClr>
              <a:buNone/>
              <a:defRPr/>
            </a:pPr>
            <a:r>
              <a:rPr lang="zh-CN" altLang="en-US" sz="1600" kern="0" dirty="0">
                <a:latin typeface="Consolas" panose="020B0609020204030204" pitchFamily="49" charset="0"/>
                <a:ea typeface="微软雅黑" panose="020B0503020204020204" pitchFamily="34" charset="-122"/>
              </a:rPr>
              <a:t>将</a:t>
            </a:r>
            <a:r>
              <a:rPr lang="en-US" altLang="zh-CN" sz="1600" kern="0" dirty="0">
                <a:latin typeface="Consolas" panose="020B0609020204030204" pitchFamily="49" charset="0"/>
                <a:ea typeface="微软雅黑" panose="020B0503020204020204" pitchFamily="34" charset="-122"/>
              </a:rPr>
              <a:t>[y]</a:t>
            </a:r>
            <a:r>
              <a:rPr lang="zh-CN" altLang="en-US" sz="1600" kern="0" dirty="0">
                <a:latin typeface="Consolas" panose="020B0609020204030204" pitchFamily="49" charset="0"/>
                <a:ea typeface="微软雅黑" panose="020B0503020204020204" pitchFamily="34" charset="-122"/>
              </a:rPr>
              <a:t>补尾数右移</a:t>
            </a:r>
            <a:r>
              <a:rPr lang="en-US" altLang="zh-CN" sz="1600" kern="0" dirty="0">
                <a:latin typeface="Consolas" panose="020B0609020204030204" pitchFamily="49" charset="0"/>
                <a:ea typeface="微软雅黑" panose="020B0503020204020204" pitchFamily="34" charset="-122"/>
              </a:rPr>
              <a:t>1</a:t>
            </a:r>
            <a:r>
              <a:rPr lang="zh-CN" altLang="en-US" sz="1600" kern="0" dirty="0">
                <a:latin typeface="Consolas" panose="020B0609020204030204" pitchFamily="49" charset="0"/>
                <a:ea typeface="微软雅黑" panose="020B0503020204020204" pitchFamily="34" charset="-122"/>
              </a:rPr>
              <a:t>位，阶数加</a:t>
            </a:r>
            <a:r>
              <a:rPr lang="en-US" altLang="zh-CN" sz="1600" kern="0" dirty="0">
                <a:latin typeface="Consolas" panose="020B0609020204030204" pitchFamily="49" charset="0"/>
                <a:ea typeface="微软雅黑" panose="020B0503020204020204" pitchFamily="34" charset="-122"/>
              </a:rPr>
              <a:t>1</a:t>
            </a:r>
            <a:r>
              <a:rPr lang="zh-CN" altLang="en-US" sz="1600" kern="0" dirty="0">
                <a:latin typeface="Consolas" panose="020B0609020204030204" pitchFamily="49" charset="0"/>
                <a:ea typeface="微软雅黑" panose="020B0503020204020204" pitchFamily="34" charset="-122"/>
              </a:rPr>
              <a:t>，</a:t>
            </a:r>
            <a:r>
              <a:rPr lang="en-US" altLang="zh-CN" sz="1600" kern="0" dirty="0">
                <a:solidFill>
                  <a:srgbClr val="FF0000"/>
                </a:solidFill>
                <a:latin typeface="Consolas" panose="020B0609020204030204" pitchFamily="49" charset="0"/>
                <a:ea typeface="微软雅黑" panose="020B0503020204020204" pitchFamily="34" charset="-122"/>
              </a:rPr>
              <a:t>00</a:t>
            </a:r>
            <a:r>
              <a:rPr lang="en-US" altLang="zh-CN" sz="1600" kern="0" dirty="0">
                <a:latin typeface="Consolas" panose="020B0609020204030204" pitchFamily="49" charset="0"/>
                <a:ea typeface="微软雅黑" panose="020B0503020204020204" pitchFamily="34" charset="-122"/>
              </a:rPr>
              <a:t>011, </a:t>
            </a:r>
            <a:r>
              <a:rPr lang="en-US" altLang="zh-CN" sz="1600" kern="0" dirty="0">
                <a:solidFill>
                  <a:srgbClr val="FF0000"/>
                </a:solidFill>
                <a:latin typeface="Consolas" panose="020B0609020204030204" pitchFamily="49" charset="0"/>
                <a:ea typeface="微软雅黑" panose="020B0503020204020204" pitchFamily="34" charset="-122"/>
              </a:rPr>
              <a:t>11</a:t>
            </a:r>
            <a:r>
              <a:rPr lang="en-US" altLang="zh-CN" sz="1600" kern="0" dirty="0">
                <a:latin typeface="Consolas" panose="020B0609020204030204" pitchFamily="49" charset="0"/>
                <a:ea typeface="微软雅黑" panose="020B0503020204020204" pitchFamily="34" charset="-122"/>
              </a:rPr>
              <a:t>.110011</a:t>
            </a:r>
          </a:p>
          <a:p>
            <a:pPr marL="0" indent="0" eaLnBrk="1" hangingPunct="1">
              <a:lnSpc>
                <a:spcPct val="120000"/>
              </a:lnSpc>
              <a:buClr>
                <a:srgbClr val="CC0000"/>
              </a:buClr>
              <a:buNone/>
              <a:defRPr/>
            </a:pPr>
            <a:r>
              <a:rPr lang="zh-CN" altLang="en-US" sz="1600" b="1" kern="0" dirty="0">
                <a:latin typeface="Consolas" panose="020B0609020204030204" pitchFamily="49" charset="0"/>
                <a:ea typeface="微软雅黑" panose="020B0503020204020204" pitchFamily="34" charset="-122"/>
              </a:rPr>
              <a:t>步骤</a:t>
            </a:r>
            <a:r>
              <a:rPr lang="en-US" altLang="zh-CN" sz="1600" b="1" kern="0" dirty="0">
                <a:latin typeface="Consolas" panose="020B0609020204030204" pitchFamily="49" charset="0"/>
                <a:ea typeface="微软雅黑" panose="020B0503020204020204" pitchFamily="34" charset="-122"/>
              </a:rPr>
              <a:t>2</a:t>
            </a:r>
            <a:r>
              <a:rPr lang="zh-CN" altLang="en-US" sz="1600" b="1" kern="0" dirty="0">
                <a:latin typeface="Consolas" panose="020B0609020204030204" pitchFamily="49" charset="0"/>
                <a:ea typeface="微软雅黑" panose="020B0503020204020204" pitchFamily="34" charset="-122"/>
              </a:rPr>
              <a:t>：尾数求和</a:t>
            </a:r>
            <a:endParaRPr lang="en-US" altLang="zh-CN" sz="1600" b="1" kern="0" dirty="0">
              <a:latin typeface="Consolas" panose="020B0609020204030204" pitchFamily="49" charset="0"/>
              <a:ea typeface="微软雅黑" panose="020B0503020204020204" pitchFamily="34" charset="-122"/>
            </a:endParaRPr>
          </a:p>
          <a:p>
            <a:pPr marL="0" indent="0" eaLnBrk="1" hangingPunct="1">
              <a:lnSpc>
                <a:spcPct val="120000"/>
              </a:lnSpc>
              <a:buClr>
                <a:srgbClr val="CC0000"/>
              </a:buClr>
              <a:buNone/>
              <a:defRPr/>
            </a:pPr>
            <a:r>
              <a:rPr lang="en-US" altLang="zh-CN" sz="1600" kern="0" dirty="0">
                <a:latin typeface="Consolas" panose="020B0609020204030204" pitchFamily="49" charset="0"/>
                <a:ea typeface="微软雅黑" panose="020B0503020204020204" pitchFamily="34" charset="-122"/>
              </a:rPr>
              <a:t>[x]</a:t>
            </a:r>
            <a:r>
              <a:rPr lang="zh-CN" altLang="en-US" sz="1600" kern="0" dirty="0">
                <a:latin typeface="Consolas" panose="020B0609020204030204" pitchFamily="49" charset="0"/>
                <a:ea typeface="微软雅黑" panose="020B0503020204020204" pitchFamily="34" charset="-122"/>
              </a:rPr>
              <a:t>补</a:t>
            </a:r>
            <a:r>
              <a:rPr lang="en-US" altLang="zh-CN" sz="1600" kern="0" dirty="0">
                <a:latin typeface="Consolas" panose="020B0609020204030204" pitchFamily="49" charset="0"/>
                <a:ea typeface="微软雅黑" panose="020B0503020204020204" pitchFamily="34" charset="-122"/>
              </a:rPr>
              <a:t>+[y]</a:t>
            </a:r>
            <a:r>
              <a:rPr lang="zh-CN" altLang="en-US" sz="1600" kern="0" dirty="0">
                <a:latin typeface="Consolas" panose="020B0609020204030204" pitchFamily="49" charset="0"/>
                <a:ea typeface="微软雅黑" panose="020B0503020204020204" pitchFamily="34" charset="-122"/>
              </a:rPr>
              <a:t>补</a:t>
            </a:r>
            <a:r>
              <a:rPr lang="en-US" altLang="zh-CN" sz="1600" kern="0" dirty="0">
                <a:latin typeface="Consolas" panose="020B0609020204030204" pitchFamily="49" charset="0"/>
                <a:ea typeface="微软雅黑" panose="020B0503020204020204" pitchFamily="34" charset="-122"/>
              </a:rPr>
              <a:t>=</a:t>
            </a:r>
            <a:r>
              <a:rPr lang="en-US" altLang="zh-CN" sz="1600" kern="0" dirty="0">
                <a:solidFill>
                  <a:srgbClr val="FF0000"/>
                </a:solidFill>
                <a:latin typeface="Consolas" panose="020B0609020204030204" pitchFamily="49" charset="0"/>
                <a:ea typeface="微软雅黑" panose="020B0503020204020204" pitchFamily="34" charset="-122"/>
              </a:rPr>
              <a:t>00</a:t>
            </a:r>
            <a:r>
              <a:rPr lang="en-US" altLang="zh-CN" sz="1600" kern="0" dirty="0">
                <a:latin typeface="Consolas" panose="020B0609020204030204" pitchFamily="49" charset="0"/>
                <a:ea typeface="微软雅黑" panose="020B0503020204020204" pitchFamily="34" charset="-122"/>
              </a:rPr>
              <a:t>011, </a:t>
            </a:r>
            <a:r>
              <a:rPr lang="en-US" altLang="zh-CN" sz="1600" kern="0" dirty="0">
                <a:solidFill>
                  <a:srgbClr val="FF0000"/>
                </a:solidFill>
                <a:latin typeface="Consolas" panose="020B0609020204030204" pitchFamily="49" charset="0"/>
                <a:ea typeface="微软雅黑" panose="020B0503020204020204" pitchFamily="34" charset="-122"/>
              </a:rPr>
              <a:t>00</a:t>
            </a:r>
            <a:r>
              <a:rPr lang="en-US" altLang="zh-CN" sz="1600" kern="0" dirty="0">
                <a:latin typeface="Consolas" panose="020B0609020204030204" pitchFamily="49" charset="0"/>
                <a:ea typeface="微软雅黑" panose="020B0503020204020204" pitchFamily="34" charset="-122"/>
              </a:rPr>
              <a:t>.010111 </a:t>
            </a:r>
          </a:p>
          <a:p>
            <a:pPr marL="0" indent="0" eaLnBrk="1" hangingPunct="1">
              <a:lnSpc>
                <a:spcPct val="120000"/>
              </a:lnSpc>
              <a:buClr>
                <a:srgbClr val="CC0000"/>
              </a:buClr>
              <a:buNone/>
              <a:defRPr/>
            </a:pPr>
            <a:r>
              <a:rPr lang="zh-CN" altLang="en-US" sz="1600" b="1" kern="0" dirty="0">
                <a:latin typeface="Consolas" panose="020B0609020204030204" pitchFamily="49" charset="0"/>
                <a:ea typeface="微软雅黑" panose="020B0503020204020204" pitchFamily="34" charset="-122"/>
              </a:rPr>
              <a:t>步骤</a:t>
            </a:r>
            <a:r>
              <a:rPr lang="en-US" altLang="zh-CN" sz="1600" b="1" kern="0" dirty="0">
                <a:latin typeface="Consolas" panose="020B0609020204030204" pitchFamily="49" charset="0"/>
                <a:ea typeface="微软雅黑" panose="020B0503020204020204" pitchFamily="34" charset="-122"/>
              </a:rPr>
              <a:t>3</a:t>
            </a:r>
            <a:r>
              <a:rPr lang="zh-CN" altLang="en-US" sz="1600" b="1" kern="0" dirty="0">
                <a:latin typeface="Consolas" panose="020B0609020204030204" pitchFamily="49" charset="0"/>
                <a:ea typeface="微软雅黑" panose="020B0503020204020204" pitchFamily="34" charset="-122"/>
              </a:rPr>
              <a:t>：结果规格化</a:t>
            </a:r>
            <a:endParaRPr lang="en-US" altLang="zh-CN" sz="1600" b="1" kern="0" dirty="0">
              <a:latin typeface="Consolas" panose="020B0609020204030204" pitchFamily="49" charset="0"/>
              <a:ea typeface="微软雅黑" panose="020B0503020204020204" pitchFamily="34" charset="-122"/>
            </a:endParaRPr>
          </a:p>
          <a:p>
            <a:pPr marL="0" indent="0" eaLnBrk="1" hangingPunct="1">
              <a:lnSpc>
                <a:spcPct val="120000"/>
              </a:lnSpc>
              <a:buClr>
                <a:srgbClr val="CC0000"/>
              </a:buClr>
              <a:buNone/>
              <a:defRPr/>
            </a:pPr>
            <a:r>
              <a:rPr lang="en-US" altLang="zh-CN" sz="1600" kern="0" dirty="0">
                <a:latin typeface="Consolas" panose="020B0609020204030204" pitchFamily="49" charset="0"/>
                <a:ea typeface="微软雅黑" panose="020B0503020204020204" pitchFamily="34" charset="-122"/>
              </a:rPr>
              <a:t>[x]</a:t>
            </a:r>
            <a:r>
              <a:rPr lang="zh-CN" altLang="en-US" sz="1600" kern="0" dirty="0">
                <a:latin typeface="Consolas" panose="020B0609020204030204" pitchFamily="49" charset="0"/>
                <a:ea typeface="微软雅黑" panose="020B0503020204020204" pitchFamily="34" charset="-122"/>
              </a:rPr>
              <a:t>补</a:t>
            </a:r>
            <a:r>
              <a:rPr lang="en-US" altLang="zh-CN" sz="1600" kern="0" dirty="0">
                <a:latin typeface="Consolas" panose="020B0609020204030204" pitchFamily="49" charset="0"/>
                <a:ea typeface="微软雅黑" panose="020B0503020204020204" pitchFamily="34" charset="-122"/>
              </a:rPr>
              <a:t>+[y]</a:t>
            </a:r>
            <a:r>
              <a:rPr lang="zh-CN" altLang="en-US" sz="1600" kern="0" dirty="0">
                <a:latin typeface="Consolas" panose="020B0609020204030204" pitchFamily="49" charset="0"/>
                <a:ea typeface="微软雅黑" panose="020B0503020204020204" pitchFamily="34" charset="-122"/>
              </a:rPr>
              <a:t>补</a:t>
            </a:r>
            <a:r>
              <a:rPr lang="en-US" altLang="zh-CN" sz="1600" kern="0" dirty="0">
                <a:latin typeface="Consolas" panose="020B0609020204030204" pitchFamily="49" charset="0"/>
                <a:ea typeface="微软雅黑" panose="020B0503020204020204" pitchFamily="34" charset="-122"/>
              </a:rPr>
              <a:t>=</a:t>
            </a:r>
            <a:r>
              <a:rPr lang="en-US" altLang="zh-CN" sz="1600" kern="0" dirty="0">
                <a:solidFill>
                  <a:srgbClr val="FF0000"/>
                </a:solidFill>
                <a:latin typeface="Consolas" panose="020B0609020204030204" pitchFamily="49" charset="0"/>
                <a:ea typeface="微软雅黑" panose="020B0503020204020204" pitchFamily="34" charset="-122"/>
              </a:rPr>
              <a:t>00</a:t>
            </a:r>
            <a:r>
              <a:rPr lang="en-US" altLang="zh-CN" sz="1600" kern="0" dirty="0">
                <a:latin typeface="Consolas" panose="020B0609020204030204" pitchFamily="49" charset="0"/>
                <a:ea typeface="微软雅黑" panose="020B0503020204020204" pitchFamily="34" charset="-122"/>
              </a:rPr>
              <a:t>010</a:t>
            </a:r>
            <a:r>
              <a:rPr lang="zh-CN" altLang="en-US" sz="1600" kern="0" dirty="0">
                <a:latin typeface="Consolas" panose="020B0609020204030204" pitchFamily="49" charset="0"/>
                <a:ea typeface="微软雅黑" panose="020B0503020204020204" pitchFamily="34" charset="-122"/>
              </a:rPr>
              <a:t>， </a:t>
            </a:r>
            <a:r>
              <a:rPr lang="en-US" altLang="zh-CN" sz="1600" kern="0" dirty="0">
                <a:solidFill>
                  <a:srgbClr val="FF0000"/>
                </a:solidFill>
                <a:latin typeface="Consolas" panose="020B0609020204030204" pitchFamily="49" charset="0"/>
                <a:ea typeface="微软雅黑" panose="020B0503020204020204" pitchFamily="34" charset="-122"/>
              </a:rPr>
              <a:t>00</a:t>
            </a:r>
            <a:r>
              <a:rPr lang="en-US" altLang="zh-CN" sz="1600" kern="0" dirty="0">
                <a:latin typeface="Consolas" panose="020B0609020204030204" pitchFamily="49" charset="0"/>
                <a:ea typeface="微软雅黑" panose="020B0503020204020204" pitchFamily="34" charset="-122"/>
              </a:rPr>
              <a:t>.101110  </a:t>
            </a:r>
            <a:r>
              <a:rPr lang="zh-CN" altLang="en-US" sz="1600" kern="0" dirty="0">
                <a:latin typeface="Consolas" panose="020B0609020204030204" pitchFamily="49" charset="0"/>
                <a:ea typeface="微软雅黑" panose="020B0503020204020204" pitchFamily="34" charset="-122"/>
              </a:rPr>
              <a:t>非归数，左归</a:t>
            </a:r>
            <a:r>
              <a:rPr lang="en-US" altLang="zh-CN" sz="1600" kern="0" dirty="0">
                <a:latin typeface="Consolas" panose="020B0609020204030204" pitchFamily="49" charset="0"/>
                <a:ea typeface="微软雅黑" panose="020B0503020204020204" pitchFamily="34" charset="-122"/>
              </a:rPr>
              <a:t>1</a:t>
            </a:r>
            <a:r>
              <a:rPr lang="zh-CN" altLang="en-US" sz="1600" kern="0" dirty="0">
                <a:latin typeface="Consolas" panose="020B0609020204030204" pitchFamily="49" charset="0"/>
                <a:ea typeface="微软雅黑" panose="020B0503020204020204" pitchFamily="34" charset="-122"/>
              </a:rPr>
              <a:t>位，阶码减</a:t>
            </a:r>
            <a:r>
              <a:rPr lang="en-US" altLang="zh-CN" sz="1600" kern="0" dirty="0">
                <a:latin typeface="Consolas" panose="020B0609020204030204" pitchFamily="49" charset="0"/>
                <a:ea typeface="微软雅黑" panose="020B0503020204020204" pitchFamily="34" charset="-122"/>
              </a:rPr>
              <a:t>1</a:t>
            </a:r>
          </a:p>
          <a:p>
            <a:pPr marL="0" indent="0" eaLnBrk="1" hangingPunct="1">
              <a:lnSpc>
                <a:spcPct val="120000"/>
              </a:lnSpc>
              <a:buClr>
                <a:srgbClr val="CC0000"/>
              </a:buClr>
              <a:buNone/>
              <a:defRPr/>
            </a:pPr>
            <a:r>
              <a:rPr lang="zh-CN" altLang="en-US" sz="1600" b="1" kern="0" dirty="0">
                <a:latin typeface="Consolas" panose="020B0609020204030204" pitchFamily="49" charset="0"/>
                <a:ea typeface="微软雅黑" panose="020B0503020204020204" pitchFamily="34" charset="-122"/>
              </a:rPr>
              <a:t>步骤</a:t>
            </a:r>
            <a:r>
              <a:rPr lang="en-US" altLang="zh-CN" sz="1600" b="1" kern="0" dirty="0">
                <a:latin typeface="Consolas" panose="020B0609020204030204" pitchFamily="49" charset="0"/>
                <a:ea typeface="微软雅黑" panose="020B0503020204020204" pitchFamily="34" charset="-122"/>
              </a:rPr>
              <a:t>4</a:t>
            </a:r>
            <a:r>
              <a:rPr lang="zh-CN" altLang="en-US" sz="1600" b="1" kern="0" dirty="0">
                <a:latin typeface="Consolas" panose="020B0609020204030204" pitchFamily="49" charset="0"/>
                <a:ea typeface="微软雅黑" panose="020B0503020204020204" pitchFamily="34" charset="-122"/>
              </a:rPr>
              <a:t>：舍入处理</a:t>
            </a:r>
          </a:p>
          <a:p>
            <a:pPr eaLnBrk="1" hangingPunct="1">
              <a:lnSpc>
                <a:spcPct val="120000"/>
              </a:lnSpc>
              <a:buClr>
                <a:srgbClr val="CC0000"/>
              </a:buClr>
              <a:buNone/>
              <a:defRPr/>
            </a:pPr>
            <a:r>
              <a:rPr lang="en-US" altLang="zh-CN" sz="1600" kern="0" dirty="0">
                <a:latin typeface="Consolas" panose="020B0609020204030204" pitchFamily="49" charset="0"/>
                <a:ea typeface="微软雅黑" panose="020B0503020204020204" pitchFamily="34" charset="-122"/>
              </a:rPr>
              <a:t>	</a:t>
            </a:r>
            <a:r>
              <a:rPr lang="zh-CN" altLang="en-US" sz="1600" kern="0" dirty="0">
                <a:latin typeface="Consolas" panose="020B0609020204030204" pitchFamily="49" charset="0"/>
                <a:ea typeface="微软雅黑" panose="020B0503020204020204" pitchFamily="34" charset="-122"/>
              </a:rPr>
              <a:t>不需要舍入</a:t>
            </a:r>
            <a:endParaRPr lang="en-US" altLang="zh-CN" sz="1600" kern="0" dirty="0">
              <a:latin typeface="Consolas" panose="020B0609020204030204" pitchFamily="49" charset="0"/>
              <a:ea typeface="微软雅黑" panose="020B0503020204020204" pitchFamily="34" charset="-122"/>
            </a:endParaRPr>
          </a:p>
          <a:p>
            <a:pPr eaLnBrk="1" hangingPunct="1">
              <a:lnSpc>
                <a:spcPct val="120000"/>
              </a:lnSpc>
              <a:buClr>
                <a:srgbClr val="CC0000"/>
              </a:buClr>
              <a:buNone/>
              <a:defRPr/>
            </a:pPr>
            <a:r>
              <a:rPr lang="zh-CN" altLang="en-US" sz="1600" b="1" kern="0" dirty="0">
                <a:latin typeface="Consolas" panose="020B0609020204030204" pitchFamily="49" charset="0"/>
                <a:ea typeface="微软雅黑" panose="020B0503020204020204" pitchFamily="34" charset="-122"/>
              </a:rPr>
              <a:t>步骤</a:t>
            </a:r>
            <a:r>
              <a:rPr lang="en-US" altLang="zh-CN" sz="1600" b="1" kern="0" dirty="0">
                <a:latin typeface="Consolas" panose="020B0609020204030204" pitchFamily="49" charset="0"/>
                <a:ea typeface="微软雅黑" panose="020B0503020204020204" pitchFamily="34" charset="-122"/>
              </a:rPr>
              <a:t>5</a:t>
            </a:r>
            <a:r>
              <a:rPr lang="zh-CN" altLang="en-US" sz="1600" b="1" kern="0" dirty="0">
                <a:latin typeface="Consolas" panose="020B0609020204030204" pitchFamily="49" charset="0"/>
                <a:ea typeface="微软雅黑" panose="020B0503020204020204" pitchFamily="34" charset="-122"/>
              </a:rPr>
              <a:t>：溢出判断</a:t>
            </a:r>
            <a:endParaRPr lang="en-US" altLang="zh-CN" sz="1600" b="1" kern="0" dirty="0">
              <a:latin typeface="Consolas" panose="020B0609020204030204" pitchFamily="49" charset="0"/>
              <a:ea typeface="微软雅黑" panose="020B0503020204020204" pitchFamily="34" charset="-122"/>
            </a:endParaRPr>
          </a:p>
          <a:p>
            <a:pPr eaLnBrk="1" hangingPunct="1">
              <a:lnSpc>
                <a:spcPct val="120000"/>
              </a:lnSpc>
              <a:buClr>
                <a:srgbClr val="CC0000"/>
              </a:buClr>
              <a:buNone/>
              <a:defRPr/>
            </a:pPr>
            <a:r>
              <a:rPr lang="en-US" altLang="zh-CN" sz="1600" kern="0" dirty="0">
                <a:latin typeface="Consolas" panose="020B0609020204030204" pitchFamily="49" charset="0"/>
                <a:ea typeface="微软雅黑" panose="020B0503020204020204" pitchFamily="34" charset="-122"/>
              </a:rPr>
              <a:t>[x]</a:t>
            </a:r>
            <a:r>
              <a:rPr lang="zh-CN" altLang="en-US" sz="1600" kern="0" dirty="0">
                <a:latin typeface="Consolas" panose="020B0609020204030204" pitchFamily="49" charset="0"/>
                <a:ea typeface="微软雅黑" panose="020B0503020204020204" pitchFamily="34" charset="-122"/>
              </a:rPr>
              <a:t>补</a:t>
            </a:r>
            <a:r>
              <a:rPr lang="en-US" altLang="zh-CN" sz="1600" kern="0" dirty="0">
                <a:latin typeface="Consolas" panose="020B0609020204030204" pitchFamily="49" charset="0"/>
                <a:ea typeface="微软雅黑" panose="020B0503020204020204" pitchFamily="34" charset="-122"/>
              </a:rPr>
              <a:t>+[y]</a:t>
            </a:r>
            <a:r>
              <a:rPr lang="zh-CN" altLang="en-US" sz="1600" kern="0" dirty="0">
                <a:latin typeface="Consolas" panose="020B0609020204030204" pitchFamily="49" charset="0"/>
                <a:ea typeface="微软雅黑" panose="020B0503020204020204" pitchFamily="34" charset="-122"/>
              </a:rPr>
              <a:t>补</a:t>
            </a:r>
            <a:r>
              <a:rPr lang="en-US" altLang="zh-CN" sz="1600" kern="0" dirty="0">
                <a:latin typeface="Consolas" panose="020B0609020204030204" pitchFamily="49" charset="0"/>
                <a:ea typeface="微软雅黑" panose="020B0503020204020204" pitchFamily="34" charset="-122"/>
              </a:rPr>
              <a:t>=</a:t>
            </a:r>
            <a:r>
              <a:rPr lang="en-US" altLang="zh-CN" sz="1600" kern="0" dirty="0">
                <a:solidFill>
                  <a:srgbClr val="FF0000"/>
                </a:solidFill>
                <a:latin typeface="Consolas" panose="020B0609020204030204" pitchFamily="49" charset="0"/>
                <a:ea typeface="微软雅黑" panose="020B0503020204020204" pitchFamily="34" charset="-122"/>
              </a:rPr>
              <a:t>00</a:t>
            </a:r>
            <a:r>
              <a:rPr lang="en-US" altLang="zh-CN" sz="1600" kern="0" dirty="0">
                <a:latin typeface="Consolas" panose="020B0609020204030204" pitchFamily="49" charset="0"/>
                <a:ea typeface="微软雅黑" panose="020B0503020204020204" pitchFamily="34" charset="-122"/>
              </a:rPr>
              <a:t>010</a:t>
            </a:r>
            <a:r>
              <a:rPr lang="zh-CN" altLang="en-US" sz="1600" kern="0" dirty="0">
                <a:latin typeface="Consolas" panose="020B0609020204030204" pitchFamily="49" charset="0"/>
                <a:ea typeface="微软雅黑" panose="020B0503020204020204" pitchFamily="34" charset="-122"/>
              </a:rPr>
              <a:t>，</a:t>
            </a:r>
            <a:r>
              <a:rPr lang="en-US" altLang="zh-CN" sz="1600" kern="0" dirty="0">
                <a:solidFill>
                  <a:srgbClr val="FF0000"/>
                </a:solidFill>
                <a:latin typeface="Consolas" panose="020B0609020204030204" pitchFamily="49" charset="0"/>
                <a:ea typeface="微软雅黑" panose="020B0503020204020204" pitchFamily="34" charset="-122"/>
              </a:rPr>
              <a:t>00</a:t>
            </a:r>
            <a:r>
              <a:rPr lang="en-US" altLang="zh-CN" sz="1600" kern="0" dirty="0">
                <a:latin typeface="Consolas" panose="020B0609020204030204" pitchFamily="49" charset="0"/>
                <a:ea typeface="微软雅黑" panose="020B0503020204020204" pitchFamily="34" charset="-122"/>
              </a:rPr>
              <a:t>.101110   </a:t>
            </a:r>
            <a:r>
              <a:rPr lang="zh-CN" altLang="en-US" sz="1600" b="1" kern="0" dirty="0">
                <a:latin typeface="Consolas" panose="020B0609020204030204" pitchFamily="49" charset="0"/>
                <a:ea typeface="微软雅黑" panose="020B0503020204020204" pitchFamily="34" charset="-122"/>
              </a:rPr>
              <a:t>无溢出</a:t>
            </a:r>
            <a:endParaRPr lang="en-US" altLang="zh-CN" sz="1600" b="1" kern="0" dirty="0">
              <a:latin typeface="Consolas" panose="020B0609020204030204" pitchFamily="49" charset="0"/>
              <a:ea typeface="微软雅黑" panose="020B0503020204020204" pitchFamily="34" charset="-122"/>
            </a:endParaRPr>
          </a:p>
          <a:p>
            <a:pPr eaLnBrk="1" hangingPunct="1">
              <a:lnSpc>
                <a:spcPct val="120000"/>
              </a:lnSpc>
              <a:buClr>
                <a:srgbClr val="CC0000"/>
              </a:buClr>
              <a:buNone/>
              <a:defRPr/>
            </a:pPr>
            <a:r>
              <a:rPr lang="en-US" altLang="zh-CN" sz="1600" kern="0" dirty="0">
                <a:latin typeface="Consolas" panose="020B0609020204030204" pitchFamily="49" charset="0"/>
                <a:ea typeface="微软雅黑" panose="020B0503020204020204" pitchFamily="34" charset="-122"/>
              </a:rPr>
              <a:t>[</a:t>
            </a:r>
            <a:r>
              <a:rPr lang="en-US" altLang="zh-CN" sz="1600" kern="0" dirty="0" err="1">
                <a:latin typeface="Consolas" panose="020B0609020204030204" pitchFamily="49" charset="0"/>
                <a:ea typeface="微软雅黑" panose="020B0503020204020204" pitchFamily="34" charset="-122"/>
              </a:rPr>
              <a:t>x+y</a:t>
            </a:r>
            <a:r>
              <a:rPr lang="en-US" altLang="zh-CN" sz="1600" kern="0" dirty="0">
                <a:latin typeface="Consolas" panose="020B0609020204030204" pitchFamily="49" charset="0"/>
                <a:ea typeface="微软雅黑" panose="020B0503020204020204" pitchFamily="34" charset="-122"/>
              </a:rPr>
              <a:t>]</a:t>
            </a:r>
            <a:r>
              <a:rPr lang="zh-CN" altLang="en-US" sz="1600" kern="0" dirty="0">
                <a:latin typeface="Consolas" panose="020B0609020204030204" pitchFamily="49" charset="0"/>
                <a:ea typeface="微软雅黑" panose="020B0503020204020204" pitchFamily="34" charset="-122"/>
              </a:rPr>
              <a:t>浮</a:t>
            </a:r>
            <a:r>
              <a:rPr lang="en-US" altLang="zh-CN" sz="1600" kern="0" dirty="0">
                <a:latin typeface="Consolas" panose="020B0609020204030204" pitchFamily="49" charset="0"/>
                <a:ea typeface="微软雅黑" panose="020B0503020204020204" pitchFamily="34" charset="-122"/>
              </a:rPr>
              <a:t>=2^010*(0.101110)</a:t>
            </a:r>
          </a:p>
          <a:p>
            <a:pPr marL="0" indent="0" eaLnBrk="1" hangingPunct="1">
              <a:lnSpc>
                <a:spcPct val="120000"/>
              </a:lnSpc>
              <a:buClr>
                <a:srgbClr val="CC0000"/>
              </a:buClr>
              <a:buNone/>
              <a:defRPr/>
            </a:pPr>
            <a:endParaRPr lang="zh-CN" altLang="en-US" kern="0" dirty="0">
              <a:latin typeface="Consolas" panose="020B0609020204030204" pitchFamily="49" charset="0"/>
              <a:ea typeface="微软雅黑" panose="020B0503020204020204" pitchFamily="34" charset="-122"/>
            </a:endParaRPr>
          </a:p>
          <a:p>
            <a:pPr eaLnBrk="1" hangingPunct="1">
              <a:lnSpc>
                <a:spcPct val="120000"/>
              </a:lnSpc>
              <a:buClr>
                <a:srgbClr val="CC0000"/>
              </a:buClr>
              <a:buNone/>
              <a:defRPr/>
            </a:pPr>
            <a:endParaRPr lang="en-US" altLang="zh-CN" kern="0" dirty="0">
              <a:solidFill>
                <a:srgbClr val="C00000"/>
              </a:solidFill>
              <a:latin typeface="Consolas" panose="020B0609020204030204" pitchFamily="49" charset="0"/>
              <a:ea typeface="微软雅黑" panose="020B0503020204020204" pitchFamily="34" charset="-122"/>
            </a:endParaRPr>
          </a:p>
        </p:txBody>
      </p:sp>
    </p:spTree>
    <p:extLst>
      <p:ext uri="{BB962C8B-B14F-4D97-AF65-F5344CB8AC3E}">
        <p14:creationId xmlns:p14="http://schemas.microsoft.com/office/powerpoint/2010/main" val="3078050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31"/>
          <p:cNvSpPr>
            <a:spLocks noChangeArrowheads="1"/>
          </p:cNvSpPr>
          <p:nvPr/>
        </p:nvSpPr>
        <p:spPr bwMode="auto">
          <a:xfrm>
            <a:off x="172713" y="136924"/>
            <a:ext cx="2079113" cy="44267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686" tIns="45844" rIns="91686" bIns="45844" anchor="ctr">
            <a:spAutoFit/>
          </a:bodyPr>
          <a:lstStyle/>
          <a:p>
            <a:pPr algn="ctr" defTabSz="866341">
              <a:defRPr/>
            </a:pPr>
            <a:r>
              <a:rPr lang="zh-CN" altLang="en-US" sz="2275" b="1" kern="0" dirty="0">
                <a:solidFill>
                  <a:sysClr val="window" lastClr="FFFFFF"/>
                </a:solidFill>
                <a:latin typeface="微软雅黑" panose="020B0503020204020204" pitchFamily="34" charset="-122"/>
                <a:ea typeface="微软雅黑" panose="020B0503020204020204" pitchFamily="34" charset="-122"/>
              </a:rPr>
              <a:t>第二章 </a:t>
            </a:r>
          </a:p>
        </p:txBody>
      </p:sp>
      <p:grpSp>
        <p:nvGrpSpPr>
          <p:cNvPr id="34" name="组合 4179"/>
          <p:cNvGrpSpPr/>
          <p:nvPr/>
        </p:nvGrpSpPr>
        <p:grpSpPr bwMode="auto">
          <a:xfrm>
            <a:off x="747560" y="969994"/>
            <a:ext cx="4102415" cy="458708"/>
            <a:chOff x="-96346" y="0"/>
            <a:chExt cx="3122184" cy="523170"/>
          </a:xfrm>
        </p:grpSpPr>
        <p:sp>
          <p:nvSpPr>
            <p:cNvPr id="35" name="椭圆 4181"/>
            <p:cNvSpPr>
              <a:spLocks noChangeArrowheads="1"/>
            </p:cNvSpPr>
            <p:nvPr/>
          </p:nvSpPr>
          <p:spPr bwMode="auto">
            <a:xfrm>
              <a:off x="-96346" y="31744"/>
              <a:ext cx="441919" cy="441920"/>
            </a:xfrm>
            <a:prstGeom prst="ellipse">
              <a:avLst/>
            </a:prstGeom>
            <a:solidFill>
              <a:srgbClr val="59B2FF"/>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hangingPunct="1">
                <a:buFont typeface="Arial" panose="020B0604020202020204" pitchFamily="34" charset="0"/>
                <a:buNone/>
              </a:pPr>
              <a:r>
                <a:rPr lang="en-US" altLang="zh-CN" sz="2275" dirty="0">
                  <a:solidFill>
                    <a:srgbClr val="FFFFFF"/>
                  </a:solidFill>
                  <a:latin typeface="微软雅黑" panose="020B0503020204020204" pitchFamily="34" charset="-122"/>
                  <a:ea typeface="微软雅黑" panose="020B0503020204020204" pitchFamily="34" charset="-122"/>
                </a:rPr>
                <a:t>1</a:t>
              </a:r>
              <a:endParaRPr lang="zh-CN" altLang="en-US" sz="2275" dirty="0">
                <a:solidFill>
                  <a:srgbClr val="FFFFFF"/>
                </a:solidFill>
                <a:latin typeface="微软雅黑" panose="020B0503020204020204" pitchFamily="34" charset="-122"/>
                <a:ea typeface="微软雅黑" panose="020B0503020204020204" pitchFamily="34" charset="-122"/>
              </a:endParaRPr>
            </a:p>
          </p:txBody>
        </p:sp>
        <p:sp>
          <p:nvSpPr>
            <p:cNvPr id="36" name="五边形 4182"/>
            <p:cNvSpPr>
              <a:spLocks noChangeArrowheads="1"/>
            </p:cNvSpPr>
            <p:nvPr/>
          </p:nvSpPr>
          <p:spPr bwMode="auto">
            <a:xfrm flipH="1">
              <a:off x="478469" y="0"/>
              <a:ext cx="2547367" cy="505407"/>
            </a:xfrm>
            <a:prstGeom prst="homePlate">
              <a:avLst>
                <a:gd name="adj" fmla="val 37135"/>
              </a:avLst>
            </a:prstGeom>
            <a:solidFill>
              <a:srgbClr val="FF69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hangingPunct="1">
                <a:buFont typeface="Arial" panose="020B0604020202020204" pitchFamily="34" charset="0"/>
                <a:buNone/>
              </a:pPr>
              <a:endParaRPr lang="zh-CN" altLang="en-US" sz="2275">
                <a:solidFill>
                  <a:srgbClr val="FFFFFF"/>
                </a:solidFill>
                <a:latin typeface="微软雅黑" panose="020B0503020204020204" pitchFamily="34" charset="-122"/>
                <a:ea typeface="微软雅黑" panose="020B0503020204020204" pitchFamily="34" charset="-122"/>
              </a:endParaRPr>
            </a:p>
          </p:txBody>
        </p:sp>
        <p:sp>
          <p:nvSpPr>
            <p:cNvPr id="37" name="文本框 4183"/>
            <p:cNvSpPr txBox="1">
              <a:spLocks noChangeArrowheads="1"/>
            </p:cNvSpPr>
            <p:nvPr/>
          </p:nvSpPr>
          <p:spPr bwMode="auto">
            <a:xfrm>
              <a:off x="743827" y="18567"/>
              <a:ext cx="2282011" cy="504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r>
                <a:rPr lang="zh-CN" altLang="en-US" sz="2275" dirty="0">
                  <a:solidFill>
                    <a:schemeClr val="bg1"/>
                  </a:solidFill>
                  <a:latin typeface="微软雅黑" panose="020B0503020204020204" pitchFamily="34" charset="-122"/>
                  <a:ea typeface="微软雅黑" panose="020B0503020204020204" pitchFamily="34" charset="-122"/>
                </a:rPr>
                <a:t>海明校验的基本原理</a:t>
              </a:r>
            </a:p>
          </p:txBody>
        </p:sp>
      </p:grpSp>
      <p:sp>
        <p:nvSpPr>
          <p:cNvPr id="5" name="矩形 4"/>
          <p:cNvSpPr/>
          <p:nvPr/>
        </p:nvSpPr>
        <p:spPr>
          <a:xfrm>
            <a:off x="1272386" y="1517321"/>
            <a:ext cx="4158189" cy="555024"/>
          </a:xfrm>
          <a:prstGeom prst="rect">
            <a:avLst/>
          </a:prstGeom>
        </p:spPr>
        <p:txBody>
          <a:bodyPr wrap="square">
            <a:spAutoFit/>
          </a:bodyPr>
          <a:lstStyle/>
          <a:p>
            <a:pPr algn="just">
              <a:lnSpc>
                <a:spcPct val="150000"/>
              </a:lnSpc>
            </a:pPr>
            <a:r>
              <a:rPr lang="en-US" altLang="zh-CN" sz="1896" dirty="0">
                <a:solidFill>
                  <a:srgbClr val="0237D8"/>
                </a:solidFill>
                <a:ea typeface="微软雅黑" panose="020B0503020204020204" pitchFamily="34" charset="-122"/>
                <a:sym typeface="Symbol" panose="05050102010706020507" pitchFamily="18" charset="2"/>
              </a:rPr>
              <a:t></a:t>
            </a:r>
            <a:r>
              <a:rPr lang="zh-CN" altLang="en-US" sz="2275" dirty="0">
                <a:solidFill>
                  <a:srgbClr val="0237D8"/>
                </a:solidFill>
                <a:ea typeface="微软雅黑" panose="020B0503020204020204" pitchFamily="34" charset="-122"/>
              </a:rPr>
              <a:t>增加冗余码（校验位）</a:t>
            </a:r>
          </a:p>
        </p:txBody>
      </p:sp>
      <p:sp>
        <p:nvSpPr>
          <p:cNvPr id="18" name="矩形 17"/>
          <p:cNvSpPr/>
          <p:nvPr/>
        </p:nvSpPr>
        <p:spPr>
          <a:xfrm>
            <a:off x="2222775" y="2218032"/>
            <a:ext cx="1548822" cy="355034"/>
          </a:xfrm>
          <a:prstGeom prst="rect">
            <a:avLst/>
          </a:prstGeom>
          <a:solidFill>
            <a:schemeClr val="accent6">
              <a:lumMod val="60000"/>
              <a:lumOff val="40000"/>
            </a:schemeClr>
          </a:solidFill>
          <a:ln>
            <a:solidFill>
              <a:srgbClr val="515DFD"/>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algn="just"/>
            <a:r>
              <a:rPr lang="zh-CN" altLang="en-US" sz="1707" kern="100" dirty="0">
                <a:latin typeface="微软雅黑" panose="020B0503020204020204" pitchFamily="34" charset="-122"/>
                <a:ea typeface="微软雅黑" panose="020B0503020204020204" pitchFamily="34" charset="-122"/>
              </a:rPr>
              <a:t>有效信息</a:t>
            </a:r>
            <a:r>
              <a:rPr lang="en-US" altLang="zh-CN" sz="1707" kern="100" dirty="0">
                <a:latin typeface="微软雅黑" panose="020B0503020204020204" pitchFamily="34" charset="-122"/>
                <a:ea typeface="微软雅黑" panose="020B0503020204020204" pitchFamily="34" charset="-122"/>
              </a:rPr>
              <a:t>(k</a:t>
            </a:r>
            <a:r>
              <a:rPr lang="zh-CN" altLang="en-US" sz="1707" kern="100" dirty="0">
                <a:latin typeface="微软雅黑" panose="020B0503020204020204" pitchFamily="34" charset="-122"/>
                <a:ea typeface="微软雅黑" panose="020B0503020204020204" pitchFamily="34" charset="-122"/>
              </a:rPr>
              <a:t>位</a:t>
            </a:r>
            <a:r>
              <a:rPr lang="en-US" altLang="zh-CN" sz="1707" kern="100" dirty="0">
                <a:latin typeface="微软雅黑" panose="020B0503020204020204" pitchFamily="34" charset="-122"/>
                <a:ea typeface="微软雅黑" panose="020B0503020204020204" pitchFamily="34" charset="-122"/>
              </a:rPr>
              <a:t>)</a:t>
            </a:r>
            <a:endParaRPr lang="zh-CN" altLang="en-US" sz="2275" kern="100" dirty="0">
              <a:latin typeface="微软雅黑" panose="020B0503020204020204" pitchFamily="34" charset="-122"/>
              <a:ea typeface="微软雅黑" panose="020B0503020204020204" pitchFamily="34" charset="-122"/>
            </a:endParaRPr>
          </a:p>
        </p:txBody>
      </p:sp>
      <p:sp>
        <p:nvSpPr>
          <p:cNvPr id="19" name="矩形 18"/>
          <p:cNvSpPr/>
          <p:nvPr/>
        </p:nvSpPr>
        <p:spPr>
          <a:xfrm>
            <a:off x="3770476" y="2227558"/>
            <a:ext cx="1513556" cy="355034"/>
          </a:xfrm>
          <a:prstGeom prst="rect">
            <a:avLst/>
          </a:prstGeom>
          <a:solidFill>
            <a:srgbClr val="515DFD"/>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pPr algn="just"/>
            <a:r>
              <a:rPr lang="zh-CN" altLang="en-US" sz="1707" kern="100" dirty="0">
                <a:solidFill>
                  <a:schemeClr val="bg1"/>
                </a:solidFill>
                <a:latin typeface="微软雅黑" panose="020B0503020204020204" pitchFamily="34" charset="-122"/>
                <a:ea typeface="微软雅黑" panose="020B0503020204020204" pitchFamily="34" charset="-122"/>
              </a:rPr>
              <a:t>校验信息</a:t>
            </a:r>
            <a:r>
              <a:rPr lang="en-US" altLang="zh-CN" sz="1707" kern="100" dirty="0">
                <a:solidFill>
                  <a:schemeClr val="bg1"/>
                </a:solidFill>
                <a:latin typeface="微软雅黑" panose="020B0503020204020204" pitchFamily="34" charset="-122"/>
                <a:ea typeface="微软雅黑" panose="020B0503020204020204" pitchFamily="34" charset="-122"/>
              </a:rPr>
              <a:t>(r</a:t>
            </a:r>
            <a:r>
              <a:rPr lang="zh-CN" altLang="en-US" sz="1707" kern="100" dirty="0">
                <a:solidFill>
                  <a:schemeClr val="bg1"/>
                </a:solidFill>
                <a:latin typeface="微软雅黑" panose="020B0503020204020204" pitchFamily="34" charset="-122"/>
                <a:ea typeface="微软雅黑" panose="020B0503020204020204" pitchFamily="34" charset="-122"/>
              </a:rPr>
              <a:t>位</a:t>
            </a:r>
            <a:r>
              <a:rPr lang="en-US" altLang="zh-CN" sz="1707" kern="100" dirty="0">
                <a:solidFill>
                  <a:schemeClr val="bg1"/>
                </a:solidFill>
                <a:latin typeface="微软雅黑" panose="020B0503020204020204" pitchFamily="34" charset="-122"/>
                <a:ea typeface="微软雅黑" panose="020B0503020204020204" pitchFamily="34" charset="-122"/>
              </a:rPr>
              <a:t>)</a:t>
            </a:r>
            <a:endParaRPr lang="zh-CN" altLang="en-US" sz="2275" kern="100" dirty="0">
              <a:solidFill>
                <a:schemeClr val="bg1"/>
              </a:solidFill>
              <a:latin typeface="微软雅黑" panose="020B0503020204020204" pitchFamily="34" charset="-122"/>
              <a:ea typeface="微软雅黑" panose="020B0503020204020204" pitchFamily="34" charset="-122"/>
            </a:endParaRPr>
          </a:p>
        </p:txBody>
      </p:sp>
      <p:sp>
        <p:nvSpPr>
          <p:cNvPr id="2" name="矩形 1"/>
          <p:cNvSpPr/>
          <p:nvPr/>
        </p:nvSpPr>
        <p:spPr>
          <a:xfrm>
            <a:off x="5784715" y="2264821"/>
            <a:ext cx="1871954" cy="384080"/>
          </a:xfrm>
          <a:prstGeom prst="rect">
            <a:avLst/>
          </a:prstGeom>
        </p:spPr>
        <p:txBody>
          <a:bodyPr wrap="square">
            <a:spAutoFit/>
          </a:bodyPr>
          <a:lstStyle/>
          <a:p>
            <a:r>
              <a:rPr lang="en-US" altLang="zh-CN" sz="1896" dirty="0">
                <a:latin typeface="微软雅黑" panose="020B0503020204020204" pitchFamily="34" charset="-122"/>
                <a:ea typeface="微软雅黑" panose="020B0503020204020204" pitchFamily="34" charset="-122"/>
              </a:rPr>
              <a:t>N=</a:t>
            </a:r>
            <a:r>
              <a:rPr lang="en-US" altLang="zh-CN" sz="1896" dirty="0" err="1">
                <a:latin typeface="微软雅黑" panose="020B0503020204020204" pitchFamily="34" charset="-122"/>
                <a:ea typeface="微软雅黑" panose="020B0503020204020204" pitchFamily="34" charset="-122"/>
              </a:rPr>
              <a:t>k+r</a:t>
            </a:r>
            <a:r>
              <a:rPr lang="en-US" altLang="zh-CN" sz="1896" dirty="0">
                <a:latin typeface="微软雅黑" panose="020B0503020204020204" pitchFamily="34" charset="-122"/>
                <a:ea typeface="微软雅黑" panose="020B0503020204020204" pitchFamily="34" charset="-122"/>
              </a:rPr>
              <a:t> ≤ 2</a:t>
            </a:r>
            <a:r>
              <a:rPr lang="en-US" altLang="zh-CN" sz="1896" baseline="50000" dirty="0">
                <a:latin typeface="微软雅黑" panose="020B0503020204020204" pitchFamily="34" charset="-122"/>
                <a:ea typeface="微软雅黑" panose="020B0503020204020204" pitchFamily="34" charset="-122"/>
              </a:rPr>
              <a:t>r</a:t>
            </a:r>
            <a:r>
              <a:rPr lang="zh-CN" altLang="en-US" sz="1896" dirty="0">
                <a:latin typeface="微软雅黑" panose="020B0503020204020204" pitchFamily="34" charset="-122"/>
                <a:ea typeface="微软雅黑" panose="020B0503020204020204" pitchFamily="34" charset="-122"/>
              </a:rPr>
              <a:t>－</a:t>
            </a:r>
            <a:r>
              <a:rPr lang="en-US" altLang="zh-CN" sz="1896" dirty="0">
                <a:latin typeface="微软雅黑" panose="020B0503020204020204" pitchFamily="34" charset="-122"/>
                <a:ea typeface="微软雅黑" panose="020B0503020204020204" pitchFamily="34" charset="-122"/>
              </a:rPr>
              <a:t>1</a:t>
            </a:r>
            <a:endParaRPr lang="zh-CN" altLang="en-US" sz="1896" dirty="0">
              <a:latin typeface="微软雅黑" panose="020B0503020204020204" pitchFamily="34" charset="-122"/>
              <a:ea typeface="微软雅黑" panose="020B0503020204020204" pitchFamily="34" charset="-122"/>
            </a:endParaRPr>
          </a:p>
        </p:txBody>
      </p:sp>
      <p:sp>
        <p:nvSpPr>
          <p:cNvPr id="15" name="矩形 14"/>
          <p:cNvSpPr/>
          <p:nvPr/>
        </p:nvSpPr>
        <p:spPr>
          <a:xfrm>
            <a:off x="1247335" y="2857892"/>
            <a:ext cx="9823418" cy="1605952"/>
          </a:xfrm>
          <a:prstGeom prst="rect">
            <a:avLst/>
          </a:prstGeom>
        </p:spPr>
        <p:txBody>
          <a:bodyPr wrap="square">
            <a:spAutoFit/>
          </a:bodyPr>
          <a:lstStyle/>
          <a:p>
            <a:pPr>
              <a:lnSpc>
                <a:spcPct val="150000"/>
              </a:lnSpc>
            </a:pPr>
            <a:r>
              <a:rPr lang="en-US" altLang="zh-CN" sz="2275" dirty="0">
                <a:solidFill>
                  <a:srgbClr val="FF0000"/>
                </a:solidFill>
                <a:latin typeface="微软雅黑" panose="020B0503020204020204" pitchFamily="34" charset="-122"/>
                <a:ea typeface="微软雅黑" panose="020B0503020204020204" pitchFamily="34" charset="-122"/>
                <a:sym typeface="Symbol" panose="05050102010706020507" pitchFamily="18" charset="2"/>
              </a:rPr>
              <a:t>1) </a:t>
            </a:r>
            <a:r>
              <a:rPr lang="zh-CN" altLang="en-US" sz="2275" dirty="0">
                <a:latin typeface="微软雅黑" panose="020B0503020204020204" pitchFamily="34" charset="-122"/>
                <a:ea typeface="微软雅黑" panose="020B0503020204020204" pitchFamily="34" charset="-122"/>
              </a:rPr>
              <a:t>设</a:t>
            </a:r>
            <a:r>
              <a:rPr lang="en-US" altLang="zh-CN" sz="2275" dirty="0" err="1">
                <a:latin typeface="微软雅黑" panose="020B0503020204020204" pitchFamily="34" charset="-122"/>
                <a:ea typeface="微软雅黑" panose="020B0503020204020204" pitchFamily="34" charset="-122"/>
              </a:rPr>
              <a:t>k+r</a:t>
            </a:r>
            <a:r>
              <a:rPr lang="zh-CN" altLang="en-US" sz="2275" dirty="0">
                <a:latin typeface="微软雅黑" panose="020B0503020204020204" pitchFamily="34" charset="-122"/>
                <a:ea typeface="微软雅黑" panose="020B0503020204020204" pitchFamily="34" charset="-122"/>
              </a:rPr>
              <a:t>位海明码从左到右依次为第</a:t>
            </a:r>
            <a:r>
              <a:rPr lang="en-US" altLang="zh-CN" sz="2275" dirty="0">
                <a:latin typeface="微软雅黑" panose="020B0503020204020204" pitchFamily="34" charset="-122"/>
                <a:ea typeface="微软雅黑" panose="020B0503020204020204" pitchFamily="34" charset="-122"/>
              </a:rPr>
              <a:t>1</a:t>
            </a:r>
            <a:r>
              <a:rPr lang="zh-CN" altLang="en-US" sz="2275" dirty="0">
                <a:latin typeface="微软雅黑" panose="020B0503020204020204" pitchFamily="34" charset="-122"/>
                <a:ea typeface="微软雅黑" panose="020B0503020204020204" pitchFamily="34" charset="-122"/>
              </a:rPr>
              <a:t>，</a:t>
            </a:r>
            <a:r>
              <a:rPr lang="en-US" altLang="zh-CN" sz="2275" dirty="0">
                <a:latin typeface="微软雅黑" panose="020B0503020204020204" pitchFamily="34" charset="-122"/>
                <a:ea typeface="微软雅黑" panose="020B0503020204020204" pitchFamily="34" charset="-122"/>
              </a:rPr>
              <a:t>2</a:t>
            </a:r>
            <a:r>
              <a:rPr lang="zh-CN" altLang="en-US" sz="2275" dirty="0">
                <a:latin typeface="微软雅黑" panose="020B0503020204020204" pitchFamily="34" charset="-122"/>
                <a:ea typeface="微软雅黑" panose="020B0503020204020204" pitchFamily="34" charset="-122"/>
              </a:rPr>
              <a:t>，</a:t>
            </a:r>
            <a:r>
              <a:rPr lang="en-US" altLang="zh-CN" sz="2275" dirty="0">
                <a:latin typeface="微软雅黑" panose="020B0503020204020204" pitchFamily="34" charset="-122"/>
                <a:ea typeface="微软雅黑" panose="020B0503020204020204" pitchFamily="34" charset="-122"/>
              </a:rPr>
              <a:t>3</a:t>
            </a:r>
            <a:r>
              <a:rPr lang="zh-CN" altLang="en-US" sz="2275" dirty="0">
                <a:latin typeface="微软雅黑" panose="020B0503020204020204" pitchFamily="34" charset="-122"/>
                <a:ea typeface="微软雅黑" panose="020B0503020204020204" pitchFamily="34" charset="-122"/>
              </a:rPr>
              <a:t>，</a:t>
            </a:r>
            <a:r>
              <a:rPr lang="en-US" altLang="zh-CN" sz="2275" dirty="0">
                <a:latin typeface="微软雅黑" panose="020B0503020204020204" pitchFamily="34" charset="-122"/>
                <a:ea typeface="微软雅黑" panose="020B0503020204020204" pitchFamily="34" charset="-122"/>
              </a:rPr>
              <a:t>…...</a:t>
            </a:r>
            <a:r>
              <a:rPr lang="zh-CN" altLang="en-US" sz="2275" dirty="0">
                <a:latin typeface="微软雅黑" panose="020B0503020204020204" pitchFamily="34" charset="-122"/>
                <a:ea typeface="微软雅黑" panose="020B0503020204020204" pitchFamily="34" charset="-122"/>
              </a:rPr>
              <a:t>，</a:t>
            </a:r>
            <a:r>
              <a:rPr lang="en-US" altLang="zh-CN" sz="2275" dirty="0">
                <a:latin typeface="微软雅黑" panose="020B0503020204020204" pitchFamily="34" charset="-122"/>
                <a:ea typeface="微软雅黑" panose="020B0503020204020204" pitchFamily="34" charset="-122"/>
              </a:rPr>
              <a:t> </a:t>
            </a:r>
            <a:r>
              <a:rPr lang="en-US" altLang="zh-CN" sz="2275" dirty="0" err="1">
                <a:latin typeface="微软雅黑" panose="020B0503020204020204" pitchFamily="34" charset="-122"/>
                <a:ea typeface="微软雅黑" panose="020B0503020204020204" pitchFamily="34" charset="-122"/>
              </a:rPr>
              <a:t>k+r</a:t>
            </a:r>
            <a:r>
              <a:rPr lang="zh-CN" altLang="en-US" sz="2275" dirty="0">
                <a:latin typeface="微软雅黑" panose="020B0503020204020204" pitchFamily="34" charset="-122"/>
                <a:ea typeface="微软雅黑" panose="020B0503020204020204" pitchFamily="34" charset="-122"/>
              </a:rPr>
              <a:t>位，</a:t>
            </a:r>
            <a:r>
              <a:rPr lang="en-US" altLang="zh-CN" sz="2275" dirty="0">
                <a:latin typeface="微软雅黑" panose="020B0503020204020204" pitchFamily="34" charset="-122"/>
                <a:ea typeface="微软雅黑" panose="020B0503020204020204" pitchFamily="34" charset="-122"/>
              </a:rPr>
              <a:t>r</a:t>
            </a:r>
            <a:r>
              <a:rPr lang="zh-CN" altLang="en-US" sz="2275" dirty="0">
                <a:latin typeface="微软雅黑" panose="020B0503020204020204" pitchFamily="34" charset="-122"/>
                <a:ea typeface="微软雅黑" panose="020B0503020204020204" pitchFamily="34" charset="-122"/>
              </a:rPr>
              <a:t>位校验位记为</a:t>
            </a:r>
            <a:r>
              <a:rPr lang="en-US" altLang="zh-CN" sz="2275" dirty="0">
                <a:latin typeface="微软雅黑" panose="020B0503020204020204" pitchFamily="34" charset="-122"/>
                <a:ea typeface="微软雅黑" panose="020B0503020204020204" pitchFamily="34" charset="-122"/>
              </a:rPr>
              <a:t>P</a:t>
            </a:r>
            <a:r>
              <a:rPr lang="en-US" altLang="zh-CN" sz="2275" baseline="-25000" dirty="0">
                <a:latin typeface="微软雅黑" panose="020B0503020204020204" pitchFamily="34" charset="-122"/>
                <a:ea typeface="微软雅黑" panose="020B0503020204020204" pitchFamily="34" charset="-122"/>
              </a:rPr>
              <a:t>i</a:t>
            </a:r>
            <a:r>
              <a:rPr lang="zh-CN" altLang="en-US" sz="2275" dirty="0">
                <a:latin typeface="微软雅黑" panose="020B0503020204020204" pitchFamily="34" charset="-122"/>
                <a:ea typeface="微软雅黑" panose="020B0503020204020204" pitchFamily="34" charset="-122"/>
              </a:rPr>
              <a:t>（</a:t>
            </a:r>
            <a:r>
              <a:rPr lang="en-US" altLang="zh-CN" sz="2275" dirty="0" err="1">
                <a:latin typeface="微软雅黑" panose="020B0503020204020204" pitchFamily="34" charset="-122"/>
                <a:ea typeface="微软雅黑" panose="020B0503020204020204" pitchFamily="34" charset="-122"/>
              </a:rPr>
              <a:t>i</a:t>
            </a:r>
            <a:r>
              <a:rPr lang="en-US" altLang="zh-CN" sz="2275" dirty="0">
                <a:latin typeface="微软雅黑" panose="020B0503020204020204" pitchFamily="34" charset="-122"/>
                <a:ea typeface="微软雅黑" panose="020B0503020204020204" pitchFamily="34" charset="-122"/>
              </a:rPr>
              <a:t>=1</a:t>
            </a:r>
            <a:r>
              <a:rPr lang="zh-CN" altLang="en-US" sz="2275" dirty="0">
                <a:latin typeface="微软雅黑" panose="020B0503020204020204" pitchFamily="34" charset="-122"/>
                <a:ea typeface="微软雅黑" panose="020B0503020204020204" pitchFamily="34" charset="-122"/>
              </a:rPr>
              <a:t>，</a:t>
            </a:r>
            <a:r>
              <a:rPr lang="en-US" altLang="zh-CN" sz="2275" dirty="0">
                <a:latin typeface="微软雅黑" panose="020B0503020204020204" pitchFamily="34" charset="-122"/>
                <a:ea typeface="微软雅黑" panose="020B0503020204020204" pitchFamily="34" charset="-122"/>
              </a:rPr>
              <a:t>2</a:t>
            </a:r>
            <a:r>
              <a:rPr lang="zh-CN" altLang="en-US" sz="2275" dirty="0">
                <a:latin typeface="微软雅黑" panose="020B0503020204020204" pitchFamily="34" charset="-122"/>
                <a:ea typeface="微软雅黑" panose="020B0503020204020204" pitchFamily="34" charset="-122"/>
              </a:rPr>
              <a:t>，</a:t>
            </a:r>
            <a:r>
              <a:rPr lang="en-US" altLang="zh-CN" sz="2275" dirty="0">
                <a:latin typeface="微软雅黑" panose="020B0503020204020204" pitchFamily="34" charset="-122"/>
                <a:ea typeface="微软雅黑" panose="020B0503020204020204" pitchFamily="34" charset="-122"/>
              </a:rPr>
              <a:t>…</a:t>
            </a:r>
            <a:r>
              <a:rPr lang="zh-CN" altLang="en-US" sz="2275" dirty="0">
                <a:latin typeface="微软雅黑" panose="020B0503020204020204" pitchFamily="34" charset="-122"/>
                <a:ea typeface="微软雅黑" panose="020B0503020204020204" pitchFamily="34" charset="-122"/>
              </a:rPr>
              <a:t>，</a:t>
            </a:r>
            <a:r>
              <a:rPr lang="en-US" altLang="zh-CN" sz="2275" dirty="0">
                <a:latin typeface="微软雅黑" panose="020B0503020204020204" pitchFamily="34" charset="-122"/>
                <a:ea typeface="微软雅黑" panose="020B0503020204020204" pitchFamily="34" charset="-122"/>
              </a:rPr>
              <a:t>r)</a:t>
            </a:r>
            <a:r>
              <a:rPr lang="zh-CN" altLang="en-US" sz="2275" dirty="0">
                <a:latin typeface="微软雅黑" panose="020B0503020204020204" pitchFamily="34" charset="-122"/>
                <a:ea typeface="微软雅黑" panose="020B0503020204020204" pitchFamily="34" charset="-122"/>
              </a:rPr>
              <a:t>，分别位于</a:t>
            </a:r>
            <a:r>
              <a:rPr lang="en-US" altLang="zh-CN" sz="2275" dirty="0" err="1">
                <a:latin typeface="微软雅黑" panose="020B0503020204020204" pitchFamily="34" charset="-122"/>
                <a:ea typeface="微软雅黑" panose="020B0503020204020204" pitchFamily="34" charset="-122"/>
              </a:rPr>
              <a:t>k+r</a:t>
            </a:r>
            <a:r>
              <a:rPr lang="zh-CN" altLang="en-US" sz="2275" dirty="0">
                <a:latin typeface="微软雅黑" panose="020B0503020204020204" pitchFamily="34" charset="-122"/>
                <a:ea typeface="微软雅黑" panose="020B0503020204020204" pitchFamily="34" charset="-122"/>
              </a:rPr>
              <a:t>位海明编码的第</a:t>
            </a:r>
            <a:r>
              <a:rPr lang="en-US" altLang="zh-CN" sz="2275" dirty="0">
                <a:latin typeface="微软雅黑" panose="020B0503020204020204" pitchFamily="34" charset="-122"/>
                <a:ea typeface="微软雅黑" panose="020B0503020204020204" pitchFamily="34" charset="-122"/>
              </a:rPr>
              <a:t>2</a:t>
            </a:r>
            <a:r>
              <a:rPr lang="en-US" altLang="zh-CN" sz="2275" baseline="30000" dirty="0">
                <a:latin typeface="微软雅黑" panose="020B0503020204020204" pitchFamily="34" charset="-122"/>
                <a:ea typeface="微软雅黑" panose="020B0503020204020204" pitchFamily="34" charset="-122"/>
              </a:rPr>
              <a:t>i-1</a:t>
            </a:r>
            <a:r>
              <a:rPr lang="zh-CN" altLang="en-US" sz="2275" dirty="0">
                <a:latin typeface="微软雅黑" panose="020B0503020204020204" pitchFamily="34" charset="-122"/>
                <a:ea typeface="微软雅黑" panose="020B0503020204020204" pitchFamily="34" charset="-122"/>
              </a:rPr>
              <a:t> （</a:t>
            </a:r>
            <a:r>
              <a:rPr lang="en-US" altLang="zh-CN" sz="2275" dirty="0" err="1">
                <a:latin typeface="微软雅黑" panose="020B0503020204020204" pitchFamily="34" charset="-122"/>
                <a:ea typeface="微软雅黑" panose="020B0503020204020204" pitchFamily="34" charset="-122"/>
              </a:rPr>
              <a:t>i</a:t>
            </a:r>
            <a:r>
              <a:rPr lang="en-US" altLang="zh-CN" sz="2275" dirty="0">
                <a:latin typeface="微软雅黑" panose="020B0503020204020204" pitchFamily="34" charset="-122"/>
                <a:ea typeface="微软雅黑" panose="020B0503020204020204" pitchFamily="34" charset="-122"/>
              </a:rPr>
              <a:t>=1</a:t>
            </a:r>
            <a:r>
              <a:rPr lang="zh-CN" altLang="en-US" sz="2275" dirty="0">
                <a:latin typeface="微软雅黑" panose="020B0503020204020204" pitchFamily="34" charset="-122"/>
                <a:ea typeface="微软雅黑" panose="020B0503020204020204" pitchFamily="34" charset="-122"/>
              </a:rPr>
              <a:t>，</a:t>
            </a:r>
            <a:r>
              <a:rPr lang="en-US" altLang="zh-CN" sz="2275" dirty="0">
                <a:latin typeface="微软雅黑" panose="020B0503020204020204" pitchFamily="34" charset="-122"/>
                <a:ea typeface="微软雅黑" panose="020B0503020204020204" pitchFamily="34" charset="-122"/>
              </a:rPr>
              <a:t>2</a:t>
            </a:r>
            <a:r>
              <a:rPr lang="zh-CN" altLang="en-US" sz="2275" dirty="0">
                <a:latin typeface="微软雅黑" panose="020B0503020204020204" pitchFamily="34" charset="-122"/>
                <a:ea typeface="微软雅黑" panose="020B0503020204020204" pitchFamily="34" charset="-122"/>
              </a:rPr>
              <a:t>，</a:t>
            </a:r>
            <a:r>
              <a:rPr lang="en-US" altLang="zh-CN" sz="2275" dirty="0">
                <a:latin typeface="微软雅黑" panose="020B0503020204020204" pitchFamily="34" charset="-122"/>
                <a:ea typeface="微软雅黑" panose="020B0503020204020204" pitchFamily="34" charset="-122"/>
              </a:rPr>
              <a:t>…</a:t>
            </a:r>
            <a:r>
              <a:rPr lang="zh-CN" altLang="en-US" sz="2275" dirty="0">
                <a:latin typeface="微软雅黑" panose="020B0503020204020204" pitchFamily="34" charset="-122"/>
                <a:ea typeface="微软雅黑" panose="020B0503020204020204" pitchFamily="34" charset="-122"/>
              </a:rPr>
              <a:t>，</a:t>
            </a:r>
            <a:r>
              <a:rPr lang="en-US" altLang="zh-CN" sz="2275" dirty="0">
                <a:latin typeface="微软雅黑" panose="020B0503020204020204" pitchFamily="34" charset="-122"/>
                <a:ea typeface="微软雅黑" panose="020B0503020204020204" pitchFamily="34" charset="-122"/>
              </a:rPr>
              <a:t>r)</a:t>
            </a:r>
            <a:r>
              <a:rPr lang="zh-CN" altLang="en-US" sz="2275" dirty="0">
                <a:latin typeface="微软雅黑" panose="020B0503020204020204" pitchFamily="34" charset="-122"/>
                <a:ea typeface="微软雅黑" panose="020B0503020204020204" pitchFamily="34" charset="-122"/>
              </a:rPr>
              <a:t>位上，其余位依次放置被校验的数据位；</a:t>
            </a:r>
            <a:endParaRPr lang="en-US" altLang="zh-CN" sz="2275" dirty="0">
              <a:latin typeface="微软雅黑" panose="020B0503020204020204" pitchFamily="34" charset="-122"/>
              <a:ea typeface="微软雅黑" panose="020B0503020204020204" pitchFamily="34" charset="-122"/>
            </a:endParaRPr>
          </a:p>
        </p:txBody>
      </p:sp>
      <p:grpSp>
        <p:nvGrpSpPr>
          <p:cNvPr id="4" name="组合 3"/>
          <p:cNvGrpSpPr/>
          <p:nvPr/>
        </p:nvGrpSpPr>
        <p:grpSpPr>
          <a:xfrm>
            <a:off x="1289963" y="4512549"/>
            <a:ext cx="9142509" cy="1814299"/>
            <a:chOff x="1504467" y="4759131"/>
            <a:chExt cx="8795118" cy="1913519"/>
          </a:xfrm>
        </p:grpSpPr>
        <p:grpSp>
          <p:nvGrpSpPr>
            <p:cNvPr id="16" name="Group 3"/>
            <p:cNvGrpSpPr/>
            <p:nvPr/>
          </p:nvGrpSpPr>
          <p:grpSpPr>
            <a:xfrm>
              <a:off x="1887978" y="5526479"/>
              <a:ext cx="8230713" cy="474663"/>
              <a:chOff x="0" y="1"/>
              <a:chExt cx="5053" cy="299"/>
            </a:xfrm>
          </p:grpSpPr>
          <p:sp>
            <p:nvSpPr>
              <p:cNvPr id="20" name="Text Box 4"/>
              <p:cNvSpPr txBox="1"/>
              <p:nvPr/>
            </p:nvSpPr>
            <p:spPr>
              <a:xfrm>
                <a:off x="0" y="6"/>
                <a:ext cx="1392" cy="294"/>
              </a:xfrm>
              <a:prstGeom prst="rect">
                <a:avLst/>
              </a:prstGeom>
              <a:noFill/>
              <a:ln w="9525">
                <a:noFill/>
              </a:ln>
            </p:spPr>
            <p:txBody>
              <a:bodyPr>
                <a:spAutoFit/>
              </a:bodyPr>
              <a:lstStyle/>
              <a:p>
                <a:pPr>
                  <a:spcBef>
                    <a:spcPct val="50000"/>
                  </a:spcBef>
                </a:pPr>
                <a:r>
                  <a:rPr lang="zh-CN" altLang="en-US" sz="2275" dirty="0">
                    <a:latin typeface="微软雅黑" panose="020B0503020204020204" pitchFamily="34" charset="-122"/>
                    <a:ea typeface="微软雅黑" panose="020B0503020204020204" pitchFamily="34" charset="-122"/>
                  </a:rPr>
                  <a:t>海明码位号 H</a:t>
                </a:r>
                <a:r>
                  <a:rPr lang="zh-CN" altLang="en-US" sz="2275" baseline="-25000" dirty="0">
                    <a:latin typeface="微软雅黑" panose="020B0503020204020204" pitchFamily="34" charset="-122"/>
                    <a:ea typeface="微软雅黑" panose="020B0503020204020204" pitchFamily="34" charset="-122"/>
                  </a:rPr>
                  <a:t>j</a:t>
                </a:r>
              </a:p>
            </p:txBody>
          </p:sp>
          <p:sp>
            <p:nvSpPr>
              <p:cNvPr id="22" name="Rectangle 5"/>
              <p:cNvSpPr/>
              <p:nvPr/>
            </p:nvSpPr>
            <p:spPr>
              <a:xfrm>
                <a:off x="1571" y="1"/>
                <a:ext cx="3482" cy="294"/>
              </a:xfrm>
              <a:prstGeom prst="rect">
                <a:avLst/>
              </a:prstGeom>
              <a:noFill/>
              <a:ln w="9525" cap="flat" cmpd="sng">
                <a:solidFill>
                  <a:schemeClr val="tx1"/>
                </a:solidFill>
                <a:prstDash val="solid"/>
                <a:miter/>
                <a:headEnd type="none" w="med" len="med"/>
                <a:tailEnd type="none" w="med" len="med"/>
              </a:ln>
            </p:spPr>
            <p:txBody>
              <a:bodyPr wrap="square" anchor="ctr">
                <a:spAutoFit/>
              </a:bodyPr>
              <a:lstStyle/>
              <a:p>
                <a:pPr algn="ctr">
                  <a:spcBef>
                    <a:spcPct val="50000"/>
                  </a:spcBef>
                </a:pPr>
                <a:r>
                  <a:rPr lang="en-US" altLang="zh-CN" sz="2275" b="1" dirty="0">
                    <a:latin typeface="Times New Roman" panose="02020603050405020304" pitchFamily="18" charset="0"/>
                  </a:rPr>
                  <a:t>1    2     3    </a:t>
                </a:r>
                <a:r>
                  <a:rPr lang="en-US" altLang="zh-CN" sz="2275" b="1" dirty="0">
                    <a:solidFill>
                      <a:schemeClr val="hlink"/>
                    </a:solidFill>
                    <a:latin typeface="Times New Roman" panose="02020603050405020304" pitchFamily="18" charset="0"/>
                  </a:rPr>
                  <a:t> </a:t>
                </a:r>
                <a:r>
                  <a:rPr lang="en-US" altLang="zh-CN" sz="2275" b="1" dirty="0">
                    <a:latin typeface="Times New Roman" panose="02020603050405020304" pitchFamily="18" charset="0"/>
                  </a:rPr>
                  <a:t>4     5     6     7     8    9   10   11  12</a:t>
                </a:r>
              </a:p>
            </p:txBody>
          </p:sp>
        </p:grpSp>
        <p:grpSp>
          <p:nvGrpSpPr>
            <p:cNvPr id="23" name="Group 6"/>
            <p:cNvGrpSpPr/>
            <p:nvPr/>
          </p:nvGrpSpPr>
          <p:grpSpPr>
            <a:xfrm>
              <a:off x="1938222" y="6139250"/>
              <a:ext cx="8361363" cy="533400"/>
              <a:chOff x="0" y="0"/>
              <a:chExt cx="5267" cy="336"/>
            </a:xfrm>
          </p:grpSpPr>
          <p:sp>
            <p:nvSpPr>
              <p:cNvPr id="24" name="Text Box 7"/>
              <p:cNvSpPr txBox="1"/>
              <p:nvPr/>
            </p:nvSpPr>
            <p:spPr>
              <a:xfrm>
                <a:off x="0" y="0"/>
                <a:ext cx="1392" cy="294"/>
              </a:xfrm>
              <a:prstGeom prst="rect">
                <a:avLst/>
              </a:prstGeom>
              <a:noFill/>
              <a:ln w="9525">
                <a:noFill/>
              </a:ln>
            </p:spPr>
            <p:txBody>
              <a:bodyPr>
                <a:spAutoFit/>
              </a:bodyPr>
              <a:lstStyle/>
              <a:p>
                <a:pPr>
                  <a:spcBef>
                    <a:spcPct val="50000"/>
                  </a:spcBef>
                </a:pPr>
                <a:r>
                  <a:rPr lang="zh-CN" altLang="en-US" sz="2275" dirty="0">
                    <a:latin typeface="微软雅黑" panose="020B0503020204020204" pitchFamily="34" charset="-122"/>
                    <a:ea typeface="微软雅黑" panose="020B0503020204020204" pitchFamily="34" charset="-122"/>
                  </a:rPr>
                  <a:t>P和</a:t>
                </a:r>
                <a:r>
                  <a:rPr lang="en-US" altLang="zh-CN" sz="2275" dirty="0">
                    <a:latin typeface="微软雅黑" panose="020B0503020204020204" pitchFamily="34" charset="-122"/>
                    <a:ea typeface="微软雅黑" panose="020B0503020204020204" pitchFamily="34" charset="-122"/>
                  </a:rPr>
                  <a:t>D</a:t>
                </a:r>
                <a:r>
                  <a:rPr lang="zh-CN" altLang="en-US" sz="2275" dirty="0">
                    <a:latin typeface="微软雅黑" panose="020B0503020204020204" pitchFamily="34" charset="-122"/>
                    <a:ea typeface="微软雅黑" panose="020B0503020204020204" pitchFamily="34" charset="-122"/>
                  </a:rPr>
                  <a:t>的分布：</a:t>
                </a:r>
              </a:p>
            </p:txBody>
          </p:sp>
          <p:sp>
            <p:nvSpPr>
              <p:cNvPr id="25" name="Rectangle 8"/>
              <p:cNvSpPr/>
              <p:nvPr/>
            </p:nvSpPr>
            <p:spPr>
              <a:xfrm>
                <a:off x="1571" y="42"/>
                <a:ext cx="3696" cy="294"/>
              </a:xfrm>
              <a:prstGeom prst="rect">
                <a:avLst/>
              </a:prstGeom>
              <a:noFill/>
              <a:ln w="9525" cap="flat" cmpd="sng">
                <a:solidFill>
                  <a:schemeClr val="tx1"/>
                </a:solidFill>
                <a:prstDash val="solid"/>
                <a:miter/>
                <a:headEnd type="none" w="med" len="med"/>
                <a:tailEnd type="none" w="med" len="med"/>
              </a:ln>
            </p:spPr>
            <p:txBody>
              <a:bodyPr wrap="square" anchor="ctr">
                <a:spAutoFit/>
              </a:bodyPr>
              <a:lstStyle/>
              <a:p>
                <a:pPr algn="ctr">
                  <a:spcBef>
                    <a:spcPct val="50000"/>
                  </a:spcBef>
                </a:pPr>
                <a:r>
                  <a:rPr lang="en-US" altLang="zh-CN" sz="2275" b="1" dirty="0">
                    <a:solidFill>
                      <a:srgbClr val="0237D8"/>
                    </a:solidFill>
                    <a:latin typeface="Times New Roman" panose="02020603050405020304" pitchFamily="18" charset="0"/>
                  </a:rPr>
                  <a:t>P</a:t>
                </a:r>
                <a:r>
                  <a:rPr lang="en-US" altLang="zh-CN" sz="2275" b="1" baseline="-25000" dirty="0">
                    <a:solidFill>
                      <a:srgbClr val="0237D8"/>
                    </a:solidFill>
                    <a:latin typeface="Times New Roman" panose="02020603050405020304" pitchFamily="18" charset="0"/>
                  </a:rPr>
                  <a:t>1</a:t>
                </a:r>
                <a:r>
                  <a:rPr lang="en-US" altLang="zh-CN" sz="2275" b="1" dirty="0">
                    <a:solidFill>
                      <a:schemeClr val="hlink"/>
                    </a:solidFill>
                    <a:latin typeface="Times New Roman" panose="02020603050405020304" pitchFamily="18" charset="0"/>
                  </a:rPr>
                  <a:t> </a:t>
                </a:r>
                <a:r>
                  <a:rPr lang="en-US" altLang="zh-CN" sz="2275" b="1" dirty="0">
                    <a:latin typeface="Times New Roman" panose="02020603050405020304" pitchFamily="18" charset="0"/>
                  </a:rPr>
                  <a:t>  </a:t>
                </a:r>
                <a:r>
                  <a:rPr lang="en-US" altLang="zh-CN" sz="2275" b="1" dirty="0">
                    <a:solidFill>
                      <a:srgbClr val="0237D8"/>
                    </a:solidFill>
                    <a:latin typeface="Times New Roman" panose="02020603050405020304" pitchFamily="18" charset="0"/>
                  </a:rPr>
                  <a:t>P</a:t>
                </a:r>
                <a:r>
                  <a:rPr lang="en-US" altLang="zh-CN" sz="2275" b="1" baseline="-25000" dirty="0">
                    <a:solidFill>
                      <a:srgbClr val="0237D8"/>
                    </a:solidFill>
                    <a:latin typeface="Times New Roman" panose="02020603050405020304" pitchFamily="18" charset="0"/>
                  </a:rPr>
                  <a:t>2</a:t>
                </a:r>
                <a:r>
                  <a:rPr lang="en-US" altLang="zh-CN" sz="2275" b="1" dirty="0">
                    <a:latin typeface="Times New Roman" panose="02020603050405020304" pitchFamily="18" charset="0"/>
                  </a:rPr>
                  <a:t>  d</a:t>
                </a:r>
                <a:r>
                  <a:rPr lang="en-US" altLang="zh-CN" sz="2275" b="1" baseline="-25000" dirty="0">
                    <a:latin typeface="Times New Roman" panose="02020603050405020304" pitchFamily="18" charset="0"/>
                  </a:rPr>
                  <a:t>1</a:t>
                </a:r>
                <a:r>
                  <a:rPr lang="en-US" altLang="zh-CN" sz="2275" b="1" dirty="0">
                    <a:latin typeface="Times New Roman" panose="02020603050405020304" pitchFamily="18" charset="0"/>
                  </a:rPr>
                  <a:t>   </a:t>
                </a:r>
                <a:r>
                  <a:rPr lang="en-US" altLang="zh-CN" sz="2275" b="1" dirty="0">
                    <a:solidFill>
                      <a:srgbClr val="0237D8"/>
                    </a:solidFill>
                    <a:latin typeface="Times New Roman" panose="02020603050405020304" pitchFamily="18" charset="0"/>
                  </a:rPr>
                  <a:t>P</a:t>
                </a:r>
                <a:r>
                  <a:rPr lang="en-US" altLang="zh-CN" sz="2275" b="1" baseline="-25000" dirty="0">
                    <a:solidFill>
                      <a:srgbClr val="0237D8"/>
                    </a:solidFill>
                    <a:latin typeface="Times New Roman" panose="02020603050405020304" pitchFamily="18" charset="0"/>
                  </a:rPr>
                  <a:t>3</a:t>
                </a:r>
                <a:r>
                  <a:rPr lang="en-US" altLang="zh-CN" sz="2275" b="1" dirty="0">
                    <a:solidFill>
                      <a:srgbClr val="FF3300"/>
                    </a:solidFill>
                    <a:latin typeface="Times New Roman" panose="02020603050405020304" pitchFamily="18" charset="0"/>
                  </a:rPr>
                  <a:t> </a:t>
                </a:r>
                <a:r>
                  <a:rPr lang="en-US" altLang="zh-CN" sz="2275" b="1" dirty="0">
                    <a:latin typeface="Times New Roman" panose="02020603050405020304" pitchFamily="18" charset="0"/>
                  </a:rPr>
                  <a:t>  d</a:t>
                </a:r>
                <a:r>
                  <a:rPr lang="en-US" altLang="zh-CN" sz="2275" b="1" baseline="-25000" dirty="0">
                    <a:latin typeface="Times New Roman" panose="02020603050405020304" pitchFamily="18" charset="0"/>
                  </a:rPr>
                  <a:t>2</a:t>
                </a:r>
                <a:r>
                  <a:rPr lang="en-US" altLang="zh-CN" sz="2275" b="1" dirty="0">
                    <a:latin typeface="Times New Roman" panose="02020603050405020304" pitchFamily="18" charset="0"/>
                  </a:rPr>
                  <a:t>    d</a:t>
                </a:r>
                <a:r>
                  <a:rPr lang="en-US" altLang="zh-CN" sz="2275" b="1" baseline="-25000" dirty="0">
                    <a:latin typeface="Times New Roman" panose="02020603050405020304" pitchFamily="18" charset="0"/>
                  </a:rPr>
                  <a:t>3</a:t>
                </a:r>
                <a:r>
                  <a:rPr lang="en-US" altLang="zh-CN" sz="2275" b="1" dirty="0">
                    <a:latin typeface="Times New Roman" panose="02020603050405020304" pitchFamily="18" charset="0"/>
                  </a:rPr>
                  <a:t>   d</a:t>
                </a:r>
                <a:r>
                  <a:rPr lang="en-US" altLang="zh-CN" sz="2275" b="1" baseline="-25000" dirty="0">
                    <a:latin typeface="Times New Roman" panose="02020603050405020304" pitchFamily="18" charset="0"/>
                  </a:rPr>
                  <a:t>4</a:t>
                </a:r>
                <a:r>
                  <a:rPr lang="en-US" altLang="zh-CN" sz="2275" b="1" dirty="0">
                    <a:latin typeface="Times New Roman" panose="02020603050405020304" pitchFamily="18" charset="0"/>
                  </a:rPr>
                  <a:t>    </a:t>
                </a:r>
                <a:r>
                  <a:rPr lang="en-US" altLang="zh-CN" sz="2275" b="1" dirty="0">
                    <a:solidFill>
                      <a:srgbClr val="0237D8"/>
                    </a:solidFill>
                    <a:latin typeface="Times New Roman" panose="02020603050405020304" pitchFamily="18" charset="0"/>
                  </a:rPr>
                  <a:t>P</a:t>
                </a:r>
                <a:r>
                  <a:rPr lang="en-US" altLang="zh-CN" sz="2275" b="1" baseline="-25000" dirty="0">
                    <a:solidFill>
                      <a:srgbClr val="0237D8"/>
                    </a:solidFill>
                    <a:latin typeface="Times New Roman" panose="02020603050405020304" pitchFamily="18" charset="0"/>
                  </a:rPr>
                  <a:t>4</a:t>
                </a:r>
                <a:r>
                  <a:rPr lang="en-US" altLang="zh-CN" sz="2275" b="1" baseline="-25000" dirty="0">
                    <a:latin typeface="Times New Roman" panose="02020603050405020304" pitchFamily="18" charset="0"/>
                  </a:rPr>
                  <a:t>   </a:t>
                </a:r>
                <a:r>
                  <a:rPr lang="en-US" altLang="zh-CN" sz="2275" b="1" dirty="0">
                    <a:latin typeface="Times New Roman" panose="02020603050405020304" pitchFamily="18" charset="0"/>
                  </a:rPr>
                  <a:t> d</a:t>
                </a:r>
                <a:r>
                  <a:rPr lang="en-US" altLang="zh-CN" sz="2275" b="1" baseline="-25000" dirty="0">
                    <a:latin typeface="Times New Roman" panose="02020603050405020304" pitchFamily="18" charset="0"/>
                  </a:rPr>
                  <a:t>5</a:t>
                </a:r>
                <a:r>
                  <a:rPr lang="en-US" altLang="zh-CN" sz="2275" b="1" dirty="0">
                    <a:latin typeface="Times New Roman" panose="02020603050405020304" pitchFamily="18" charset="0"/>
                  </a:rPr>
                  <a:t>   d</a:t>
                </a:r>
                <a:r>
                  <a:rPr lang="en-US" altLang="zh-CN" sz="2275" b="1" baseline="-25000" dirty="0">
                    <a:latin typeface="Times New Roman" panose="02020603050405020304" pitchFamily="18" charset="0"/>
                  </a:rPr>
                  <a:t>6  </a:t>
                </a:r>
                <a:r>
                  <a:rPr lang="en-US" altLang="zh-CN" sz="2275" b="1" dirty="0">
                    <a:latin typeface="Times New Roman" panose="02020603050405020304" pitchFamily="18" charset="0"/>
                  </a:rPr>
                  <a:t> d</a:t>
                </a:r>
                <a:r>
                  <a:rPr lang="en-US" altLang="zh-CN" sz="2275" b="1" baseline="-25000" dirty="0">
                    <a:latin typeface="Times New Roman" panose="02020603050405020304" pitchFamily="18" charset="0"/>
                  </a:rPr>
                  <a:t>7  </a:t>
                </a:r>
                <a:r>
                  <a:rPr lang="en-US" altLang="zh-CN" sz="2275" b="1" dirty="0">
                    <a:latin typeface="Times New Roman" panose="02020603050405020304" pitchFamily="18" charset="0"/>
                  </a:rPr>
                  <a:t>d</a:t>
                </a:r>
                <a:r>
                  <a:rPr lang="en-US" altLang="zh-CN" sz="2275" b="1" baseline="-25000" dirty="0">
                    <a:latin typeface="Times New Roman" panose="02020603050405020304" pitchFamily="18" charset="0"/>
                  </a:rPr>
                  <a:t>8 </a:t>
                </a:r>
              </a:p>
            </p:txBody>
          </p:sp>
        </p:grpSp>
        <p:sp>
          <p:nvSpPr>
            <p:cNvPr id="3" name="矩形 2"/>
            <p:cNvSpPr/>
            <p:nvPr/>
          </p:nvSpPr>
          <p:spPr>
            <a:xfrm>
              <a:off x="1504467" y="4759131"/>
              <a:ext cx="8115865" cy="586053"/>
            </a:xfrm>
            <a:prstGeom prst="rect">
              <a:avLst/>
            </a:prstGeom>
          </p:spPr>
          <p:txBody>
            <a:bodyPr wrap="none">
              <a:spAutoFit/>
            </a:bodyPr>
            <a:lstStyle/>
            <a:p>
              <a:pPr>
                <a:lnSpc>
                  <a:spcPct val="150000"/>
                </a:lnSpc>
              </a:pPr>
              <a:r>
                <a:rPr lang="en-US" altLang="zh-CN" sz="2275" dirty="0">
                  <a:solidFill>
                    <a:srgbClr val="FF0000"/>
                  </a:solidFill>
                  <a:latin typeface="微软雅黑" panose="020B0503020204020204" pitchFamily="34" charset="-122"/>
                  <a:ea typeface="微软雅黑" panose="020B0503020204020204" pitchFamily="34" charset="-122"/>
                  <a:sym typeface="Symbol" panose="05050102010706020507" pitchFamily="18" charset="2"/>
                </a:rPr>
                <a:t>2) </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(8</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4)</a:t>
              </a:r>
              <a:r>
                <a:rPr lang="zh-CN" altLang="en-US" sz="2275" dirty="0">
                  <a:latin typeface="微软雅黑" panose="020B0503020204020204" pitchFamily="34" charset="-122"/>
                  <a:ea typeface="微软雅黑" panose="020B0503020204020204" pitchFamily="34" charset="-122"/>
                </a:rPr>
                <a:t>海明校验码中校验位和被校验信息位的排列如下：</a:t>
              </a:r>
              <a:endParaRPr lang="en-US" altLang="zh-CN" sz="2275" dirty="0">
                <a:latin typeface="微软雅黑" panose="020B0503020204020204" pitchFamily="34" charset="-122"/>
                <a:ea typeface="微软雅黑" panose="020B0503020204020204" pitchFamily="34" charset="-122"/>
              </a:endParaRPr>
            </a:p>
          </p:txBody>
        </p:sp>
      </p:grpSp>
      <p:sp>
        <p:nvSpPr>
          <p:cNvPr id="26" name="标题 1">
            <a:extLst>
              <a:ext uri="{FF2B5EF4-FFF2-40B4-BE49-F238E27FC236}">
                <a16:creationId xmlns:a16="http://schemas.microsoft.com/office/drawing/2014/main" id="{7A7D540B-9BC6-4A47-8D5E-B324D339A512}"/>
              </a:ext>
            </a:extLst>
          </p:cNvPr>
          <p:cNvSpPr>
            <a:spLocks noGrp="1"/>
          </p:cNvSpPr>
          <p:nvPr>
            <p:ph type="title"/>
          </p:nvPr>
        </p:nvSpPr>
        <p:spPr>
          <a:xfrm>
            <a:off x="487822" y="257614"/>
            <a:ext cx="10515600" cy="617641"/>
          </a:xfrm>
        </p:spPr>
        <p:txBody>
          <a:bodyPr/>
          <a:lstStyle/>
          <a:p>
            <a:r>
              <a:rPr lang="en-US" altLang="zh-CN" dirty="0"/>
              <a:t>2.4.3 </a:t>
            </a:r>
            <a:r>
              <a:rPr lang="zh-CN" altLang="en-US" dirty="0"/>
              <a:t>海明检验  </a:t>
            </a:r>
          </a:p>
        </p:txBody>
      </p:sp>
    </p:spTree>
    <p:extLst>
      <p:ext uri="{BB962C8B-B14F-4D97-AF65-F5344CB8AC3E}">
        <p14:creationId xmlns:p14="http://schemas.microsoft.com/office/powerpoint/2010/main" val="668116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vertic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vertic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31"/>
          <p:cNvSpPr>
            <a:spLocks noChangeArrowheads="1"/>
          </p:cNvSpPr>
          <p:nvPr/>
        </p:nvSpPr>
        <p:spPr bwMode="auto">
          <a:xfrm>
            <a:off x="172713" y="136924"/>
            <a:ext cx="2079113" cy="44267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686" tIns="45844" rIns="91686" bIns="45844" anchor="ctr">
            <a:spAutoFit/>
          </a:bodyPr>
          <a:lstStyle/>
          <a:p>
            <a:pPr algn="ctr" defTabSz="866341">
              <a:defRPr/>
            </a:pPr>
            <a:r>
              <a:rPr lang="zh-CN" altLang="en-US" sz="2275" b="1" kern="0" dirty="0">
                <a:solidFill>
                  <a:sysClr val="window" lastClr="FFFFFF"/>
                </a:solidFill>
                <a:latin typeface="微软雅黑" panose="020B0503020204020204" pitchFamily="34" charset="-122"/>
                <a:ea typeface="微软雅黑" panose="020B0503020204020204" pitchFamily="34" charset="-122"/>
              </a:rPr>
              <a:t>第二章 </a:t>
            </a:r>
          </a:p>
        </p:txBody>
      </p:sp>
      <p:sp>
        <p:nvSpPr>
          <p:cNvPr id="3" name="矩形 2"/>
          <p:cNvSpPr/>
          <p:nvPr/>
        </p:nvSpPr>
        <p:spPr>
          <a:xfrm>
            <a:off x="1305248" y="824433"/>
            <a:ext cx="10060858" cy="442429"/>
          </a:xfrm>
          <a:prstGeom prst="rect">
            <a:avLst/>
          </a:prstGeom>
        </p:spPr>
        <p:txBody>
          <a:bodyPr wrap="square">
            <a:spAutoFit/>
          </a:bodyPr>
          <a:lstStyle/>
          <a:p>
            <a:r>
              <a:rPr lang="en-US" altLang="zh-CN" sz="2275" dirty="0">
                <a:solidFill>
                  <a:srgbClr val="FF0000"/>
                </a:solidFill>
                <a:latin typeface="微软雅黑" panose="020B0503020204020204" pitchFamily="34" charset="-122"/>
                <a:ea typeface="微软雅黑" panose="020B0503020204020204" pitchFamily="34" charset="-122"/>
                <a:sym typeface="Symbol" panose="05050102010706020507" pitchFamily="18" charset="2"/>
              </a:rPr>
              <a:t>3) </a:t>
            </a:r>
            <a:r>
              <a:rPr lang="en-US" altLang="zh-CN" sz="2275" dirty="0" err="1">
                <a:latin typeface="微软雅黑" panose="020B0503020204020204" pitchFamily="34" charset="-122"/>
                <a:ea typeface="微软雅黑" panose="020B0503020204020204" pitchFamily="34" charset="-122"/>
              </a:rPr>
              <a:t>H</a:t>
            </a:r>
            <a:r>
              <a:rPr lang="en-US" altLang="zh-CN" sz="2275" b="1" baseline="-25000" dirty="0" err="1">
                <a:latin typeface="微软雅黑" panose="020B0503020204020204" pitchFamily="34" charset="-122"/>
                <a:ea typeface="微软雅黑" panose="020B0503020204020204" pitchFamily="34" charset="-122"/>
              </a:rPr>
              <a:t>j</a:t>
            </a:r>
            <a:r>
              <a:rPr lang="zh-CN" altLang="en-US" sz="2275" dirty="0">
                <a:latin typeface="微软雅黑" panose="020B0503020204020204" pitchFamily="34" charset="-122"/>
                <a:ea typeface="微软雅黑" panose="020B0503020204020204" pitchFamily="34" charset="-122"/>
              </a:rPr>
              <a:t>位的</a:t>
            </a:r>
            <a:r>
              <a:rPr lang="zh-CN" altLang="en-US" sz="2275" dirty="0">
                <a:solidFill>
                  <a:srgbClr val="0237D8"/>
                </a:solidFill>
                <a:latin typeface="微软雅黑" panose="020B0503020204020204" pitchFamily="34" charset="-122"/>
                <a:ea typeface="微软雅黑" panose="020B0503020204020204" pitchFamily="34" charset="-122"/>
              </a:rPr>
              <a:t>数据</a:t>
            </a:r>
            <a:r>
              <a:rPr lang="zh-CN" altLang="en-US" sz="2275" dirty="0">
                <a:latin typeface="微软雅黑" panose="020B0503020204020204" pitchFamily="34" charset="-122"/>
                <a:ea typeface="微软雅黑" panose="020B0503020204020204" pitchFamily="34" charset="-122"/>
              </a:rPr>
              <a:t>被编号小于</a:t>
            </a:r>
            <a:r>
              <a:rPr lang="en-US" altLang="zh-CN" sz="2275" dirty="0">
                <a:latin typeface="微软雅黑" panose="020B0503020204020204" pitchFamily="34" charset="-122"/>
                <a:ea typeface="微软雅黑" panose="020B0503020204020204" pitchFamily="34" charset="-122"/>
              </a:rPr>
              <a:t>j</a:t>
            </a:r>
            <a:r>
              <a:rPr lang="zh-CN" altLang="en-US" sz="2275" dirty="0">
                <a:latin typeface="微软雅黑" panose="020B0503020204020204" pitchFamily="34" charset="-122"/>
                <a:ea typeface="微软雅黑" panose="020B0503020204020204" pitchFamily="34" charset="-122"/>
              </a:rPr>
              <a:t>的若干个海明位号之和等于</a:t>
            </a:r>
            <a:r>
              <a:rPr lang="en-US" altLang="zh-CN" sz="2275" dirty="0">
                <a:latin typeface="微软雅黑" panose="020B0503020204020204" pitchFamily="34" charset="-122"/>
                <a:ea typeface="微软雅黑" panose="020B0503020204020204" pitchFamily="34" charset="-122"/>
              </a:rPr>
              <a:t>j</a:t>
            </a:r>
            <a:r>
              <a:rPr lang="zh-CN" altLang="en-US" sz="2275" dirty="0">
                <a:latin typeface="微软雅黑" panose="020B0503020204020204" pitchFamily="34" charset="-122"/>
                <a:ea typeface="微软雅黑" panose="020B0503020204020204" pitchFamily="34" charset="-122"/>
              </a:rPr>
              <a:t>的</a:t>
            </a:r>
            <a:r>
              <a:rPr lang="zh-CN" altLang="en-US" sz="2275" dirty="0">
                <a:solidFill>
                  <a:srgbClr val="0237D8"/>
                </a:solidFill>
                <a:latin typeface="微软雅黑" panose="020B0503020204020204" pitchFamily="34" charset="-122"/>
                <a:ea typeface="微软雅黑" panose="020B0503020204020204" pitchFamily="34" charset="-122"/>
              </a:rPr>
              <a:t>校验位</a:t>
            </a:r>
            <a:r>
              <a:rPr lang="zh-CN" altLang="en-US" sz="2275" dirty="0">
                <a:latin typeface="微软雅黑" panose="020B0503020204020204" pitchFamily="34" charset="-122"/>
                <a:ea typeface="微软雅黑" panose="020B0503020204020204" pitchFamily="34" charset="-122"/>
              </a:rPr>
              <a:t>所校验 </a:t>
            </a:r>
            <a:r>
              <a:rPr lang="en-US" altLang="zh-CN" sz="2275" dirty="0">
                <a:latin typeface="微软雅黑" panose="020B0503020204020204" pitchFamily="34" charset="-122"/>
                <a:ea typeface="微软雅黑" panose="020B0503020204020204" pitchFamily="34" charset="-122"/>
              </a:rPr>
              <a:t>,</a:t>
            </a:r>
            <a:r>
              <a:rPr lang="zh-CN" altLang="en-US" sz="2275" dirty="0">
                <a:latin typeface="微软雅黑" panose="020B0503020204020204" pitchFamily="34" charset="-122"/>
                <a:ea typeface="微软雅黑" panose="020B0503020204020204" pitchFamily="34" charset="-122"/>
              </a:rPr>
              <a:t>如：</a:t>
            </a:r>
            <a:r>
              <a:rPr lang="en-US" altLang="zh-CN" sz="2275" dirty="0">
                <a:latin typeface="微软雅黑" panose="020B0503020204020204" pitchFamily="34" charset="-122"/>
                <a:ea typeface="微软雅黑" panose="020B0503020204020204" pitchFamily="34" charset="-122"/>
              </a:rPr>
              <a:t>     </a:t>
            </a:r>
            <a:endParaRPr lang="zh-CN" altLang="en-US" sz="2275" dirty="0">
              <a:latin typeface="微软雅黑" panose="020B0503020204020204" pitchFamily="34" charset="-122"/>
              <a:ea typeface="微软雅黑" panose="020B0503020204020204" pitchFamily="34" charset="-122"/>
            </a:endParaRPr>
          </a:p>
        </p:txBody>
      </p:sp>
      <p:sp>
        <p:nvSpPr>
          <p:cNvPr id="14" name="文本框 31"/>
          <p:cNvSpPr>
            <a:spLocks noChangeArrowheads="1"/>
          </p:cNvSpPr>
          <p:nvPr/>
        </p:nvSpPr>
        <p:spPr bwMode="auto">
          <a:xfrm>
            <a:off x="345793" y="138512"/>
            <a:ext cx="1721637" cy="44267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686" tIns="45844" rIns="91686" bIns="45844" anchor="ctr">
            <a:spAutoFit/>
          </a:bodyPr>
          <a:lstStyle/>
          <a:p>
            <a:pPr algn="ctr" defTabSz="866341">
              <a:defRPr/>
            </a:pPr>
            <a:r>
              <a:rPr lang="zh-CN" altLang="en-US" sz="2275" b="1" kern="0" dirty="0">
                <a:solidFill>
                  <a:sysClr val="window" lastClr="FFFFFF"/>
                </a:solidFill>
                <a:latin typeface="微软雅黑" panose="020B0503020204020204" pitchFamily="34" charset="-122"/>
                <a:ea typeface="微软雅黑" panose="020B0503020204020204" pitchFamily="34" charset="-122"/>
              </a:rPr>
              <a:t>第二章 </a:t>
            </a:r>
          </a:p>
        </p:txBody>
      </p:sp>
      <p:graphicFrame>
        <p:nvGraphicFramePr>
          <p:cNvPr id="15" name="表格 14"/>
          <p:cNvGraphicFramePr/>
          <p:nvPr/>
        </p:nvGraphicFramePr>
        <p:xfrm>
          <a:off x="1091045" y="1436395"/>
          <a:ext cx="9727415" cy="1260021"/>
        </p:xfrm>
        <a:graphic>
          <a:graphicData uri="http://schemas.openxmlformats.org/drawingml/2006/table">
            <a:tbl>
              <a:tblPr/>
              <a:tblGrid>
                <a:gridCol w="1269035">
                  <a:extLst>
                    <a:ext uri="{9D8B030D-6E8A-4147-A177-3AD203B41FA5}">
                      <a16:colId xmlns:a16="http://schemas.microsoft.com/office/drawing/2014/main" val="20000"/>
                    </a:ext>
                  </a:extLst>
                </a:gridCol>
                <a:gridCol w="704865">
                  <a:extLst>
                    <a:ext uri="{9D8B030D-6E8A-4147-A177-3AD203B41FA5}">
                      <a16:colId xmlns:a16="http://schemas.microsoft.com/office/drawing/2014/main" val="20001"/>
                    </a:ext>
                  </a:extLst>
                </a:gridCol>
                <a:gridCol w="704865">
                  <a:extLst>
                    <a:ext uri="{9D8B030D-6E8A-4147-A177-3AD203B41FA5}">
                      <a16:colId xmlns:a16="http://schemas.microsoft.com/office/drawing/2014/main" val="20002"/>
                    </a:ext>
                  </a:extLst>
                </a:gridCol>
                <a:gridCol w="704865">
                  <a:extLst>
                    <a:ext uri="{9D8B030D-6E8A-4147-A177-3AD203B41FA5}">
                      <a16:colId xmlns:a16="http://schemas.microsoft.com/office/drawing/2014/main" val="20003"/>
                    </a:ext>
                  </a:extLst>
                </a:gridCol>
                <a:gridCol w="704865">
                  <a:extLst>
                    <a:ext uri="{9D8B030D-6E8A-4147-A177-3AD203B41FA5}">
                      <a16:colId xmlns:a16="http://schemas.microsoft.com/office/drawing/2014/main" val="20004"/>
                    </a:ext>
                  </a:extLst>
                </a:gridCol>
                <a:gridCol w="704865">
                  <a:extLst>
                    <a:ext uri="{9D8B030D-6E8A-4147-A177-3AD203B41FA5}">
                      <a16:colId xmlns:a16="http://schemas.microsoft.com/office/drawing/2014/main" val="20005"/>
                    </a:ext>
                  </a:extLst>
                </a:gridCol>
                <a:gridCol w="704865">
                  <a:extLst>
                    <a:ext uri="{9D8B030D-6E8A-4147-A177-3AD203B41FA5}">
                      <a16:colId xmlns:a16="http://schemas.microsoft.com/office/drawing/2014/main" val="20006"/>
                    </a:ext>
                  </a:extLst>
                </a:gridCol>
                <a:gridCol w="704865">
                  <a:extLst>
                    <a:ext uri="{9D8B030D-6E8A-4147-A177-3AD203B41FA5}">
                      <a16:colId xmlns:a16="http://schemas.microsoft.com/office/drawing/2014/main" val="20007"/>
                    </a:ext>
                  </a:extLst>
                </a:gridCol>
                <a:gridCol w="704865">
                  <a:extLst>
                    <a:ext uri="{9D8B030D-6E8A-4147-A177-3AD203B41FA5}">
                      <a16:colId xmlns:a16="http://schemas.microsoft.com/office/drawing/2014/main" val="20008"/>
                    </a:ext>
                  </a:extLst>
                </a:gridCol>
                <a:gridCol w="704865">
                  <a:extLst>
                    <a:ext uri="{9D8B030D-6E8A-4147-A177-3AD203B41FA5}">
                      <a16:colId xmlns:a16="http://schemas.microsoft.com/office/drawing/2014/main" val="20009"/>
                    </a:ext>
                  </a:extLst>
                </a:gridCol>
                <a:gridCol w="704865">
                  <a:extLst>
                    <a:ext uri="{9D8B030D-6E8A-4147-A177-3AD203B41FA5}">
                      <a16:colId xmlns:a16="http://schemas.microsoft.com/office/drawing/2014/main" val="20010"/>
                    </a:ext>
                  </a:extLst>
                </a:gridCol>
                <a:gridCol w="704865">
                  <a:extLst>
                    <a:ext uri="{9D8B030D-6E8A-4147-A177-3AD203B41FA5}">
                      <a16:colId xmlns:a16="http://schemas.microsoft.com/office/drawing/2014/main" val="20011"/>
                    </a:ext>
                  </a:extLst>
                </a:gridCol>
                <a:gridCol w="704865">
                  <a:extLst>
                    <a:ext uri="{9D8B030D-6E8A-4147-A177-3AD203B41FA5}">
                      <a16:colId xmlns:a16="http://schemas.microsoft.com/office/drawing/2014/main" val="2942298706"/>
                    </a:ext>
                  </a:extLst>
                </a:gridCol>
              </a:tblGrid>
              <a:tr h="317895">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500" b="1" dirty="0">
                          <a:solidFill>
                            <a:schemeClr val="tx1"/>
                          </a:solidFill>
                          <a:latin typeface="微软雅黑" panose="020B0503020204020204" pitchFamily="34" charset="-122"/>
                          <a:ea typeface="微软雅黑" panose="020B0503020204020204" pitchFamily="34" charset="-122"/>
                        </a:rPr>
                        <a:t>Hi</a:t>
                      </a:r>
                    </a:p>
                  </a:txBody>
                  <a:tcPr marL="86699" marR="86699" marT="43349" marB="43349">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500" b="1" dirty="0">
                          <a:solidFill>
                            <a:srgbClr val="0237D8"/>
                          </a:solidFill>
                          <a:latin typeface="微软雅黑" panose="020B0503020204020204" pitchFamily="34" charset="-122"/>
                          <a:ea typeface="微软雅黑" panose="020B0503020204020204" pitchFamily="34" charset="-122"/>
                        </a:rPr>
                        <a:t>1</a:t>
                      </a:r>
                    </a:p>
                  </a:txBody>
                  <a:tcPr marL="86699" marR="86699" marT="43349" marB="4334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500" b="1" dirty="0">
                          <a:solidFill>
                            <a:srgbClr val="0237D8"/>
                          </a:solidFill>
                          <a:latin typeface="微软雅黑" panose="020B0503020204020204" pitchFamily="34" charset="-122"/>
                          <a:ea typeface="微软雅黑" panose="020B0503020204020204" pitchFamily="34" charset="-122"/>
                        </a:rPr>
                        <a:t>2</a:t>
                      </a:r>
                    </a:p>
                  </a:txBody>
                  <a:tcPr marL="86699" marR="86699" marT="43349" marB="4334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500" b="1" dirty="0">
                          <a:solidFill>
                            <a:srgbClr val="FF0000"/>
                          </a:solidFill>
                          <a:latin typeface="微软雅黑" panose="020B0503020204020204" pitchFamily="34" charset="-122"/>
                          <a:ea typeface="微软雅黑" panose="020B0503020204020204" pitchFamily="34" charset="-122"/>
                        </a:rPr>
                        <a:t>3</a:t>
                      </a:r>
                    </a:p>
                  </a:txBody>
                  <a:tcPr marL="86699" marR="86699" marT="43349" marB="4334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500" b="1" dirty="0">
                          <a:solidFill>
                            <a:srgbClr val="0237D8"/>
                          </a:solidFill>
                          <a:latin typeface="微软雅黑" panose="020B0503020204020204" pitchFamily="34" charset="-122"/>
                          <a:ea typeface="微软雅黑" panose="020B0503020204020204" pitchFamily="34" charset="-122"/>
                        </a:rPr>
                        <a:t>4</a:t>
                      </a:r>
                    </a:p>
                  </a:txBody>
                  <a:tcPr marL="86699" marR="86699" marT="43349" marB="4334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500" b="1" dirty="0">
                          <a:solidFill>
                            <a:srgbClr val="FF0000"/>
                          </a:solidFill>
                          <a:latin typeface="微软雅黑" panose="020B0503020204020204" pitchFamily="34" charset="-122"/>
                          <a:ea typeface="微软雅黑" panose="020B0503020204020204" pitchFamily="34" charset="-122"/>
                        </a:rPr>
                        <a:t>5</a:t>
                      </a:r>
                    </a:p>
                  </a:txBody>
                  <a:tcPr marL="86699" marR="86699" marT="43349" marB="4334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500" b="1" dirty="0">
                          <a:solidFill>
                            <a:srgbClr val="FF0000"/>
                          </a:solidFill>
                          <a:latin typeface="微软雅黑" panose="020B0503020204020204" pitchFamily="34" charset="-122"/>
                          <a:ea typeface="微软雅黑" panose="020B0503020204020204" pitchFamily="34" charset="-122"/>
                        </a:rPr>
                        <a:t>6</a:t>
                      </a:r>
                    </a:p>
                  </a:txBody>
                  <a:tcPr marL="86699" marR="86699" marT="43349" marB="4334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500" b="1" dirty="0">
                          <a:solidFill>
                            <a:srgbClr val="FF0000"/>
                          </a:solidFill>
                          <a:latin typeface="微软雅黑" panose="020B0503020204020204" pitchFamily="34" charset="-122"/>
                          <a:ea typeface="微软雅黑" panose="020B0503020204020204" pitchFamily="34" charset="-122"/>
                        </a:rPr>
                        <a:t>7</a:t>
                      </a:r>
                    </a:p>
                  </a:txBody>
                  <a:tcPr marL="86699" marR="86699" marT="43349" marB="4334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500" b="1" dirty="0">
                          <a:solidFill>
                            <a:srgbClr val="0237D8"/>
                          </a:solidFill>
                          <a:latin typeface="微软雅黑" panose="020B0503020204020204" pitchFamily="34" charset="-122"/>
                          <a:ea typeface="微软雅黑" panose="020B0503020204020204" pitchFamily="34" charset="-122"/>
                        </a:rPr>
                        <a:t>8</a:t>
                      </a:r>
                    </a:p>
                  </a:txBody>
                  <a:tcPr marL="86699" marR="86699" marT="43349" marB="4334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500" b="1" dirty="0">
                          <a:solidFill>
                            <a:srgbClr val="FF0000"/>
                          </a:solidFill>
                          <a:latin typeface="微软雅黑" panose="020B0503020204020204" pitchFamily="34" charset="-122"/>
                          <a:ea typeface="微软雅黑" panose="020B0503020204020204" pitchFamily="34" charset="-122"/>
                        </a:rPr>
                        <a:t>9</a:t>
                      </a:r>
                    </a:p>
                  </a:txBody>
                  <a:tcPr marL="86699" marR="86699" marT="43349" marB="4334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500" b="1" dirty="0">
                          <a:solidFill>
                            <a:srgbClr val="FF0000"/>
                          </a:solidFill>
                          <a:latin typeface="微软雅黑" panose="020B0503020204020204" pitchFamily="34" charset="-122"/>
                          <a:ea typeface="微软雅黑" panose="020B0503020204020204" pitchFamily="34" charset="-122"/>
                        </a:rPr>
                        <a:t>10</a:t>
                      </a:r>
                    </a:p>
                  </a:txBody>
                  <a:tcPr marL="86699" marR="86699" marT="43349" marB="4334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500" b="1" dirty="0">
                          <a:solidFill>
                            <a:srgbClr val="FF0000"/>
                          </a:solidFill>
                          <a:latin typeface="微软雅黑" panose="020B0503020204020204" pitchFamily="34" charset="-122"/>
                          <a:ea typeface="微软雅黑" panose="020B0503020204020204" pitchFamily="34" charset="-122"/>
                        </a:rPr>
                        <a:t>11</a:t>
                      </a:r>
                    </a:p>
                  </a:txBody>
                  <a:tcPr marL="86699" marR="86699" marT="43349" marB="43349">
                    <a:lnL w="12700" cap="flat" cmpd="sng">
                      <a:solidFill>
                        <a:schemeClr val="tx1"/>
                      </a:solidFill>
                      <a:prstDash val="solid"/>
                      <a:headEnd type="none" w="med" len="med"/>
                      <a:tailEnd type="none" w="med" len="med"/>
                    </a:lnL>
                    <a:lnR w="28575" cap="flat" cmpd="sng" algn="ctr">
                      <a:solidFill>
                        <a:schemeClr val="tx1"/>
                      </a:solidFill>
                      <a:prstDash val="solid"/>
                      <a:roun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algn="ctr" eaLnBrk="0" hangingPunct="0">
                        <a:spcBef>
                          <a:spcPct val="20000"/>
                        </a:spcBef>
                        <a:buNone/>
                      </a:pPr>
                      <a:r>
                        <a:rPr lang="en-US" altLang="zh-CN" sz="1500" b="1" dirty="0">
                          <a:solidFill>
                            <a:srgbClr val="FF0000"/>
                          </a:solidFill>
                          <a:latin typeface="微软雅黑" panose="020B0503020204020204" pitchFamily="34" charset="-122"/>
                          <a:ea typeface="微软雅黑" panose="020B0503020204020204" pitchFamily="34" charset="-122"/>
                        </a:rPr>
                        <a:t>12</a:t>
                      </a:r>
                    </a:p>
                  </a:txBody>
                  <a:tcPr marL="86699" marR="86699" marT="43349" marB="43349">
                    <a:lnL w="28575" cap="flat" cmpd="sng" algn="ctr">
                      <a:solidFill>
                        <a:schemeClr val="tx1"/>
                      </a:solidFill>
                      <a:prstDash val="solid"/>
                      <a:round/>
                      <a:headEnd type="none" w="med" len="med"/>
                      <a:tailEnd type="none" w="med" len="med"/>
                    </a:lnL>
                    <a:lnR w="28575" cap="flat" cmpd="sng">
                      <a:solidFill>
                        <a:schemeClr val="tx1"/>
                      </a:solidFill>
                      <a:prstDash val="soli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95331">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400" b="1" dirty="0">
                          <a:solidFill>
                            <a:schemeClr val="tx1"/>
                          </a:solidFill>
                          <a:latin typeface="微软雅黑" panose="020B0503020204020204" pitchFamily="34" charset="-122"/>
                          <a:ea typeface="微软雅黑" panose="020B0503020204020204" pitchFamily="34" charset="-122"/>
                        </a:rPr>
                        <a:t>G</a:t>
                      </a:r>
                      <a:r>
                        <a:rPr lang="en-US" altLang="zh-CN" sz="1400" b="1" i="0" u="none" kern="1200" baseline="-25000" dirty="0">
                          <a:solidFill>
                            <a:schemeClr val="tx1"/>
                          </a:solidFill>
                          <a:latin typeface="微软雅黑" panose="020B0503020204020204" pitchFamily="34" charset="-122"/>
                          <a:ea typeface="微软雅黑" panose="020B0503020204020204" pitchFamily="34" charset="-122"/>
                          <a:cs typeface="+mn-cs"/>
                        </a:rPr>
                        <a:t>4</a:t>
                      </a:r>
                      <a:r>
                        <a:rPr lang="en-US" altLang="zh-CN" sz="1400" b="1" dirty="0">
                          <a:solidFill>
                            <a:schemeClr val="tx1"/>
                          </a:solidFill>
                          <a:latin typeface="微软雅黑" panose="020B0503020204020204" pitchFamily="34" charset="-122"/>
                          <a:ea typeface="微软雅黑" panose="020B0503020204020204" pitchFamily="34" charset="-122"/>
                        </a:rPr>
                        <a:t>G</a:t>
                      </a:r>
                      <a:r>
                        <a:rPr lang="en-US" altLang="zh-CN" sz="1400" b="1" i="0" u="none" kern="1200" baseline="-25000" dirty="0">
                          <a:solidFill>
                            <a:schemeClr val="tx1"/>
                          </a:solidFill>
                          <a:latin typeface="微软雅黑" panose="020B0503020204020204" pitchFamily="34" charset="-122"/>
                          <a:ea typeface="微软雅黑" panose="020B0503020204020204" pitchFamily="34" charset="-122"/>
                          <a:cs typeface="+mn-cs"/>
                        </a:rPr>
                        <a:t>3</a:t>
                      </a:r>
                      <a:r>
                        <a:rPr lang="en-US" altLang="zh-CN" sz="1400" b="1" dirty="0">
                          <a:solidFill>
                            <a:schemeClr val="tx1"/>
                          </a:solidFill>
                          <a:latin typeface="微软雅黑" panose="020B0503020204020204" pitchFamily="34" charset="-122"/>
                          <a:ea typeface="微软雅黑" panose="020B0503020204020204" pitchFamily="34" charset="-122"/>
                        </a:rPr>
                        <a:t>G</a:t>
                      </a:r>
                      <a:r>
                        <a:rPr lang="en-US" altLang="zh-CN" sz="1400" b="1" i="0" u="none" kern="1200" baseline="-25000" dirty="0">
                          <a:solidFill>
                            <a:schemeClr val="tx1"/>
                          </a:solidFill>
                          <a:latin typeface="微软雅黑" panose="020B0503020204020204" pitchFamily="34" charset="-122"/>
                          <a:ea typeface="微软雅黑" panose="020B0503020204020204" pitchFamily="34" charset="-122"/>
                          <a:cs typeface="+mn-cs"/>
                        </a:rPr>
                        <a:t>2</a:t>
                      </a:r>
                      <a:r>
                        <a:rPr lang="en-US" altLang="zh-CN" sz="1400" b="1" dirty="0">
                          <a:solidFill>
                            <a:schemeClr val="tx1"/>
                          </a:solidFill>
                          <a:latin typeface="微软雅黑" panose="020B0503020204020204" pitchFamily="34" charset="-122"/>
                          <a:ea typeface="微软雅黑" panose="020B0503020204020204" pitchFamily="34" charset="-122"/>
                        </a:rPr>
                        <a:t>G</a:t>
                      </a:r>
                      <a:r>
                        <a:rPr lang="en-US" altLang="zh-CN" sz="1400" b="1" baseline="-25000" dirty="0">
                          <a:solidFill>
                            <a:schemeClr val="tx1"/>
                          </a:solidFill>
                          <a:latin typeface="微软雅黑" panose="020B0503020204020204" pitchFamily="34" charset="-122"/>
                          <a:ea typeface="微软雅黑" panose="020B0503020204020204" pitchFamily="34" charset="-122"/>
                        </a:rPr>
                        <a:t>1</a:t>
                      </a:r>
                    </a:p>
                    <a:p>
                      <a:pPr lvl="0" algn="ctr" eaLnBrk="0" hangingPunct="0">
                        <a:spcBef>
                          <a:spcPct val="20000"/>
                        </a:spcBef>
                        <a:buNone/>
                      </a:pPr>
                      <a:r>
                        <a:rPr lang="zh-CN" altLang="en-US" sz="1400" b="1" dirty="0">
                          <a:solidFill>
                            <a:schemeClr val="tx1"/>
                          </a:solidFill>
                          <a:latin typeface="微软雅黑" panose="020B0503020204020204" pitchFamily="34" charset="-122"/>
                          <a:ea typeface="微软雅黑" panose="020B0503020204020204" pitchFamily="34" charset="-122"/>
                        </a:rPr>
                        <a:t>对应位</a:t>
                      </a:r>
                      <a:endParaRPr lang="en-US" altLang="zh-CN" sz="14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500" b="1" dirty="0">
                          <a:solidFill>
                            <a:schemeClr val="tx1"/>
                          </a:solidFill>
                          <a:latin typeface="微软雅黑" panose="020B0503020204020204" pitchFamily="34" charset="-122"/>
                          <a:ea typeface="微软雅黑" panose="020B0503020204020204" pitchFamily="34" charset="-122"/>
                        </a:rPr>
                        <a:t>0001</a:t>
                      </a:r>
                    </a:p>
                    <a:p>
                      <a:pPr lvl="0" algn="ctr" eaLnBrk="0" hangingPunct="0">
                        <a:spcBef>
                          <a:spcPct val="20000"/>
                        </a:spcBef>
                        <a:buNone/>
                      </a:pPr>
                      <a:r>
                        <a:rPr lang="en-US" altLang="zh-CN" sz="1500" b="1" dirty="0">
                          <a:solidFill>
                            <a:srgbClr val="FF0000"/>
                          </a:solidFill>
                          <a:latin typeface="微软雅黑" panose="020B0503020204020204" pitchFamily="34" charset="-122"/>
                          <a:ea typeface="微软雅黑" panose="020B0503020204020204" pitchFamily="34" charset="-122"/>
                        </a:rPr>
                        <a:t>P1</a:t>
                      </a:r>
                    </a:p>
                  </a:txBody>
                  <a:tcPr marL="86699" marR="86699" marT="43349" marB="4334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500" b="1" dirty="0">
                          <a:solidFill>
                            <a:schemeClr val="tx1"/>
                          </a:solidFill>
                          <a:latin typeface="微软雅黑" panose="020B0503020204020204" pitchFamily="34" charset="-122"/>
                          <a:ea typeface="微软雅黑" panose="020B0503020204020204" pitchFamily="34" charset="-122"/>
                        </a:rPr>
                        <a:t>0010</a:t>
                      </a:r>
                    </a:p>
                    <a:p>
                      <a:pPr lvl="0" algn="ctr" eaLnBrk="0" hangingPunct="0">
                        <a:spcBef>
                          <a:spcPct val="20000"/>
                        </a:spcBef>
                        <a:buNone/>
                      </a:pPr>
                      <a:r>
                        <a:rPr lang="en-US" altLang="zh-CN" sz="1500" b="1" dirty="0">
                          <a:solidFill>
                            <a:srgbClr val="FF0000"/>
                          </a:solidFill>
                          <a:latin typeface="微软雅黑" panose="020B0503020204020204" pitchFamily="34" charset="-122"/>
                          <a:ea typeface="微软雅黑" panose="020B0503020204020204" pitchFamily="34" charset="-122"/>
                        </a:rPr>
                        <a:t>P2</a:t>
                      </a:r>
                    </a:p>
                  </a:txBody>
                  <a:tcPr marL="86699" marR="86699" marT="43349" marB="4334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500" b="1" dirty="0">
                          <a:solidFill>
                            <a:srgbClr val="0237D8"/>
                          </a:solidFill>
                          <a:latin typeface="微软雅黑" panose="020B0503020204020204" pitchFamily="34" charset="-122"/>
                          <a:ea typeface="微软雅黑" panose="020B0503020204020204" pitchFamily="34" charset="-122"/>
                        </a:rPr>
                        <a:t>0011</a:t>
                      </a:r>
                    </a:p>
                    <a:p>
                      <a:pPr lvl="0" algn="ctr" eaLnBrk="0" hangingPunct="0">
                        <a:spcBef>
                          <a:spcPct val="20000"/>
                        </a:spcBef>
                        <a:buNone/>
                      </a:pPr>
                      <a:r>
                        <a:rPr lang="en-US" altLang="zh-CN" sz="1500" b="1" dirty="0">
                          <a:solidFill>
                            <a:schemeClr val="tx1"/>
                          </a:solidFill>
                          <a:latin typeface="微软雅黑" panose="020B0503020204020204" pitchFamily="34" charset="-122"/>
                          <a:ea typeface="微软雅黑" panose="020B0503020204020204" pitchFamily="34" charset="-122"/>
                        </a:rPr>
                        <a:t> d1</a:t>
                      </a:r>
                    </a:p>
                  </a:txBody>
                  <a:tcPr marL="86699" marR="86699" marT="43349" marB="4334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500" b="1" dirty="0">
                          <a:solidFill>
                            <a:schemeClr val="tx1"/>
                          </a:solidFill>
                          <a:latin typeface="微软雅黑" panose="020B0503020204020204" pitchFamily="34" charset="-122"/>
                          <a:ea typeface="微软雅黑" panose="020B0503020204020204" pitchFamily="34" charset="-122"/>
                        </a:rPr>
                        <a:t>0100</a:t>
                      </a:r>
                    </a:p>
                    <a:p>
                      <a:pPr lvl="0" algn="ctr" eaLnBrk="0" hangingPunct="0">
                        <a:spcBef>
                          <a:spcPct val="20000"/>
                        </a:spcBef>
                        <a:buNone/>
                      </a:pPr>
                      <a:r>
                        <a:rPr lang="en-US" altLang="zh-CN" sz="1500" b="1" dirty="0">
                          <a:solidFill>
                            <a:srgbClr val="FF0000"/>
                          </a:solidFill>
                          <a:ea typeface="微软雅黑" panose="020B0503020204020204" pitchFamily="34" charset="-122"/>
                          <a:sym typeface="+mn-ea"/>
                        </a:rPr>
                        <a:t>P3</a:t>
                      </a:r>
                      <a:endParaRPr lang="en-US" altLang="zh-CN" sz="1500" b="1" dirty="0">
                        <a:solidFill>
                          <a:srgbClr val="FF0000"/>
                        </a:solidFill>
                        <a:latin typeface="微软雅黑" panose="020B0503020204020204" pitchFamily="34" charset="-122"/>
                        <a:ea typeface="微软雅黑" panose="020B0503020204020204" pitchFamily="34" charset="-122"/>
                      </a:endParaRPr>
                    </a:p>
                  </a:txBody>
                  <a:tcPr marL="86699" marR="86699" marT="43349" marB="4334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500" b="1" dirty="0">
                          <a:solidFill>
                            <a:srgbClr val="0237D8"/>
                          </a:solidFill>
                          <a:latin typeface="微软雅黑" panose="020B0503020204020204" pitchFamily="34" charset="-122"/>
                          <a:ea typeface="微软雅黑" panose="020B0503020204020204" pitchFamily="34" charset="-122"/>
                        </a:rPr>
                        <a:t>0101</a:t>
                      </a:r>
                    </a:p>
                    <a:p>
                      <a:pPr lvl="0" algn="ctr" eaLnBrk="0" hangingPunct="0">
                        <a:spcBef>
                          <a:spcPct val="20000"/>
                        </a:spcBef>
                        <a:buNone/>
                      </a:pPr>
                      <a:r>
                        <a:rPr lang="en-US" altLang="zh-CN" sz="1500" b="1" dirty="0">
                          <a:solidFill>
                            <a:schemeClr val="tx1"/>
                          </a:solidFill>
                          <a:latin typeface="微软雅黑" panose="020B0503020204020204" pitchFamily="34" charset="-122"/>
                          <a:ea typeface="微软雅黑" panose="020B0503020204020204" pitchFamily="34" charset="-122"/>
                        </a:rPr>
                        <a:t>d2</a:t>
                      </a:r>
                    </a:p>
                  </a:txBody>
                  <a:tcPr marL="86699" marR="86699" marT="43349" marB="4334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500" b="1" i="0" u="none" kern="1200" baseline="0" dirty="0">
                          <a:solidFill>
                            <a:srgbClr val="0237D8"/>
                          </a:solidFill>
                          <a:latin typeface="微软雅黑" panose="020B0503020204020204" pitchFamily="34" charset="-122"/>
                          <a:ea typeface="微软雅黑" panose="020B0503020204020204" pitchFamily="34" charset="-122"/>
                          <a:cs typeface="+mn-cs"/>
                        </a:rPr>
                        <a:t>0110</a:t>
                      </a:r>
                    </a:p>
                    <a:p>
                      <a:pPr lvl="0" algn="ctr" eaLnBrk="0" hangingPunct="0">
                        <a:spcBef>
                          <a:spcPct val="20000"/>
                        </a:spcBef>
                        <a:buNone/>
                      </a:pPr>
                      <a:r>
                        <a:rPr lang="en-US" altLang="zh-CN" sz="1500" b="1" dirty="0">
                          <a:solidFill>
                            <a:schemeClr val="tx1"/>
                          </a:solidFill>
                          <a:latin typeface="微软雅黑" panose="020B0503020204020204" pitchFamily="34" charset="-122"/>
                          <a:ea typeface="微软雅黑" panose="020B0503020204020204" pitchFamily="34" charset="-122"/>
                        </a:rPr>
                        <a:t>d3</a:t>
                      </a:r>
                    </a:p>
                  </a:txBody>
                  <a:tcPr marL="86699" marR="86699" marT="43349" marB="4334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500" b="1" dirty="0">
                          <a:solidFill>
                            <a:srgbClr val="0237D8"/>
                          </a:solidFill>
                          <a:latin typeface="微软雅黑" panose="020B0503020204020204" pitchFamily="34" charset="-122"/>
                          <a:ea typeface="微软雅黑" panose="020B0503020204020204" pitchFamily="34" charset="-122"/>
                        </a:rPr>
                        <a:t>0111</a:t>
                      </a:r>
                    </a:p>
                    <a:p>
                      <a:pPr lvl="0" algn="ctr" eaLnBrk="0" hangingPunct="0">
                        <a:spcBef>
                          <a:spcPct val="20000"/>
                        </a:spcBef>
                        <a:buNone/>
                      </a:pPr>
                      <a:r>
                        <a:rPr lang="en-US" altLang="zh-CN" sz="1500" b="1" dirty="0">
                          <a:solidFill>
                            <a:schemeClr val="tx1"/>
                          </a:solidFill>
                          <a:latin typeface="微软雅黑" panose="020B0503020204020204" pitchFamily="34" charset="-122"/>
                          <a:ea typeface="微软雅黑" panose="020B0503020204020204" pitchFamily="34" charset="-122"/>
                        </a:rPr>
                        <a:t>d4</a:t>
                      </a:r>
                    </a:p>
                  </a:txBody>
                  <a:tcPr marL="86699" marR="86699" marT="43349" marB="4334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500" b="1" dirty="0">
                          <a:solidFill>
                            <a:schemeClr val="tx1"/>
                          </a:solidFill>
                          <a:latin typeface="微软雅黑" panose="020B0503020204020204" pitchFamily="34" charset="-122"/>
                          <a:ea typeface="微软雅黑" panose="020B0503020204020204" pitchFamily="34" charset="-122"/>
                        </a:rPr>
                        <a:t>1000</a:t>
                      </a:r>
                    </a:p>
                    <a:p>
                      <a:pPr lvl="0" algn="ctr" eaLnBrk="0" hangingPunct="0">
                        <a:spcBef>
                          <a:spcPct val="20000"/>
                        </a:spcBef>
                        <a:buNone/>
                      </a:pPr>
                      <a:r>
                        <a:rPr lang="en-US" altLang="zh-CN" sz="1500" b="1" dirty="0">
                          <a:solidFill>
                            <a:srgbClr val="FF0000"/>
                          </a:solidFill>
                          <a:ea typeface="微软雅黑" panose="020B0503020204020204" pitchFamily="34" charset="-122"/>
                          <a:sym typeface="+mn-ea"/>
                        </a:rPr>
                        <a:t>P4</a:t>
                      </a:r>
                      <a:endParaRPr lang="en-US" altLang="zh-CN" sz="1500" b="1" dirty="0">
                        <a:solidFill>
                          <a:srgbClr val="FF0000"/>
                        </a:solidFill>
                        <a:latin typeface="微软雅黑" panose="020B0503020204020204" pitchFamily="34" charset="-122"/>
                        <a:ea typeface="微软雅黑" panose="020B0503020204020204" pitchFamily="34" charset="-122"/>
                      </a:endParaRPr>
                    </a:p>
                  </a:txBody>
                  <a:tcPr marL="86699" marR="86699" marT="43349" marB="4334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500" b="1" i="0" u="none" kern="1200" baseline="0" dirty="0">
                          <a:solidFill>
                            <a:srgbClr val="0237D8"/>
                          </a:solidFill>
                          <a:latin typeface="微软雅黑" panose="020B0503020204020204" pitchFamily="34" charset="-122"/>
                          <a:ea typeface="微软雅黑" panose="020B0503020204020204" pitchFamily="34" charset="-122"/>
                          <a:cs typeface="+mn-cs"/>
                        </a:rPr>
                        <a:t>1001</a:t>
                      </a:r>
                    </a:p>
                    <a:p>
                      <a:pPr lvl="0" algn="ctr" eaLnBrk="0" hangingPunct="0">
                        <a:spcBef>
                          <a:spcPct val="20000"/>
                        </a:spcBef>
                        <a:buNone/>
                      </a:pPr>
                      <a:r>
                        <a:rPr lang="en-US" altLang="zh-CN" sz="1500" b="1" dirty="0">
                          <a:solidFill>
                            <a:schemeClr val="tx1"/>
                          </a:solidFill>
                          <a:latin typeface="微软雅黑" panose="020B0503020204020204" pitchFamily="34" charset="-122"/>
                          <a:ea typeface="微软雅黑" panose="020B0503020204020204" pitchFamily="34" charset="-122"/>
                        </a:rPr>
                        <a:t>d5</a:t>
                      </a:r>
                    </a:p>
                  </a:txBody>
                  <a:tcPr marL="86699" marR="86699" marT="43349" marB="4334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marL="0" lvl="0" indent="0" algn="ctr" defTabSz="914400" rtl="0" eaLnBrk="0" fontAlgn="base" latinLnBrk="0" hangingPunct="0">
                        <a:lnSpc>
                          <a:spcPct val="100000"/>
                        </a:lnSpc>
                        <a:spcBef>
                          <a:spcPct val="20000"/>
                        </a:spcBef>
                        <a:spcAft>
                          <a:spcPct val="0"/>
                        </a:spcAft>
                        <a:buFont typeface="Arial" panose="020B0604020202020204" pitchFamily="34" charset="0"/>
                        <a:buNone/>
                      </a:pPr>
                      <a:r>
                        <a:rPr lang="en-US" altLang="zh-CN" sz="1500" b="1" i="0" u="none" kern="1200" baseline="0" dirty="0">
                          <a:solidFill>
                            <a:srgbClr val="0237D8"/>
                          </a:solidFill>
                          <a:latin typeface="微软雅黑" panose="020B0503020204020204" pitchFamily="34" charset="-122"/>
                          <a:ea typeface="微软雅黑" panose="020B0503020204020204" pitchFamily="34" charset="-122"/>
                          <a:cs typeface="+mn-cs"/>
                        </a:rPr>
                        <a:t>1010</a:t>
                      </a:r>
                    </a:p>
                    <a:p>
                      <a:pPr lvl="0" algn="ctr" eaLnBrk="0" hangingPunct="0">
                        <a:spcBef>
                          <a:spcPct val="20000"/>
                        </a:spcBef>
                        <a:buNone/>
                      </a:pPr>
                      <a:r>
                        <a:rPr lang="en-US" altLang="zh-CN" sz="1500" b="1" dirty="0">
                          <a:solidFill>
                            <a:schemeClr val="tx1"/>
                          </a:solidFill>
                          <a:latin typeface="微软雅黑" panose="020B0503020204020204" pitchFamily="34" charset="-122"/>
                          <a:ea typeface="微软雅黑" panose="020B0503020204020204" pitchFamily="34" charset="-122"/>
                        </a:rPr>
                        <a:t>d6</a:t>
                      </a:r>
                    </a:p>
                  </a:txBody>
                  <a:tcPr marL="86699" marR="86699" marT="43349" marB="4334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marL="0" lvl="0" indent="0" algn="ctr" defTabSz="914400" rtl="0" eaLnBrk="0" fontAlgn="base" latinLnBrk="0" hangingPunct="0">
                        <a:lnSpc>
                          <a:spcPct val="100000"/>
                        </a:lnSpc>
                        <a:spcBef>
                          <a:spcPct val="20000"/>
                        </a:spcBef>
                        <a:spcAft>
                          <a:spcPct val="0"/>
                        </a:spcAft>
                        <a:buFont typeface="Arial" panose="020B0604020202020204" pitchFamily="34" charset="0"/>
                        <a:buNone/>
                      </a:pPr>
                      <a:r>
                        <a:rPr lang="en-US" altLang="zh-CN" sz="1500" b="1" i="0" u="none" kern="1200" baseline="0" dirty="0">
                          <a:solidFill>
                            <a:srgbClr val="0237D8"/>
                          </a:solidFill>
                          <a:latin typeface="微软雅黑" panose="020B0503020204020204" pitchFamily="34" charset="-122"/>
                          <a:ea typeface="微软雅黑" panose="020B0503020204020204" pitchFamily="34" charset="-122"/>
                          <a:cs typeface="+mn-cs"/>
                        </a:rPr>
                        <a:t>1011</a:t>
                      </a:r>
                    </a:p>
                    <a:p>
                      <a:pPr lvl="0" algn="ctr" eaLnBrk="0" hangingPunct="0">
                        <a:spcBef>
                          <a:spcPct val="20000"/>
                        </a:spcBef>
                        <a:buNone/>
                      </a:pPr>
                      <a:r>
                        <a:rPr lang="en-US" altLang="zh-CN" sz="1500" b="1" dirty="0">
                          <a:solidFill>
                            <a:schemeClr val="tx1"/>
                          </a:solidFill>
                          <a:latin typeface="微软雅黑" panose="020B0503020204020204" pitchFamily="34" charset="-122"/>
                          <a:ea typeface="微软雅黑" panose="020B0503020204020204" pitchFamily="34" charset="-122"/>
                        </a:rPr>
                        <a:t>d7</a:t>
                      </a:r>
                    </a:p>
                  </a:txBody>
                  <a:tcPr marL="86699" marR="86699" marT="43349" marB="43349">
                    <a:lnL w="12700" cap="flat" cmpd="sng">
                      <a:solidFill>
                        <a:schemeClr val="tx1"/>
                      </a:solidFill>
                      <a:prstDash val="solid"/>
                      <a:headEnd type="none" w="med" len="med"/>
                      <a:tailEnd type="none" w="med" len="med"/>
                    </a:lnL>
                    <a:lnR w="28575" cap="flat" cmpd="sng" algn="ctr">
                      <a:solidFill>
                        <a:schemeClr val="tx1"/>
                      </a:solidFill>
                      <a:prstDash val="solid"/>
                      <a:roun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algn="ctr" eaLnBrk="0" hangingPunct="0">
                        <a:spcBef>
                          <a:spcPct val="20000"/>
                        </a:spcBef>
                        <a:buNone/>
                      </a:pPr>
                      <a:r>
                        <a:rPr lang="en-US" altLang="zh-CN" sz="1500" b="1" i="0" u="none" kern="1200" baseline="0" dirty="0">
                          <a:solidFill>
                            <a:srgbClr val="0237D8"/>
                          </a:solidFill>
                          <a:latin typeface="微软雅黑" panose="020B0503020204020204" pitchFamily="34" charset="-122"/>
                          <a:ea typeface="微软雅黑" panose="020B0503020204020204" pitchFamily="34" charset="-122"/>
                          <a:cs typeface="+mn-cs"/>
                        </a:rPr>
                        <a:t>1100</a:t>
                      </a:r>
                    </a:p>
                    <a:p>
                      <a:pPr marL="0" marR="0" lvl="0" indent="0" algn="ctr" defTabSz="914400" rtl="0" eaLnBrk="0" fontAlgn="auto" latinLnBrk="0" hangingPunct="0">
                        <a:lnSpc>
                          <a:spcPct val="100000"/>
                        </a:lnSpc>
                        <a:spcBef>
                          <a:spcPct val="20000"/>
                        </a:spcBef>
                        <a:spcAft>
                          <a:spcPts val="0"/>
                        </a:spcAft>
                        <a:buClrTx/>
                        <a:buSzTx/>
                        <a:buFontTx/>
                        <a:buNone/>
                        <a:tabLst/>
                        <a:defRPr/>
                      </a:pPr>
                      <a:r>
                        <a:rPr lang="en-US" altLang="zh-CN" sz="1500" b="1" dirty="0">
                          <a:solidFill>
                            <a:schemeClr val="tx1"/>
                          </a:solidFill>
                          <a:latin typeface="微软雅黑" panose="020B0503020204020204" pitchFamily="34" charset="-122"/>
                          <a:ea typeface="微软雅黑" panose="020B0503020204020204" pitchFamily="34" charset="-122"/>
                        </a:rPr>
                        <a:t>d8</a:t>
                      </a:r>
                    </a:p>
                  </a:txBody>
                  <a:tcPr marL="86699" marR="86699" marT="43349" marB="43349">
                    <a:lnL w="28575" cap="flat" cmpd="sng" algn="ctr">
                      <a:solidFill>
                        <a:schemeClr val="tx1"/>
                      </a:solidFill>
                      <a:prstDash val="solid"/>
                      <a:round/>
                      <a:headEnd type="none" w="med" len="med"/>
                      <a:tailEnd type="none" w="med" len="med"/>
                    </a:lnL>
                    <a:lnR w="28575" cap="flat" cmpd="sng">
                      <a:solidFill>
                        <a:schemeClr val="tx1"/>
                      </a:solidFill>
                      <a:prstDash val="soli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6795">
                <a:tc gridSpan="13">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eaLnBrk="0" hangingPunct="0">
                        <a:spcBef>
                          <a:spcPct val="20000"/>
                        </a:spcBef>
                        <a:buNone/>
                      </a:pPr>
                      <a:endParaRPr lang="zh-CN" altLang="en-US" sz="17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lnL>
                      <a:noFill/>
                    </a:lnL>
                    <a:lnR>
                      <a:noFill/>
                    </a:lnR>
                    <a:lnT w="12700" cap="flat" cmpd="sng">
                      <a:solidFill>
                        <a:schemeClr val="tx1"/>
                      </a:solidFill>
                      <a:prstDash val="solid"/>
                      <a:headEnd type="none" w="med" len="med"/>
                      <a:tailEnd type="none" w="med" len="med"/>
                    </a:lnT>
                    <a:lnB>
                      <a:noFill/>
                    </a:lnB>
                    <a:lnTlToBr>
                      <a:noFill/>
                    </a:lnTlToBr>
                    <a:lnBlToTr>
                      <a:noFill/>
                    </a:lnBlToTr>
                    <a:noFill/>
                  </a:tcPr>
                </a:tc>
                <a:tc hMerge="1">
                  <a:txBody>
                    <a:bodyPr/>
                    <a:lstStyle/>
                    <a:p>
                      <a:endParaRPr lang="zh-CN"/>
                    </a:p>
                  </a:txBody>
                  <a:tcPr>
                    <a:lnT w="12700" cap="flat" cmpd="sng">
                      <a:solidFill>
                        <a:schemeClr val="tx1"/>
                      </a:solidFill>
                      <a:prstDash val="solid"/>
                      <a:headEnd type="none" w="med" len="med"/>
                      <a:tailEnd type="none" w="med" len="med"/>
                    </a:lnT>
                  </a:tcPr>
                </a:tc>
                <a:tc hMerge="1">
                  <a:txBody>
                    <a:bodyPr/>
                    <a:lstStyle/>
                    <a:p>
                      <a:endParaRPr lang="zh-CN"/>
                    </a:p>
                  </a:txBody>
                  <a:tcPr>
                    <a:lnT w="12700" cap="flat" cmpd="sng">
                      <a:solidFill>
                        <a:schemeClr val="tx1"/>
                      </a:solidFill>
                      <a:prstDash val="solid"/>
                      <a:headEnd type="none" w="med" len="med"/>
                      <a:tailEnd type="none" w="med" len="med"/>
                    </a:lnT>
                  </a:tcPr>
                </a:tc>
                <a:tc hMerge="1">
                  <a:txBody>
                    <a:bodyPr/>
                    <a:lstStyle/>
                    <a:p>
                      <a:endParaRPr lang="zh-CN"/>
                    </a:p>
                  </a:txBody>
                  <a:tcPr>
                    <a:lnT w="12700" cap="flat" cmpd="sng">
                      <a:solidFill>
                        <a:schemeClr val="tx1"/>
                      </a:solidFill>
                      <a:prstDash val="solid"/>
                      <a:headEnd type="none" w="med" len="med"/>
                      <a:tailEnd type="none" w="med" len="med"/>
                    </a:lnT>
                  </a:tcPr>
                </a:tc>
                <a:tc hMerge="1">
                  <a:txBody>
                    <a:bodyPr/>
                    <a:lstStyle/>
                    <a:p>
                      <a:endParaRPr lang="zh-CN"/>
                    </a:p>
                  </a:txBody>
                  <a:tcPr>
                    <a:lnT w="12700" cap="flat" cmpd="sng">
                      <a:solidFill>
                        <a:schemeClr val="tx1"/>
                      </a:solidFill>
                      <a:prstDash val="solid"/>
                      <a:headEnd type="none" w="med" len="med"/>
                      <a:tailEnd type="none" w="med" len="med"/>
                    </a:lnT>
                  </a:tcPr>
                </a:tc>
                <a:tc hMerge="1">
                  <a:txBody>
                    <a:bodyPr/>
                    <a:lstStyle/>
                    <a:p>
                      <a:endParaRPr lang="zh-CN"/>
                    </a:p>
                  </a:txBody>
                  <a:tcPr>
                    <a:lnT w="12700" cap="flat" cmpd="sng">
                      <a:solidFill>
                        <a:schemeClr val="tx1"/>
                      </a:solidFill>
                      <a:prstDash val="solid"/>
                      <a:headEnd type="none" w="med" len="med"/>
                      <a:tailEnd type="none" w="med" len="med"/>
                    </a:lnT>
                  </a:tcPr>
                </a:tc>
                <a:tc hMerge="1">
                  <a:txBody>
                    <a:bodyPr/>
                    <a:lstStyle/>
                    <a:p>
                      <a:endParaRPr lang="zh-CN"/>
                    </a:p>
                  </a:txBody>
                  <a:tcPr>
                    <a:lnT w="12700" cap="flat" cmpd="sng">
                      <a:solidFill>
                        <a:schemeClr val="tx1"/>
                      </a:solidFill>
                      <a:prstDash val="solid"/>
                      <a:headEnd type="none" w="med" len="med"/>
                      <a:tailEnd type="none" w="med" len="med"/>
                    </a:lnT>
                  </a:tcPr>
                </a:tc>
                <a:tc hMerge="1">
                  <a:txBody>
                    <a:bodyPr/>
                    <a:lstStyle/>
                    <a:p>
                      <a:endParaRPr lang="zh-CN"/>
                    </a:p>
                  </a:txBody>
                  <a:tcPr>
                    <a:lnT w="12700" cap="flat" cmpd="sng">
                      <a:solidFill>
                        <a:schemeClr val="tx1"/>
                      </a:solidFill>
                      <a:prstDash val="solid"/>
                      <a:headEnd type="none" w="med" len="med"/>
                      <a:tailEnd type="none" w="med" len="med"/>
                    </a:lnT>
                  </a:tcPr>
                </a:tc>
                <a:tc hMerge="1">
                  <a:txBody>
                    <a:bodyPr/>
                    <a:lstStyle/>
                    <a:p>
                      <a:endParaRPr lang="zh-CN"/>
                    </a:p>
                  </a:txBody>
                  <a:tcPr>
                    <a:lnT w="12700" cap="flat" cmpd="sng">
                      <a:solidFill>
                        <a:schemeClr val="tx1"/>
                      </a:solidFill>
                      <a:prstDash val="solid"/>
                      <a:headEnd type="none" w="med" len="med"/>
                      <a:tailEnd type="none" w="med" len="med"/>
                    </a:lnT>
                  </a:tcPr>
                </a:tc>
                <a:tc hMerge="1">
                  <a:txBody>
                    <a:bodyPr/>
                    <a:lstStyle/>
                    <a:p>
                      <a:endParaRPr lang="zh-CN"/>
                    </a:p>
                  </a:txBody>
                  <a:tcPr>
                    <a:lnT w="12700" cap="flat" cmpd="sng">
                      <a:solidFill>
                        <a:schemeClr val="tx1"/>
                      </a:solidFill>
                      <a:prstDash val="solid"/>
                      <a:headEnd type="none" w="med" len="med"/>
                      <a:tailEnd type="none" w="med" len="med"/>
                    </a:lnT>
                  </a:tcPr>
                </a:tc>
                <a:tc hMerge="1">
                  <a:txBody>
                    <a:bodyPr/>
                    <a:lstStyle/>
                    <a:p>
                      <a:endParaRPr lang="zh-CN"/>
                    </a:p>
                  </a:txBody>
                  <a:tcPr>
                    <a:lnT w="12700" cap="flat" cmpd="sng">
                      <a:solidFill>
                        <a:schemeClr val="tx1"/>
                      </a:solidFill>
                      <a:prstDash val="solid"/>
                      <a:headEnd type="none" w="med" len="med"/>
                      <a:tailEnd type="none" w="med" len="med"/>
                    </a:lnT>
                  </a:tcPr>
                </a:tc>
                <a:tc hMerge="1">
                  <a:txBody>
                    <a:bodyPr/>
                    <a:lstStyle/>
                    <a:p>
                      <a:endParaRPr lang="zh-CN"/>
                    </a:p>
                  </a:txBody>
                  <a:tcPr>
                    <a:lnT w="12700" cap="flat" cmpd="sng">
                      <a:solidFill>
                        <a:schemeClr val="tx1"/>
                      </a:solidFill>
                      <a:prstDash val="solid"/>
                      <a:headEnd type="none" w="med" len="med"/>
                      <a:tailEnd type="none" w="med" len="med"/>
                    </a:lnT>
                  </a:tcPr>
                </a:tc>
                <a:tc hMerge="1">
                  <a:txBody>
                    <a:bodyPr/>
                    <a:lstStyle/>
                    <a:p>
                      <a:endParaRPr lang="zh-CN" altLang="en-US"/>
                    </a:p>
                  </a:txBody>
                  <a:tcPr/>
                </a:tc>
                <a:extLst>
                  <a:ext uri="{0D108BD9-81ED-4DB2-BD59-A6C34878D82A}">
                    <a16:rowId xmlns:a16="http://schemas.microsoft.com/office/drawing/2014/main" val="10002"/>
                  </a:ext>
                </a:extLst>
              </a:tr>
            </a:tbl>
          </a:graphicData>
        </a:graphic>
      </p:graphicFrame>
      <p:sp>
        <p:nvSpPr>
          <p:cNvPr id="20" name="标题 1">
            <a:extLst>
              <a:ext uri="{FF2B5EF4-FFF2-40B4-BE49-F238E27FC236}">
                <a16:creationId xmlns:a16="http://schemas.microsoft.com/office/drawing/2014/main" id="{A3767F6E-1D31-4156-8E62-8ACEB7D1506F}"/>
              </a:ext>
            </a:extLst>
          </p:cNvPr>
          <p:cNvSpPr>
            <a:spLocks noGrp="1"/>
          </p:cNvSpPr>
          <p:nvPr>
            <p:ph type="title"/>
          </p:nvPr>
        </p:nvSpPr>
        <p:spPr>
          <a:xfrm>
            <a:off x="487822" y="257614"/>
            <a:ext cx="10515600" cy="617641"/>
          </a:xfrm>
        </p:spPr>
        <p:txBody>
          <a:bodyPr/>
          <a:lstStyle/>
          <a:p>
            <a:r>
              <a:rPr lang="en-US" altLang="zh-CN" dirty="0"/>
              <a:t>2.4.3 </a:t>
            </a:r>
            <a:r>
              <a:rPr lang="zh-CN" altLang="en-US" dirty="0"/>
              <a:t>海明检验  </a:t>
            </a:r>
          </a:p>
        </p:txBody>
      </p:sp>
      <p:pic>
        <p:nvPicPr>
          <p:cNvPr id="4" name="图片 3">
            <a:extLst>
              <a:ext uri="{FF2B5EF4-FFF2-40B4-BE49-F238E27FC236}">
                <a16:creationId xmlns:a16="http://schemas.microsoft.com/office/drawing/2014/main" id="{B48C192C-FFC8-4FE3-8048-0759BDBCE718}"/>
              </a:ext>
            </a:extLst>
          </p:cNvPr>
          <p:cNvPicPr>
            <a:picLocks noChangeAspect="1"/>
          </p:cNvPicPr>
          <p:nvPr/>
        </p:nvPicPr>
        <p:blipFill>
          <a:blip r:embed="rId3"/>
          <a:stretch>
            <a:fillRect/>
          </a:stretch>
        </p:blipFill>
        <p:spPr>
          <a:xfrm>
            <a:off x="2706383" y="2369853"/>
            <a:ext cx="6520746" cy="4230533"/>
          </a:xfrm>
          <a:prstGeom prst="rect">
            <a:avLst/>
          </a:prstGeom>
        </p:spPr>
      </p:pic>
    </p:spTree>
    <p:extLst>
      <p:ext uri="{BB962C8B-B14F-4D97-AF65-F5344CB8AC3E}">
        <p14:creationId xmlns:p14="http://schemas.microsoft.com/office/powerpoint/2010/main" val="464784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31"/>
          <p:cNvSpPr>
            <a:spLocks noChangeArrowheads="1"/>
          </p:cNvSpPr>
          <p:nvPr/>
        </p:nvSpPr>
        <p:spPr bwMode="auto">
          <a:xfrm>
            <a:off x="172713" y="136924"/>
            <a:ext cx="2079113" cy="44267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686" tIns="45844" rIns="91686" bIns="45844" anchor="ctr">
            <a:spAutoFit/>
          </a:bodyPr>
          <a:lstStyle/>
          <a:p>
            <a:pPr algn="ctr" defTabSz="866341">
              <a:defRPr/>
            </a:pPr>
            <a:r>
              <a:rPr lang="zh-CN" altLang="en-US" sz="2275" b="1" kern="0" dirty="0">
                <a:solidFill>
                  <a:sysClr val="window" lastClr="FFFFFF"/>
                </a:solidFill>
                <a:latin typeface="微软雅黑" panose="020B0503020204020204" pitchFamily="34" charset="-122"/>
                <a:ea typeface="微软雅黑" panose="020B0503020204020204" pitchFamily="34" charset="-122"/>
              </a:rPr>
              <a:t>第二章 </a:t>
            </a:r>
          </a:p>
        </p:txBody>
      </p:sp>
      <p:sp>
        <p:nvSpPr>
          <p:cNvPr id="3" name="矩形 2"/>
          <p:cNvSpPr/>
          <p:nvPr/>
        </p:nvSpPr>
        <p:spPr>
          <a:xfrm>
            <a:off x="1305248" y="824433"/>
            <a:ext cx="10060858" cy="442429"/>
          </a:xfrm>
          <a:prstGeom prst="rect">
            <a:avLst/>
          </a:prstGeom>
        </p:spPr>
        <p:txBody>
          <a:bodyPr wrap="square">
            <a:spAutoFit/>
          </a:bodyPr>
          <a:lstStyle/>
          <a:p>
            <a:r>
              <a:rPr lang="en-US" altLang="zh-CN" sz="2275" dirty="0">
                <a:solidFill>
                  <a:srgbClr val="FF0000"/>
                </a:solidFill>
                <a:latin typeface="微软雅黑" panose="020B0503020204020204" pitchFamily="34" charset="-122"/>
                <a:ea typeface="微软雅黑" panose="020B0503020204020204" pitchFamily="34" charset="-122"/>
                <a:sym typeface="Symbol" panose="05050102010706020507" pitchFamily="18" charset="2"/>
              </a:rPr>
              <a:t>3) </a:t>
            </a:r>
            <a:r>
              <a:rPr lang="en-US" altLang="zh-CN" sz="2275" dirty="0" err="1">
                <a:latin typeface="微软雅黑" panose="020B0503020204020204" pitchFamily="34" charset="-122"/>
                <a:ea typeface="微软雅黑" panose="020B0503020204020204" pitchFamily="34" charset="-122"/>
              </a:rPr>
              <a:t>H</a:t>
            </a:r>
            <a:r>
              <a:rPr lang="en-US" altLang="zh-CN" sz="2275" b="1" baseline="-25000" dirty="0" err="1">
                <a:latin typeface="微软雅黑" panose="020B0503020204020204" pitchFamily="34" charset="-122"/>
                <a:ea typeface="微软雅黑" panose="020B0503020204020204" pitchFamily="34" charset="-122"/>
              </a:rPr>
              <a:t>j</a:t>
            </a:r>
            <a:r>
              <a:rPr lang="zh-CN" altLang="en-US" sz="2275" dirty="0">
                <a:latin typeface="微软雅黑" panose="020B0503020204020204" pitchFamily="34" charset="-122"/>
                <a:ea typeface="微软雅黑" panose="020B0503020204020204" pitchFamily="34" charset="-122"/>
              </a:rPr>
              <a:t>位的</a:t>
            </a:r>
            <a:r>
              <a:rPr lang="zh-CN" altLang="en-US" sz="2275" dirty="0">
                <a:solidFill>
                  <a:srgbClr val="0237D8"/>
                </a:solidFill>
                <a:latin typeface="微软雅黑" panose="020B0503020204020204" pitchFamily="34" charset="-122"/>
                <a:ea typeface="微软雅黑" panose="020B0503020204020204" pitchFamily="34" charset="-122"/>
              </a:rPr>
              <a:t>数据</a:t>
            </a:r>
            <a:r>
              <a:rPr lang="zh-CN" altLang="en-US" sz="2275" dirty="0">
                <a:latin typeface="微软雅黑" panose="020B0503020204020204" pitchFamily="34" charset="-122"/>
                <a:ea typeface="微软雅黑" panose="020B0503020204020204" pitchFamily="34" charset="-122"/>
              </a:rPr>
              <a:t>被编号小于</a:t>
            </a:r>
            <a:r>
              <a:rPr lang="en-US" altLang="zh-CN" sz="2275" dirty="0">
                <a:latin typeface="微软雅黑" panose="020B0503020204020204" pitchFamily="34" charset="-122"/>
                <a:ea typeface="微软雅黑" panose="020B0503020204020204" pitchFamily="34" charset="-122"/>
              </a:rPr>
              <a:t>j</a:t>
            </a:r>
            <a:r>
              <a:rPr lang="zh-CN" altLang="en-US" sz="2275" dirty="0">
                <a:latin typeface="微软雅黑" panose="020B0503020204020204" pitchFamily="34" charset="-122"/>
                <a:ea typeface="微软雅黑" panose="020B0503020204020204" pitchFamily="34" charset="-122"/>
              </a:rPr>
              <a:t>的若干个海明位号之和等于</a:t>
            </a:r>
            <a:r>
              <a:rPr lang="en-US" altLang="zh-CN" sz="2275" dirty="0">
                <a:latin typeface="微软雅黑" panose="020B0503020204020204" pitchFamily="34" charset="-122"/>
                <a:ea typeface="微软雅黑" panose="020B0503020204020204" pitchFamily="34" charset="-122"/>
              </a:rPr>
              <a:t>j</a:t>
            </a:r>
            <a:r>
              <a:rPr lang="zh-CN" altLang="en-US" sz="2275" dirty="0">
                <a:latin typeface="微软雅黑" panose="020B0503020204020204" pitchFamily="34" charset="-122"/>
                <a:ea typeface="微软雅黑" panose="020B0503020204020204" pitchFamily="34" charset="-122"/>
              </a:rPr>
              <a:t>的</a:t>
            </a:r>
            <a:r>
              <a:rPr lang="zh-CN" altLang="en-US" sz="2275" dirty="0">
                <a:solidFill>
                  <a:srgbClr val="0237D8"/>
                </a:solidFill>
                <a:latin typeface="微软雅黑" panose="020B0503020204020204" pitchFamily="34" charset="-122"/>
                <a:ea typeface="微软雅黑" panose="020B0503020204020204" pitchFamily="34" charset="-122"/>
              </a:rPr>
              <a:t>校验位</a:t>
            </a:r>
            <a:r>
              <a:rPr lang="zh-CN" altLang="en-US" sz="2275" dirty="0">
                <a:latin typeface="微软雅黑" panose="020B0503020204020204" pitchFamily="34" charset="-122"/>
                <a:ea typeface="微软雅黑" panose="020B0503020204020204" pitchFamily="34" charset="-122"/>
              </a:rPr>
              <a:t>所校验 </a:t>
            </a:r>
            <a:r>
              <a:rPr lang="en-US" altLang="zh-CN" sz="2275" dirty="0">
                <a:latin typeface="微软雅黑" panose="020B0503020204020204" pitchFamily="34" charset="-122"/>
                <a:ea typeface="微软雅黑" panose="020B0503020204020204" pitchFamily="34" charset="-122"/>
              </a:rPr>
              <a:t>,</a:t>
            </a:r>
            <a:r>
              <a:rPr lang="zh-CN" altLang="en-US" sz="2275" dirty="0">
                <a:latin typeface="微软雅黑" panose="020B0503020204020204" pitchFamily="34" charset="-122"/>
                <a:ea typeface="微软雅黑" panose="020B0503020204020204" pitchFamily="34" charset="-122"/>
              </a:rPr>
              <a:t>如：</a:t>
            </a:r>
            <a:r>
              <a:rPr lang="en-US" altLang="zh-CN" sz="2275" dirty="0">
                <a:latin typeface="微软雅黑" panose="020B0503020204020204" pitchFamily="34" charset="-122"/>
                <a:ea typeface="微软雅黑" panose="020B0503020204020204" pitchFamily="34" charset="-122"/>
              </a:rPr>
              <a:t>     </a:t>
            </a:r>
            <a:endParaRPr lang="zh-CN" altLang="en-US" sz="2275" dirty="0">
              <a:latin typeface="微软雅黑" panose="020B0503020204020204" pitchFamily="34" charset="-122"/>
              <a:ea typeface="微软雅黑" panose="020B0503020204020204" pitchFamily="34" charset="-122"/>
            </a:endParaRPr>
          </a:p>
        </p:txBody>
      </p:sp>
      <p:sp>
        <p:nvSpPr>
          <p:cNvPr id="14" name="文本框 31"/>
          <p:cNvSpPr>
            <a:spLocks noChangeArrowheads="1"/>
          </p:cNvSpPr>
          <p:nvPr/>
        </p:nvSpPr>
        <p:spPr bwMode="auto">
          <a:xfrm>
            <a:off x="345793" y="138512"/>
            <a:ext cx="1721637" cy="44267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686" tIns="45844" rIns="91686" bIns="45844" anchor="ctr">
            <a:spAutoFit/>
          </a:bodyPr>
          <a:lstStyle/>
          <a:p>
            <a:pPr algn="ctr" defTabSz="866341">
              <a:defRPr/>
            </a:pPr>
            <a:r>
              <a:rPr lang="zh-CN" altLang="en-US" sz="2275" b="1" kern="0" dirty="0">
                <a:solidFill>
                  <a:sysClr val="window" lastClr="FFFFFF"/>
                </a:solidFill>
                <a:latin typeface="微软雅黑" panose="020B0503020204020204" pitchFamily="34" charset="-122"/>
                <a:ea typeface="微软雅黑" panose="020B0503020204020204" pitchFamily="34" charset="-122"/>
              </a:rPr>
              <a:t>第二章 </a:t>
            </a:r>
          </a:p>
        </p:txBody>
      </p:sp>
      <p:graphicFrame>
        <p:nvGraphicFramePr>
          <p:cNvPr id="15" name="表格 14"/>
          <p:cNvGraphicFramePr/>
          <p:nvPr>
            <p:extLst>
              <p:ext uri="{D42A27DB-BD31-4B8C-83A1-F6EECF244321}">
                <p14:modId xmlns:p14="http://schemas.microsoft.com/office/powerpoint/2010/main" val="787663496"/>
              </p:ext>
            </p:extLst>
          </p:nvPr>
        </p:nvGraphicFramePr>
        <p:xfrm>
          <a:off x="1091045" y="1436395"/>
          <a:ext cx="9727415" cy="1260021"/>
        </p:xfrm>
        <a:graphic>
          <a:graphicData uri="http://schemas.openxmlformats.org/drawingml/2006/table">
            <a:tbl>
              <a:tblPr/>
              <a:tblGrid>
                <a:gridCol w="1269035">
                  <a:extLst>
                    <a:ext uri="{9D8B030D-6E8A-4147-A177-3AD203B41FA5}">
                      <a16:colId xmlns:a16="http://schemas.microsoft.com/office/drawing/2014/main" val="20000"/>
                    </a:ext>
                  </a:extLst>
                </a:gridCol>
                <a:gridCol w="704865">
                  <a:extLst>
                    <a:ext uri="{9D8B030D-6E8A-4147-A177-3AD203B41FA5}">
                      <a16:colId xmlns:a16="http://schemas.microsoft.com/office/drawing/2014/main" val="20001"/>
                    </a:ext>
                  </a:extLst>
                </a:gridCol>
                <a:gridCol w="704865">
                  <a:extLst>
                    <a:ext uri="{9D8B030D-6E8A-4147-A177-3AD203B41FA5}">
                      <a16:colId xmlns:a16="http://schemas.microsoft.com/office/drawing/2014/main" val="20002"/>
                    </a:ext>
                  </a:extLst>
                </a:gridCol>
                <a:gridCol w="704865">
                  <a:extLst>
                    <a:ext uri="{9D8B030D-6E8A-4147-A177-3AD203B41FA5}">
                      <a16:colId xmlns:a16="http://schemas.microsoft.com/office/drawing/2014/main" val="20003"/>
                    </a:ext>
                  </a:extLst>
                </a:gridCol>
                <a:gridCol w="704865">
                  <a:extLst>
                    <a:ext uri="{9D8B030D-6E8A-4147-A177-3AD203B41FA5}">
                      <a16:colId xmlns:a16="http://schemas.microsoft.com/office/drawing/2014/main" val="20004"/>
                    </a:ext>
                  </a:extLst>
                </a:gridCol>
                <a:gridCol w="704865">
                  <a:extLst>
                    <a:ext uri="{9D8B030D-6E8A-4147-A177-3AD203B41FA5}">
                      <a16:colId xmlns:a16="http://schemas.microsoft.com/office/drawing/2014/main" val="20005"/>
                    </a:ext>
                  </a:extLst>
                </a:gridCol>
                <a:gridCol w="704865">
                  <a:extLst>
                    <a:ext uri="{9D8B030D-6E8A-4147-A177-3AD203B41FA5}">
                      <a16:colId xmlns:a16="http://schemas.microsoft.com/office/drawing/2014/main" val="20006"/>
                    </a:ext>
                  </a:extLst>
                </a:gridCol>
                <a:gridCol w="704865">
                  <a:extLst>
                    <a:ext uri="{9D8B030D-6E8A-4147-A177-3AD203B41FA5}">
                      <a16:colId xmlns:a16="http://schemas.microsoft.com/office/drawing/2014/main" val="20007"/>
                    </a:ext>
                  </a:extLst>
                </a:gridCol>
                <a:gridCol w="704865">
                  <a:extLst>
                    <a:ext uri="{9D8B030D-6E8A-4147-A177-3AD203B41FA5}">
                      <a16:colId xmlns:a16="http://schemas.microsoft.com/office/drawing/2014/main" val="20008"/>
                    </a:ext>
                  </a:extLst>
                </a:gridCol>
                <a:gridCol w="704865">
                  <a:extLst>
                    <a:ext uri="{9D8B030D-6E8A-4147-A177-3AD203B41FA5}">
                      <a16:colId xmlns:a16="http://schemas.microsoft.com/office/drawing/2014/main" val="20009"/>
                    </a:ext>
                  </a:extLst>
                </a:gridCol>
                <a:gridCol w="704865">
                  <a:extLst>
                    <a:ext uri="{9D8B030D-6E8A-4147-A177-3AD203B41FA5}">
                      <a16:colId xmlns:a16="http://schemas.microsoft.com/office/drawing/2014/main" val="20010"/>
                    </a:ext>
                  </a:extLst>
                </a:gridCol>
                <a:gridCol w="704865">
                  <a:extLst>
                    <a:ext uri="{9D8B030D-6E8A-4147-A177-3AD203B41FA5}">
                      <a16:colId xmlns:a16="http://schemas.microsoft.com/office/drawing/2014/main" val="20011"/>
                    </a:ext>
                  </a:extLst>
                </a:gridCol>
                <a:gridCol w="704865">
                  <a:extLst>
                    <a:ext uri="{9D8B030D-6E8A-4147-A177-3AD203B41FA5}">
                      <a16:colId xmlns:a16="http://schemas.microsoft.com/office/drawing/2014/main" val="2942298706"/>
                    </a:ext>
                  </a:extLst>
                </a:gridCol>
              </a:tblGrid>
              <a:tr h="317895">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500" b="1" dirty="0">
                          <a:solidFill>
                            <a:schemeClr val="tx1"/>
                          </a:solidFill>
                          <a:latin typeface="微软雅黑" panose="020B0503020204020204" pitchFamily="34" charset="-122"/>
                          <a:ea typeface="微软雅黑" panose="020B0503020204020204" pitchFamily="34" charset="-122"/>
                        </a:rPr>
                        <a:t>Hi</a:t>
                      </a:r>
                    </a:p>
                  </a:txBody>
                  <a:tcPr marL="86699" marR="86699" marT="43349" marB="43349">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500" b="1" dirty="0">
                          <a:solidFill>
                            <a:srgbClr val="0237D8"/>
                          </a:solidFill>
                          <a:latin typeface="微软雅黑" panose="020B0503020204020204" pitchFamily="34" charset="-122"/>
                          <a:ea typeface="微软雅黑" panose="020B0503020204020204" pitchFamily="34" charset="-122"/>
                        </a:rPr>
                        <a:t>1</a:t>
                      </a:r>
                    </a:p>
                  </a:txBody>
                  <a:tcPr marL="86699" marR="86699" marT="43349" marB="4334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500" b="1" dirty="0">
                          <a:solidFill>
                            <a:srgbClr val="0237D8"/>
                          </a:solidFill>
                          <a:latin typeface="微软雅黑" panose="020B0503020204020204" pitchFamily="34" charset="-122"/>
                          <a:ea typeface="微软雅黑" panose="020B0503020204020204" pitchFamily="34" charset="-122"/>
                        </a:rPr>
                        <a:t>2</a:t>
                      </a:r>
                    </a:p>
                  </a:txBody>
                  <a:tcPr marL="86699" marR="86699" marT="43349" marB="4334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500" b="1" dirty="0">
                          <a:solidFill>
                            <a:srgbClr val="FF0000"/>
                          </a:solidFill>
                          <a:latin typeface="微软雅黑" panose="020B0503020204020204" pitchFamily="34" charset="-122"/>
                          <a:ea typeface="微软雅黑" panose="020B0503020204020204" pitchFamily="34" charset="-122"/>
                        </a:rPr>
                        <a:t>3</a:t>
                      </a:r>
                    </a:p>
                  </a:txBody>
                  <a:tcPr marL="86699" marR="86699" marT="43349" marB="4334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500" b="1" dirty="0">
                          <a:solidFill>
                            <a:srgbClr val="0237D8"/>
                          </a:solidFill>
                          <a:latin typeface="微软雅黑" panose="020B0503020204020204" pitchFamily="34" charset="-122"/>
                          <a:ea typeface="微软雅黑" panose="020B0503020204020204" pitchFamily="34" charset="-122"/>
                        </a:rPr>
                        <a:t>4</a:t>
                      </a:r>
                    </a:p>
                  </a:txBody>
                  <a:tcPr marL="86699" marR="86699" marT="43349" marB="4334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500" b="1" dirty="0">
                          <a:solidFill>
                            <a:srgbClr val="FF0000"/>
                          </a:solidFill>
                          <a:latin typeface="微软雅黑" panose="020B0503020204020204" pitchFamily="34" charset="-122"/>
                          <a:ea typeface="微软雅黑" panose="020B0503020204020204" pitchFamily="34" charset="-122"/>
                        </a:rPr>
                        <a:t>5</a:t>
                      </a:r>
                    </a:p>
                  </a:txBody>
                  <a:tcPr marL="86699" marR="86699" marT="43349" marB="4334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500" b="1" dirty="0">
                          <a:solidFill>
                            <a:srgbClr val="FF0000"/>
                          </a:solidFill>
                          <a:latin typeface="微软雅黑" panose="020B0503020204020204" pitchFamily="34" charset="-122"/>
                          <a:ea typeface="微软雅黑" panose="020B0503020204020204" pitchFamily="34" charset="-122"/>
                        </a:rPr>
                        <a:t>6</a:t>
                      </a:r>
                    </a:p>
                  </a:txBody>
                  <a:tcPr marL="86699" marR="86699" marT="43349" marB="4334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500" b="1" dirty="0">
                          <a:solidFill>
                            <a:srgbClr val="FF0000"/>
                          </a:solidFill>
                          <a:latin typeface="微软雅黑" panose="020B0503020204020204" pitchFamily="34" charset="-122"/>
                          <a:ea typeface="微软雅黑" panose="020B0503020204020204" pitchFamily="34" charset="-122"/>
                        </a:rPr>
                        <a:t>7</a:t>
                      </a:r>
                    </a:p>
                  </a:txBody>
                  <a:tcPr marL="86699" marR="86699" marT="43349" marB="4334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500" b="1" dirty="0">
                          <a:solidFill>
                            <a:srgbClr val="0237D8"/>
                          </a:solidFill>
                          <a:latin typeface="微软雅黑" panose="020B0503020204020204" pitchFamily="34" charset="-122"/>
                          <a:ea typeface="微软雅黑" panose="020B0503020204020204" pitchFamily="34" charset="-122"/>
                        </a:rPr>
                        <a:t>8</a:t>
                      </a:r>
                    </a:p>
                  </a:txBody>
                  <a:tcPr marL="86699" marR="86699" marT="43349" marB="4334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500" b="1" dirty="0">
                          <a:solidFill>
                            <a:srgbClr val="FF0000"/>
                          </a:solidFill>
                          <a:latin typeface="微软雅黑" panose="020B0503020204020204" pitchFamily="34" charset="-122"/>
                          <a:ea typeface="微软雅黑" panose="020B0503020204020204" pitchFamily="34" charset="-122"/>
                        </a:rPr>
                        <a:t>9</a:t>
                      </a:r>
                    </a:p>
                  </a:txBody>
                  <a:tcPr marL="86699" marR="86699" marT="43349" marB="4334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500" b="1" dirty="0">
                          <a:solidFill>
                            <a:srgbClr val="FF0000"/>
                          </a:solidFill>
                          <a:latin typeface="微软雅黑" panose="020B0503020204020204" pitchFamily="34" charset="-122"/>
                          <a:ea typeface="微软雅黑" panose="020B0503020204020204" pitchFamily="34" charset="-122"/>
                        </a:rPr>
                        <a:t>10</a:t>
                      </a:r>
                    </a:p>
                  </a:txBody>
                  <a:tcPr marL="86699" marR="86699" marT="43349" marB="4334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500" b="1" dirty="0">
                          <a:solidFill>
                            <a:srgbClr val="FF0000"/>
                          </a:solidFill>
                          <a:latin typeface="微软雅黑" panose="020B0503020204020204" pitchFamily="34" charset="-122"/>
                          <a:ea typeface="微软雅黑" panose="020B0503020204020204" pitchFamily="34" charset="-122"/>
                        </a:rPr>
                        <a:t>11</a:t>
                      </a:r>
                    </a:p>
                  </a:txBody>
                  <a:tcPr marL="86699" marR="86699" marT="43349" marB="43349">
                    <a:lnL w="12700" cap="flat" cmpd="sng">
                      <a:solidFill>
                        <a:schemeClr val="tx1"/>
                      </a:solidFill>
                      <a:prstDash val="solid"/>
                      <a:headEnd type="none" w="med" len="med"/>
                      <a:tailEnd type="none" w="med" len="med"/>
                    </a:lnL>
                    <a:lnR w="28575" cap="flat" cmpd="sng" algn="ctr">
                      <a:solidFill>
                        <a:schemeClr val="tx1"/>
                      </a:solidFill>
                      <a:prstDash val="solid"/>
                      <a:roun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algn="ctr" eaLnBrk="0" hangingPunct="0">
                        <a:spcBef>
                          <a:spcPct val="20000"/>
                        </a:spcBef>
                        <a:buNone/>
                      </a:pPr>
                      <a:r>
                        <a:rPr lang="en-US" altLang="zh-CN" sz="1500" b="1" dirty="0">
                          <a:solidFill>
                            <a:srgbClr val="FF0000"/>
                          </a:solidFill>
                          <a:latin typeface="微软雅黑" panose="020B0503020204020204" pitchFamily="34" charset="-122"/>
                          <a:ea typeface="微软雅黑" panose="020B0503020204020204" pitchFamily="34" charset="-122"/>
                        </a:rPr>
                        <a:t>12</a:t>
                      </a:r>
                    </a:p>
                  </a:txBody>
                  <a:tcPr marL="86699" marR="86699" marT="43349" marB="43349">
                    <a:lnL w="28575" cap="flat" cmpd="sng" algn="ctr">
                      <a:solidFill>
                        <a:schemeClr val="tx1"/>
                      </a:solidFill>
                      <a:prstDash val="solid"/>
                      <a:round/>
                      <a:headEnd type="none" w="med" len="med"/>
                      <a:tailEnd type="none" w="med" len="med"/>
                    </a:lnL>
                    <a:lnR w="28575" cap="flat" cmpd="sng">
                      <a:solidFill>
                        <a:schemeClr val="tx1"/>
                      </a:solidFill>
                      <a:prstDash val="soli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95331">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400" b="1" dirty="0">
                          <a:solidFill>
                            <a:schemeClr val="tx1"/>
                          </a:solidFill>
                          <a:latin typeface="微软雅黑" panose="020B0503020204020204" pitchFamily="34" charset="-122"/>
                          <a:ea typeface="微软雅黑" panose="020B0503020204020204" pitchFamily="34" charset="-122"/>
                        </a:rPr>
                        <a:t>G</a:t>
                      </a:r>
                      <a:r>
                        <a:rPr lang="en-US" altLang="zh-CN" sz="1400" b="1" i="0" u="none" kern="1200" baseline="-25000" dirty="0">
                          <a:solidFill>
                            <a:schemeClr val="tx1"/>
                          </a:solidFill>
                          <a:latin typeface="微软雅黑" panose="020B0503020204020204" pitchFamily="34" charset="-122"/>
                          <a:ea typeface="微软雅黑" panose="020B0503020204020204" pitchFamily="34" charset="-122"/>
                          <a:cs typeface="+mn-cs"/>
                        </a:rPr>
                        <a:t>4</a:t>
                      </a:r>
                      <a:r>
                        <a:rPr lang="en-US" altLang="zh-CN" sz="1400" b="1" dirty="0">
                          <a:solidFill>
                            <a:schemeClr val="tx1"/>
                          </a:solidFill>
                          <a:latin typeface="微软雅黑" panose="020B0503020204020204" pitchFamily="34" charset="-122"/>
                          <a:ea typeface="微软雅黑" panose="020B0503020204020204" pitchFamily="34" charset="-122"/>
                        </a:rPr>
                        <a:t>G</a:t>
                      </a:r>
                      <a:r>
                        <a:rPr lang="en-US" altLang="zh-CN" sz="1400" b="1" i="0" u="none" kern="1200" baseline="-25000" dirty="0">
                          <a:solidFill>
                            <a:schemeClr val="tx1"/>
                          </a:solidFill>
                          <a:latin typeface="微软雅黑" panose="020B0503020204020204" pitchFamily="34" charset="-122"/>
                          <a:ea typeface="微软雅黑" panose="020B0503020204020204" pitchFamily="34" charset="-122"/>
                          <a:cs typeface="+mn-cs"/>
                        </a:rPr>
                        <a:t>3</a:t>
                      </a:r>
                      <a:r>
                        <a:rPr lang="en-US" altLang="zh-CN" sz="1400" b="1" dirty="0">
                          <a:solidFill>
                            <a:schemeClr val="tx1"/>
                          </a:solidFill>
                          <a:latin typeface="微软雅黑" panose="020B0503020204020204" pitchFamily="34" charset="-122"/>
                          <a:ea typeface="微软雅黑" panose="020B0503020204020204" pitchFamily="34" charset="-122"/>
                        </a:rPr>
                        <a:t>G</a:t>
                      </a:r>
                      <a:r>
                        <a:rPr lang="en-US" altLang="zh-CN" sz="1400" b="1" i="0" u="none" kern="1200" baseline="-25000" dirty="0">
                          <a:solidFill>
                            <a:schemeClr val="tx1"/>
                          </a:solidFill>
                          <a:latin typeface="微软雅黑" panose="020B0503020204020204" pitchFamily="34" charset="-122"/>
                          <a:ea typeface="微软雅黑" panose="020B0503020204020204" pitchFamily="34" charset="-122"/>
                          <a:cs typeface="+mn-cs"/>
                        </a:rPr>
                        <a:t>2</a:t>
                      </a:r>
                      <a:r>
                        <a:rPr lang="en-US" altLang="zh-CN" sz="1400" b="1" dirty="0">
                          <a:solidFill>
                            <a:schemeClr val="tx1"/>
                          </a:solidFill>
                          <a:latin typeface="微软雅黑" panose="020B0503020204020204" pitchFamily="34" charset="-122"/>
                          <a:ea typeface="微软雅黑" panose="020B0503020204020204" pitchFamily="34" charset="-122"/>
                        </a:rPr>
                        <a:t>G</a:t>
                      </a:r>
                      <a:r>
                        <a:rPr lang="en-US" altLang="zh-CN" sz="1400" b="1" baseline="-25000" dirty="0">
                          <a:solidFill>
                            <a:schemeClr val="tx1"/>
                          </a:solidFill>
                          <a:latin typeface="微软雅黑" panose="020B0503020204020204" pitchFamily="34" charset="-122"/>
                          <a:ea typeface="微软雅黑" panose="020B0503020204020204" pitchFamily="34" charset="-122"/>
                        </a:rPr>
                        <a:t>1</a:t>
                      </a:r>
                    </a:p>
                    <a:p>
                      <a:pPr lvl="0" algn="ctr" eaLnBrk="0" hangingPunct="0">
                        <a:spcBef>
                          <a:spcPct val="20000"/>
                        </a:spcBef>
                        <a:buNone/>
                      </a:pPr>
                      <a:r>
                        <a:rPr lang="zh-CN" altLang="en-US" sz="1400" b="1" dirty="0">
                          <a:solidFill>
                            <a:schemeClr val="tx1"/>
                          </a:solidFill>
                          <a:latin typeface="微软雅黑" panose="020B0503020204020204" pitchFamily="34" charset="-122"/>
                          <a:ea typeface="微软雅黑" panose="020B0503020204020204" pitchFamily="34" charset="-122"/>
                        </a:rPr>
                        <a:t>对应位</a:t>
                      </a:r>
                      <a:endParaRPr lang="en-US" altLang="zh-CN" sz="14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500" b="1" dirty="0">
                          <a:solidFill>
                            <a:schemeClr val="tx1"/>
                          </a:solidFill>
                          <a:latin typeface="微软雅黑" panose="020B0503020204020204" pitchFamily="34" charset="-122"/>
                          <a:ea typeface="微软雅黑" panose="020B0503020204020204" pitchFamily="34" charset="-122"/>
                        </a:rPr>
                        <a:t>0001</a:t>
                      </a:r>
                    </a:p>
                    <a:p>
                      <a:pPr lvl="0" algn="ctr" eaLnBrk="0" hangingPunct="0">
                        <a:spcBef>
                          <a:spcPct val="20000"/>
                        </a:spcBef>
                        <a:buNone/>
                      </a:pPr>
                      <a:r>
                        <a:rPr lang="en-US" altLang="zh-CN" sz="1500" b="1" dirty="0">
                          <a:solidFill>
                            <a:srgbClr val="FF0000"/>
                          </a:solidFill>
                          <a:latin typeface="微软雅黑" panose="020B0503020204020204" pitchFamily="34" charset="-122"/>
                          <a:ea typeface="微软雅黑" panose="020B0503020204020204" pitchFamily="34" charset="-122"/>
                        </a:rPr>
                        <a:t>P1</a:t>
                      </a:r>
                    </a:p>
                  </a:txBody>
                  <a:tcPr marL="86699" marR="86699" marT="43349" marB="4334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500" b="1" dirty="0">
                          <a:solidFill>
                            <a:schemeClr val="tx1"/>
                          </a:solidFill>
                          <a:latin typeface="微软雅黑" panose="020B0503020204020204" pitchFamily="34" charset="-122"/>
                          <a:ea typeface="微软雅黑" panose="020B0503020204020204" pitchFamily="34" charset="-122"/>
                        </a:rPr>
                        <a:t>0010</a:t>
                      </a:r>
                    </a:p>
                    <a:p>
                      <a:pPr lvl="0" algn="ctr" eaLnBrk="0" hangingPunct="0">
                        <a:spcBef>
                          <a:spcPct val="20000"/>
                        </a:spcBef>
                        <a:buNone/>
                      </a:pPr>
                      <a:r>
                        <a:rPr lang="en-US" altLang="zh-CN" sz="1500" b="1" dirty="0">
                          <a:solidFill>
                            <a:srgbClr val="FF0000"/>
                          </a:solidFill>
                          <a:latin typeface="微软雅黑" panose="020B0503020204020204" pitchFamily="34" charset="-122"/>
                          <a:ea typeface="微软雅黑" panose="020B0503020204020204" pitchFamily="34" charset="-122"/>
                        </a:rPr>
                        <a:t>P2</a:t>
                      </a:r>
                    </a:p>
                  </a:txBody>
                  <a:tcPr marL="86699" marR="86699" marT="43349" marB="4334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500" b="1" dirty="0">
                          <a:solidFill>
                            <a:srgbClr val="0237D8"/>
                          </a:solidFill>
                          <a:latin typeface="微软雅黑" panose="020B0503020204020204" pitchFamily="34" charset="-122"/>
                          <a:ea typeface="微软雅黑" panose="020B0503020204020204" pitchFamily="34" charset="-122"/>
                        </a:rPr>
                        <a:t>0011</a:t>
                      </a:r>
                    </a:p>
                    <a:p>
                      <a:pPr lvl="0" algn="ctr" eaLnBrk="0" hangingPunct="0">
                        <a:spcBef>
                          <a:spcPct val="20000"/>
                        </a:spcBef>
                        <a:buNone/>
                      </a:pPr>
                      <a:r>
                        <a:rPr lang="en-US" altLang="zh-CN" sz="1500" b="1" dirty="0">
                          <a:solidFill>
                            <a:schemeClr val="tx1"/>
                          </a:solidFill>
                          <a:latin typeface="微软雅黑" panose="020B0503020204020204" pitchFamily="34" charset="-122"/>
                          <a:ea typeface="微软雅黑" panose="020B0503020204020204" pitchFamily="34" charset="-122"/>
                        </a:rPr>
                        <a:t> d1</a:t>
                      </a:r>
                    </a:p>
                  </a:txBody>
                  <a:tcPr marL="86699" marR="86699" marT="43349" marB="4334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500" b="1" dirty="0">
                          <a:solidFill>
                            <a:schemeClr val="tx1"/>
                          </a:solidFill>
                          <a:latin typeface="微软雅黑" panose="020B0503020204020204" pitchFamily="34" charset="-122"/>
                          <a:ea typeface="微软雅黑" panose="020B0503020204020204" pitchFamily="34" charset="-122"/>
                        </a:rPr>
                        <a:t>0100</a:t>
                      </a:r>
                    </a:p>
                    <a:p>
                      <a:pPr lvl="0" algn="ctr" eaLnBrk="0" hangingPunct="0">
                        <a:spcBef>
                          <a:spcPct val="20000"/>
                        </a:spcBef>
                        <a:buNone/>
                      </a:pPr>
                      <a:r>
                        <a:rPr lang="en-US" altLang="zh-CN" sz="1500" b="1" dirty="0">
                          <a:solidFill>
                            <a:srgbClr val="FF0000"/>
                          </a:solidFill>
                          <a:ea typeface="微软雅黑" panose="020B0503020204020204" pitchFamily="34" charset="-122"/>
                          <a:sym typeface="+mn-ea"/>
                        </a:rPr>
                        <a:t>P3</a:t>
                      </a:r>
                      <a:endParaRPr lang="en-US" altLang="zh-CN" sz="1500" b="1" dirty="0">
                        <a:solidFill>
                          <a:srgbClr val="FF0000"/>
                        </a:solidFill>
                        <a:latin typeface="微软雅黑" panose="020B0503020204020204" pitchFamily="34" charset="-122"/>
                        <a:ea typeface="微软雅黑" panose="020B0503020204020204" pitchFamily="34" charset="-122"/>
                      </a:endParaRPr>
                    </a:p>
                  </a:txBody>
                  <a:tcPr marL="86699" marR="86699" marT="43349" marB="4334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500" b="1" dirty="0">
                          <a:solidFill>
                            <a:srgbClr val="0237D8"/>
                          </a:solidFill>
                          <a:latin typeface="微软雅黑" panose="020B0503020204020204" pitchFamily="34" charset="-122"/>
                          <a:ea typeface="微软雅黑" panose="020B0503020204020204" pitchFamily="34" charset="-122"/>
                        </a:rPr>
                        <a:t>0101</a:t>
                      </a:r>
                    </a:p>
                    <a:p>
                      <a:pPr lvl="0" algn="ctr" eaLnBrk="0" hangingPunct="0">
                        <a:spcBef>
                          <a:spcPct val="20000"/>
                        </a:spcBef>
                        <a:buNone/>
                      </a:pPr>
                      <a:r>
                        <a:rPr lang="en-US" altLang="zh-CN" sz="1500" b="1" dirty="0">
                          <a:solidFill>
                            <a:schemeClr val="tx1"/>
                          </a:solidFill>
                          <a:latin typeface="微软雅黑" panose="020B0503020204020204" pitchFamily="34" charset="-122"/>
                          <a:ea typeface="微软雅黑" panose="020B0503020204020204" pitchFamily="34" charset="-122"/>
                        </a:rPr>
                        <a:t>d2</a:t>
                      </a:r>
                    </a:p>
                  </a:txBody>
                  <a:tcPr marL="86699" marR="86699" marT="43349" marB="4334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500" b="1" i="0" u="none" kern="1200" baseline="0" dirty="0">
                          <a:solidFill>
                            <a:srgbClr val="0237D8"/>
                          </a:solidFill>
                          <a:latin typeface="微软雅黑" panose="020B0503020204020204" pitchFamily="34" charset="-122"/>
                          <a:ea typeface="微软雅黑" panose="020B0503020204020204" pitchFamily="34" charset="-122"/>
                          <a:cs typeface="+mn-cs"/>
                        </a:rPr>
                        <a:t>0110</a:t>
                      </a:r>
                    </a:p>
                    <a:p>
                      <a:pPr lvl="0" algn="ctr" eaLnBrk="0" hangingPunct="0">
                        <a:spcBef>
                          <a:spcPct val="20000"/>
                        </a:spcBef>
                        <a:buNone/>
                      </a:pPr>
                      <a:r>
                        <a:rPr lang="en-US" altLang="zh-CN" sz="1500" b="1" dirty="0">
                          <a:solidFill>
                            <a:schemeClr val="tx1"/>
                          </a:solidFill>
                          <a:latin typeface="微软雅黑" panose="020B0503020204020204" pitchFamily="34" charset="-122"/>
                          <a:ea typeface="微软雅黑" panose="020B0503020204020204" pitchFamily="34" charset="-122"/>
                        </a:rPr>
                        <a:t>d3</a:t>
                      </a:r>
                    </a:p>
                  </a:txBody>
                  <a:tcPr marL="86699" marR="86699" marT="43349" marB="4334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500" b="1" dirty="0">
                          <a:solidFill>
                            <a:srgbClr val="0237D8"/>
                          </a:solidFill>
                          <a:latin typeface="微软雅黑" panose="020B0503020204020204" pitchFamily="34" charset="-122"/>
                          <a:ea typeface="微软雅黑" panose="020B0503020204020204" pitchFamily="34" charset="-122"/>
                        </a:rPr>
                        <a:t>0111</a:t>
                      </a:r>
                    </a:p>
                    <a:p>
                      <a:pPr lvl="0" algn="ctr" eaLnBrk="0" hangingPunct="0">
                        <a:spcBef>
                          <a:spcPct val="20000"/>
                        </a:spcBef>
                        <a:buNone/>
                      </a:pPr>
                      <a:r>
                        <a:rPr lang="en-US" altLang="zh-CN" sz="1500" b="1" dirty="0">
                          <a:solidFill>
                            <a:schemeClr val="tx1"/>
                          </a:solidFill>
                          <a:latin typeface="微软雅黑" panose="020B0503020204020204" pitchFamily="34" charset="-122"/>
                          <a:ea typeface="微软雅黑" panose="020B0503020204020204" pitchFamily="34" charset="-122"/>
                        </a:rPr>
                        <a:t>d4</a:t>
                      </a:r>
                    </a:p>
                  </a:txBody>
                  <a:tcPr marL="86699" marR="86699" marT="43349" marB="4334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500" b="1" dirty="0">
                          <a:solidFill>
                            <a:schemeClr val="tx1"/>
                          </a:solidFill>
                          <a:latin typeface="微软雅黑" panose="020B0503020204020204" pitchFamily="34" charset="-122"/>
                          <a:ea typeface="微软雅黑" panose="020B0503020204020204" pitchFamily="34" charset="-122"/>
                        </a:rPr>
                        <a:t>1000</a:t>
                      </a:r>
                    </a:p>
                    <a:p>
                      <a:pPr lvl="0" algn="ctr" eaLnBrk="0" hangingPunct="0">
                        <a:spcBef>
                          <a:spcPct val="20000"/>
                        </a:spcBef>
                        <a:buNone/>
                      </a:pPr>
                      <a:r>
                        <a:rPr lang="en-US" altLang="zh-CN" sz="1500" b="1" dirty="0">
                          <a:solidFill>
                            <a:srgbClr val="FF0000"/>
                          </a:solidFill>
                          <a:ea typeface="微软雅黑" panose="020B0503020204020204" pitchFamily="34" charset="-122"/>
                          <a:sym typeface="+mn-ea"/>
                        </a:rPr>
                        <a:t>P4</a:t>
                      </a:r>
                      <a:endParaRPr lang="en-US" altLang="zh-CN" sz="1500" b="1" dirty="0">
                        <a:solidFill>
                          <a:srgbClr val="FF0000"/>
                        </a:solidFill>
                        <a:latin typeface="微软雅黑" panose="020B0503020204020204" pitchFamily="34" charset="-122"/>
                        <a:ea typeface="微软雅黑" panose="020B0503020204020204" pitchFamily="34" charset="-122"/>
                      </a:endParaRPr>
                    </a:p>
                  </a:txBody>
                  <a:tcPr marL="86699" marR="86699" marT="43349" marB="4334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500" b="1" i="0" u="none" kern="1200" baseline="0" dirty="0">
                          <a:solidFill>
                            <a:srgbClr val="0237D8"/>
                          </a:solidFill>
                          <a:latin typeface="微软雅黑" panose="020B0503020204020204" pitchFamily="34" charset="-122"/>
                          <a:ea typeface="微软雅黑" panose="020B0503020204020204" pitchFamily="34" charset="-122"/>
                          <a:cs typeface="+mn-cs"/>
                        </a:rPr>
                        <a:t>1001</a:t>
                      </a:r>
                    </a:p>
                    <a:p>
                      <a:pPr lvl="0" algn="ctr" eaLnBrk="0" hangingPunct="0">
                        <a:spcBef>
                          <a:spcPct val="20000"/>
                        </a:spcBef>
                        <a:buNone/>
                      </a:pPr>
                      <a:r>
                        <a:rPr lang="en-US" altLang="zh-CN" sz="1500" b="1" dirty="0">
                          <a:solidFill>
                            <a:schemeClr val="tx1"/>
                          </a:solidFill>
                          <a:latin typeface="微软雅黑" panose="020B0503020204020204" pitchFamily="34" charset="-122"/>
                          <a:ea typeface="微软雅黑" panose="020B0503020204020204" pitchFamily="34" charset="-122"/>
                        </a:rPr>
                        <a:t>d5</a:t>
                      </a:r>
                    </a:p>
                  </a:txBody>
                  <a:tcPr marL="86699" marR="86699" marT="43349" marB="4334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marL="0" lvl="0" indent="0" algn="ctr" defTabSz="914400" rtl="0" eaLnBrk="0" fontAlgn="base" latinLnBrk="0" hangingPunct="0">
                        <a:lnSpc>
                          <a:spcPct val="100000"/>
                        </a:lnSpc>
                        <a:spcBef>
                          <a:spcPct val="20000"/>
                        </a:spcBef>
                        <a:spcAft>
                          <a:spcPct val="0"/>
                        </a:spcAft>
                        <a:buFont typeface="Arial" panose="020B0604020202020204" pitchFamily="34" charset="0"/>
                        <a:buNone/>
                      </a:pPr>
                      <a:r>
                        <a:rPr lang="en-US" altLang="zh-CN" sz="1500" b="1" i="0" u="none" kern="1200" baseline="0" dirty="0">
                          <a:solidFill>
                            <a:srgbClr val="0237D8"/>
                          </a:solidFill>
                          <a:latin typeface="微软雅黑" panose="020B0503020204020204" pitchFamily="34" charset="-122"/>
                          <a:ea typeface="微软雅黑" panose="020B0503020204020204" pitchFamily="34" charset="-122"/>
                          <a:cs typeface="+mn-cs"/>
                        </a:rPr>
                        <a:t>1010</a:t>
                      </a:r>
                    </a:p>
                    <a:p>
                      <a:pPr lvl="0" algn="ctr" eaLnBrk="0" hangingPunct="0">
                        <a:spcBef>
                          <a:spcPct val="20000"/>
                        </a:spcBef>
                        <a:buNone/>
                      </a:pPr>
                      <a:r>
                        <a:rPr lang="en-US" altLang="zh-CN" sz="1500" b="1" dirty="0">
                          <a:solidFill>
                            <a:schemeClr val="tx1"/>
                          </a:solidFill>
                          <a:latin typeface="微软雅黑" panose="020B0503020204020204" pitchFamily="34" charset="-122"/>
                          <a:ea typeface="微软雅黑" panose="020B0503020204020204" pitchFamily="34" charset="-122"/>
                        </a:rPr>
                        <a:t>d6</a:t>
                      </a:r>
                    </a:p>
                  </a:txBody>
                  <a:tcPr marL="86699" marR="86699" marT="43349" marB="4334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marL="0" lvl="0" indent="0" algn="ctr" defTabSz="914400" rtl="0" eaLnBrk="0" fontAlgn="base" latinLnBrk="0" hangingPunct="0">
                        <a:lnSpc>
                          <a:spcPct val="100000"/>
                        </a:lnSpc>
                        <a:spcBef>
                          <a:spcPct val="20000"/>
                        </a:spcBef>
                        <a:spcAft>
                          <a:spcPct val="0"/>
                        </a:spcAft>
                        <a:buFont typeface="Arial" panose="020B0604020202020204" pitchFamily="34" charset="0"/>
                        <a:buNone/>
                      </a:pPr>
                      <a:r>
                        <a:rPr lang="en-US" altLang="zh-CN" sz="1500" b="1" i="0" u="none" kern="1200" baseline="0" dirty="0">
                          <a:solidFill>
                            <a:srgbClr val="0237D8"/>
                          </a:solidFill>
                          <a:latin typeface="微软雅黑" panose="020B0503020204020204" pitchFamily="34" charset="-122"/>
                          <a:ea typeface="微软雅黑" panose="020B0503020204020204" pitchFamily="34" charset="-122"/>
                          <a:cs typeface="+mn-cs"/>
                        </a:rPr>
                        <a:t>1011</a:t>
                      </a:r>
                    </a:p>
                    <a:p>
                      <a:pPr lvl="0" algn="ctr" eaLnBrk="0" hangingPunct="0">
                        <a:spcBef>
                          <a:spcPct val="20000"/>
                        </a:spcBef>
                        <a:buNone/>
                      </a:pPr>
                      <a:r>
                        <a:rPr lang="en-US" altLang="zh-CN" sz="1500" b="1" dirty="0">
                          <a:solidFill>
                            <a:schemeClr val="tx1"/>
                          </a:solidFill>
                          <a:latin typeface="微软雅黑" panose="020B0503020204020204" pitchFamily="34" charset="-122"/>
                          <a:ea typeface="微软雅黑" panose="020B0503020204020204" pitchFamily="34" charset="-122"/>
                        </a:rPr>
                        <a:t>d7</a:t>
                      </a:r>
                    </a:p>
                  </a:txBody>
                  <a:tcPr marL="86699" marR="86699" marT="43349" marB="43349">
                    <a:lnL w="12700" cap="flat" cmpd="sng">
                      <a:solidFill>
                        <a:schemeClr val="tx1"/>
                      </a:solidFill>
                      <a:prstDash val="solid"/>
                      <a:headEnd type="none" w="med" len="med"/>
                      <a:tailEnd type="none" w="med" len="med"/>
                    </a:lnL>
                    <a:lnR w="28575" cap="flat" cmpd="sng" algn="ctr">
                      <a:solidFill>
                        <a:schemeClr val="tx1"/>
                      </a:solidFill>
                      <a:prstDash val="solid"/>
                      <a:roun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algn="ctr" eaLnBrk="0" hangingPunct="0">
                        <a:spcBef>
                          <a:spcPct val="20000"/>
                        </a:spcBef>
                        <a:buNone/>
                      </a:pPr>
                      <a:r>
                        <a:rPr lang="en-US" altLang="zh-CN" sz="1500" b="1" i="0" u="none" kern="1200" baseline="0" dirty="0">
                          <a:solidFill>
                            <a:srgbClr val="0237D8"/>
                          </a:solidFill>
                          <a:latin typeface="微软雅黑" panose="020B0503020204020204" pitchFamily="34" charset="-122"/>
                          <a:ea typeface="微软雅黑" panose="020B0503020204020204" pitchFamily="34" charset="-122"/>
                          <a:cs typeface="+mn-cs"/>
                        </a:rPr>
                        <a:t>1100</a:t>
                      </a:r>
                    </a:p>
                    <a:p>
                      <a:pPr marL="0" marR="0" lvl="0" indent="0" algn="ctr" defTabSz="914400" rtl="0" eaLnBrk="0" fontAlgn="auto" latinLnBrk="0" hangingPunct="0">
                        <a:lnSpc>
                          <a:spcPct val="100000"/>
                        </a:lnSpc>
                        <a:spcBef>
                          <a:spcPct val="20000"/>
                        </a:spcBef>
                        <a:spcAft>
                          <a:spcPts val="0"/>
                        </a:spcAft>
                        <a:buClrTx/>
                        <a:buSzTx/>
                        <a:buFontTx/>
                        <a:buNone/>
                        <a:tabLst/>
                        <a:defRPr/>
                      </a:pPr>
                      <a:r>
                        <a:rPr lang="en-US" altLang="zh-CN" sz="1500" b="1" dirty="0">
                          <a:solidFill>
                            <a:schemeClr val="tx1"/>
                          </a:solidFill>
                          <a:latin typeface="微软雅黑" panose="020B0503020204020204" pitchFamily="34" charset="-122"/>
                          <a:ea typeface="微软雅黑" panose="020B0503020204020204" pitchFamily="34" charset="-122"/>
                        </a:rPr>
                        <a:t>d8</a:t>
                      </a:r>
                    </a:p>
                  </a:txBody>
                  <a:tcPr marL="86699" marR="86699" marT="43349" marB="43349">
                    <a:lnL w="28575" cap="flat" cmpd="sng" algn="ctr">
                      <a:solidFill>
                        <a:schemeClr val="tx1"/>
                      </a:solidFill>
                      <a:prstDash val="solid"/>
                      <a:round/>
                      <a:headEnd type="none" w="med" len="med"/>
                      <a:tailEnd type="none" w="med" len="med"/>
                    </a:lnL>
                    <a:lnR w="28575" cap="flat" cmpd="sng">
                      <a:solidFill>
                        <a:schemeClr val="tx1"/>
                      </a:solidFill>
                      <a:prstDash val="soli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6795">
                <a:tc gridSpan="13">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eaLnBrk="0" hangingPunct="0">
                        <a:spcBef>
                          <a:spcPct val="20000"/>
                        </a:spcBef>
                        <a:buNone/>
                      </a:pPr>
                      <a:endParaRPr lang="zh-CN" altLang="en-US" sz="17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lnL>
                      <a:noFill/>
                    </a:lnL>
                    <a:lnR>
                      <a:noFill/>
                    </a:lnR>
                    <a:lnT w="12700" cap="flat" cmpd="sng">
                      <a:solidFill>
                        <a:schemeClr val="tx1"/>
                      </a:solidFill>
                      <a:prstDash val="solid"/>
                      <a:headEnd type="none" w="med" len="med"/>
                      <a:tailEnd type="none" w="med" len="med"/>
                    </a:lnT>
                    <a:lnB>
                      <a:noFill/>
                    </a:lnB>
                    <a:lnTlToBr>
                      <a:noFill/>
                    </a:lnTlToBr>
                    <a:lnBlToTr>
                      <a:noFill/>
                    </a:lnBlToTr>
                    <a:noFill/>
                  </a:tcPr>
                </a:tc>
                <a:tc hMerge="1">
                  <a:txBody>
                    <a:bodyPr/>
                    <a:lstStyle/>
                    <a:p>
                      <a:endParaRPr lang="zh-CN"/>
                    </a:p>
                  </a:txBody>
                  <a:tcPr>
                    <a:lnT w="12700" cap="flat" cmpd="sng">
                      <a:solidFill>
                        <a:schemeClr val="tx1"/>
                      </a:solidFill>
                      <a:prstDash val="solid"/>
                      <a:headEnd type="none" w="med" len="med"/>
                      <a:tailEnd type="none" w="med" len="med"/>
                    </a:lnT>
                  </a:tcPr>
                </a:tc>
                <a:tc hMerge="1">
                  <a:txBody>
                    <a:bodyPr/>
                    <a:lstStyle/>
                    <a:p>
                      <a:endParaRPr lang="zh-CN"/>
                    </a:p>
                  </a:txBody>
                  <a:tcPr>
                    <a:lnT w="12700" cap="flat" cmpd="sng">
                      <a:solidFill>
                        <a:schemeClr val="tx1"/>
                      </a:solidFill>
                      <a:prstDash val="solid"/>
                      <a:headEnd type="none" w="med" len="med"/>
                      <a:tailEnd type="none" w="med" len="med"/>
                    </a:lnT>
                  </a:tcPr>
                </a:tc>
                <a:tc hMerge="1">
                  <a:txBody>
                    <a:bodyPr/>
                    <a:lstStyle/>
                    <a:p>
                      <a:endParaRPr lang="zh-CN"/>
                    </a:p>
                  </a:txBody>
                  <a:tcPr>
                    <a:lnT w="12700" cap="flat" cmpd="sng">
                      <a:solidFill>
                        <a:schemeClr val="tx1"/>
                      </a:solidFill>
                      <a:prstDash val="solid"/>
                      <a:headEnd type="none" w="med" len="med"/>
                      <a:tailEnd type="none" w="med" len="med"/>
                    </a:lnT>
                  </a:tcPr>
                </a:tc>
                <a:tc hMerge="1">
                  <a:txBody>
                    <a:bodyPr/>
                    <a:lstStyle/>
                    <a:p>
                      <a:endParaRPr lang="zh-CN"/>
                    </a:p>
                  </a:txBody>
                  <a:tcPr>
                    <a:lnT w="12700" cap="flat" cmpd="sng">
                      <a:solidFill>
                        <a:schemeClr val="tx1"/>
                      </a:solidFill>
                      <a:prstDash val="solid"/>
                      <a:headEnd type="none" w="med" len="med"/>
                      <a:tailEnd type="none" w="med" len="med"/>
                    </a:lnT>
                  </a:tcPr>
                </a:tc>
                <a:tc hMerge="1">
                  <a:txBody>
                    <a:bodyPr/>
                    <a:lstStyle/>
                    <a:p>
                      <a:endParaRPr lang="zh-CN"/>
                    </a:p>
                  </a:txBody>
                  <a:tcPr>
                    <a:lnT w="12700" cap="flat" cmpd="sng">
                      <a:solidFill>
                        <a:schemeClr val="tx1"/>
                      </a:solidFill>
                      <a:prstDash val="solid"/>
                      <a:headEnd type="none" w="med" len="med"/>
                      <a:tailEnd type="none" w="med" len="med"/>
                    </a:lnT>
                  </a:tcPr>
                </a:tc>
                <a:tc hMerge="1">
                  <a:txBody>
                    <a:bodyPr/>
                    <a:lstStyle/>
                    <a:p>
                      <a:endParaRPr lang="zh-CN"/>
                    </a:p>
                  </a:txBody>
                  <a:tcPr>
                    <a:lnT w="12700" cap="flat" cmpd="sng">
                      <a:solidFill>
                        <a:schemeClr val="tx1"/>
                      </a:solidFill>
                      <a:prstDash val="solid"/>
                      <a:headEnd type="none" w="med" len="med"/>
                      <a:tailEnd type="none" w="med" len="med"/>
                    </a:lnT>
                  </a:tcPr>
                </a:tc>
                <a:tc hMerge="1">
                  <a:txBody>
                    <a:bodyPr/>
                    <a:lstStyle/>
                    <a:p>
                      <a:endParaRPr lang="zh-CN"/>
                    </a:p>
                  </a:txBody>
                  <a:tcPr>
                    <a:lnT w="12700" cap="flat" cmpd="sng">
                      <a:solidFill>
                        <a:schemeClr val="tx1"/>
                      </a:solidFill>
                      <a:prstDash val="solid"/>
                      <a:headEnd type="none" w="med" len="med"/>
                      <a:tailEnd type="none" w="med" len="med"/>
                    </a:lnT>
                  </a:tcPr>
                </a:tc>
                <a:tc hMerge="1">
                  <a:txBody>
                    <a:bodyPr/>
                    <a:lstStyle/>
                    <a:p>
                      <a:endParaRPr lang="zh-CN"/>
                    </a:p>
                  </a:txBody>
                  <a:tcPr>
                    <a:lnT w="12700" cap="flat" cmpd="sng">
                      <a:solidFill>
                        <a:schemeClr val="tx1"/>
                      </a:solidFill>
                      <a:prstDash val="solid"/>
                      <a:headEnd type="none" w="med" len="med"/>
                      <a:tailEnd type="none" w="med" len="med"/>
                    </a:lnT>
                  </a:tcPr>
                </a:tc>
                <a:tc hMerge="1">
                  <a:txBody>
                    <a:bodyPr/>
                    <a:lstStyle/>
                    <a:p>
                      <a:endParaRPr lang="zh-CN"/>
                    </a:p>
                  </a:txBody>
                  <a:tcPr>
                    <a:lnT w="12700" cap="flat" cmpd="sng">
                      <a:solidFill>
                        <a:schemeClr val="tx1"/>
                      </a:solidFill>
                      <a:prstDash val="solid"/>
                      <a:headEnd type="none" w="med" len="med"/>
                      <a:tailEnd type="none" w="med" len="med"/>
                    </a:lnT>
                  </a:tcPr>
                </a:tc>
                <a:tc hMerge="1">
                  <a:txBody>
                    <a:bodyPr/>
                    <a:lstStyle/>
                    <a:p>
                      <a:endParaRPr lang="zh-CN"/>
                    </a:p>
                  </a:txBody>
                  <a:tcPr>
                    <a:lnT w="12700" cap="flat" cmpd="sng">
                      <a:solidFill>
                        <a:schemeClr val="tx1"/>
                      </a:solidFill>
                      <a:prstDash val="solid"/>
                      <a:headEnd type="none" w="med" len="med"/>
                      <a:tailEnd type="none" w="med" len="med"/>
                    </a:lnT>
                  </a:tcPr>
                </a:tc>
                <a:tc hMerge="1">
                  <a:txBody>
                    <a:bodyPr/>
                    <a:lstStyle/>
                    <a:p>
                      <a:endParaRPr lang="zh-CN"/>
                    </a:p>
                  </a:txBody>
                  <a:tcPr>
                    <a:lnT w="12700" cap="flat" cmpd="sng">
                      <a:solidFill>
                        <a:schemeClr val="tx1"/>
                      </a:solidFill>
                      <a:prstDash val="solid"/>
                      <a:headEnd type="none" w="med" len="med"/>
                      <a:tailEnd type="none" w="med" len="med"/>
                    </a:lnT>
                  </a:tcPr>
                </a:tc>
                <a:tc hMerge="1">
                  <a:txBody>
                    <a:bodyPr/>
                    <a:lstStyle/>
                    <a:p>
                      <a:endParaRPr lang="zh-CN" altLang="en-US"/>
                    </a:p>
                  </a:txBody>
                  <a:tcPr/>
                </a:tc>
                <a:extLst>
                  <a:ext uri="{0D108BD9-81ED-4DB2-BD59-A6C34878D82A}">
                    <a16:rowId xmlns:a16="http://schemas.microsoft.com/office/drawing/2014/main" val="10002"/>
                  </a:ext>
                </a:extLst>
              </a:tr>
            </a:tbl>
          </a:graphicData>
        </a:graphic>
      </p:graphicFrame>
      <p:sp>
        <p:nvSpPr>
          <p:cNvPr id="16" name="Text Box 48"/>
          <p:cNvSpPr txBox="1"/>
          <p:nvPr/>
        </p:nvSpPr>
        <p:spPr>
          <a:xfrm>
            <a:off x="1601583" y="3260085"/>
            <a:ext cx="9069022" cy="967573"/>
          </a:xfrm>
          <a:prstGeom prst="rect">
            <a:avLst/>
          </a:prstGeom>
          <a:noFill/>
          <a:ln w="9525">
            <a:noFill/>
          </a:ln>
        </p:spPr>
        <p:txBody>
          <a:bodyPr wrap="square">
            <a:spAutoFit/>
          </a:bodyPr>
          <a:lstStyle/>
          <a:p>
            <a:pPr>
              <a:spcBef>
                <a:spcPct val="50000"/>
              </a:spcBef>
            </a:pPr>
            <a:r>
              <a:rPr lang="en-US" altLang="zh-CN" sz="2275" dirty="0">
                <a:latin typeface="微软雅黑" panose="020B0503020204020204" pitchFamily="34" charset="-122"/>
                <a:ea typeface="微软雅黑" panose="020B0503020204020204" pitchFamily="34" charset="-122"/>
              </a:rPr>
              <a:t>P1=d1</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 </a:t>
            </a:r>
            <a:r>
              <a:rPr lang="en-US" altLang="zh-CN" sz="2275" dirty="0">
                <a:latin typeface="微软雅黑" panose="020B0503020204020204" pitchFamily="34" charset="-122"/>
                <a:ea typeface="微软雅黑" panose="020B0503020204020204" pitchFamily="34" charset="-122"/>
              </a:rPr>
              <a:t>d2 </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a:t>
            </a:r>
            <a:r>
              <a:rPr lang="en-US" altLang="zh-CN" sz="2275" dirty="0">
                <a:latin typeface="微软雅黑" panose="020B0503020204020204" pitchFamily="34" charset="-122"/>
                <a:ea typeface="微软雅黑" panose="020B0503020204020204" pitchFamily="34" charset="-122"/>
              </a:rPr>
              <a:t> d4 </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a:t>
            </a:r>
            <a:r>
              <a:rPr lang="en-US" altLang="zh-CN" sz="2275" dirty="0">
                <a:latin typeface="微软雅黑" panose="020B0503020204020204" pitchFamily="34" charset="-122"/>
                <a:ea typeface="微软雅黑" panose="020B0503020204020204" pitchFamily="34" charset="-122"/>
              </a:rPr>
              <a:t> d5 </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a:t>
            </a:r>
            <a:r>
              <a:rPr lang="en-US" altLang="zh-CN" sz="2275" dirty="0">
                <a:latin typeface="微软雅黑" panose="020B0503020204020204" pitchFamily="34" charset="-122"/>
                <a:ea typeface="微软雅黑" panose="020B0503020204020204" pitchFamily="34" charset="-122"/>
              </a:rPr>
              <a:t> d7       P2=d1</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a:t>
            </a:r>
            <a:r>
              <a:rPr lang="en-US" altLang="zh-CN" sz="2275" dirty="0">
                <a:latin typeface="微软雅黑" panose="020B0503020204020204" pitchFamily="34" charset="-122"/>
                <a:ea typeface="微软雅黑" panose="020B0503020204020204" pitchFamily="34" charset="-122"/>
              </a:rPr>
              <a:t> d3 </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a:t>
            </a:r>
            <a:r>
              <a:rPr lang="en-US" altLang="zh-CN" sz="2275" dirty="0">
                <a:latin typeface="微软雅黑" panose="020B0503020204020204" pitchFamily="34" charset="-122"/>
                <a:ea typeface="微软雅黑" panose="020B0503020204020204" pitchFamily="34" charset="-122"/>
              </a:rPr>
              <a:t> d4 </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 d6  d7</a:t>
            </a:r>
            <a:endParaRPr lang="en-US" altLang="zh-CN" sz="2275" dirty="0">
              <a:latin typeface="微软雅黑" panose="020B0503020204020204" pitchFamily="34" charset="-122"/>
              <a:ea typeface="微软雅黑" panose="020B0503020204020204" pitchFamily="34" charset="-122"/>
            </a:endParaRPr>
          </a:p>
          <a:p>
            <a:pPr>
              <a:spcBef>
                <a:spcPct val="50000"/>
              </a:spcBef>
            </a:pPr>
            <a:r>
              <a:rPr lang="en-US" altLang="zh-CN" sz="2275" dirty="0">
                <a:latin typeface="微软雅黑" panose="020B0503020204020204" pitchFamily="34" charset="-122"/>
                <a:ea typeface="微软雅黑" panose="020B0503020204020204" pitchFamily="34" charset="-122"/>
              </a:rPr>
              <a:t>P3=d2 </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 </a:t>
            </a:r>
            <a:r>
              <a:rPr lang="en-US" altLang="zh-CN" sz="2275" dirty="0">
                <a:latin typeface="微软雅黑" panose="020B0503020204020204" pitchFamily="34" charset="-122"/>
                <a:ea typeface="微软雅黑" panose="020B0503020204020204" pitchFamily="34" charset="-122"/>
              </a:rPr>
              <a:t>d3 </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a:t>
            </a:r>
            <a:r>
              <a:rPr lang="en-US" altLang="zh-CN" sz="2275" dirty="0">
                <a:latin typeface="微软雅黑" panose="020B0503020204020204" pitchFamily="34" charset="-122"/>
                <a:ea typeface="微软雅黑" panose="020B0503020204020204" pitchFamily="34" charset="-122"/>
              </a:rPr>
              <a:t> d4 </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 </a:t>
            </a:r>
            <a:r>
              <a:rPr lang="en-US" altLang="zh-CN" sz="2275" dirty="0">
                <a:latin typeface="微软雅黑" panose="020B0503020204020204" pitchFamily="34" charset="-122"/>
                <a:ea typeface="微软雅黑" panose="020B0503020204020204" pitchFamily="34" charset="-122"/>
              </a:rPr>
              <a:t>d8               P4=d5 </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 </a:t>
            </a:r>
            <a:r>
              <a:rPr lang="en-US" altLang="zh-CN" sz="2275" dirty="0">
                <a:latin typeface="微软雅黑" panose="020B0503020204020204" pitchFamily="34" charset="-122"/>
                <a:ea typeface="微软雅黑" panose="020B0503020204020204" pitchFamily="34" charset="-122"/>
              </a:rPr>
              <a:t>d6 </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a:t>
            </a:r>
            <a:r>
              <a:rPr lang="en-US" altLang="zh-CN" sz="2275" dirty="0">
                <a:latin typeface="微软雅黑" panose="020B0503020204020204" pitchFamily="34" charset="-122"/>
                <a:ea typeface="微软雅黑" panose="020B0503020204020204" pitchFamily="34" charset="-122"/>
              </a:rPr>
              <a:t> d7 </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 </a:t>
            </a:r>
            <a:r>
              <a:rPr lang="en-US" altLang="zh-CN" sz="2275" dirty="0">
                <a:latin typeface="微软雅黑" panose="020B0503020204020204" pitchFamily="34" charset="-122"/>
                <a:ea typeface="微软雅黑" panose="020B0503020204020204" pitchFamily="34" charset="-122"/>
              </a:rPr>
              <a:t>d8</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 </a:t>
            </a:r>
          </a:p>
        </p:txBody>
      </p:sp>
      <p:sp>
        <p:nvSpPr>
          <p:cNvPr id="18" name="矩形 17"/>
          <p:cNvSpPr/>
          <p:nvPr/>
        </p:nvSpPr>
        <p:spPr>
          <a:xfrm>
            <a:off x="1524378" y="2670979"/>
            <a:ext cx="7726656" cy="442429"/>
          </a:xfrm>
          <a:prstGeom prst="rect">
            <a:avLst/>
          </a:prstGeom>
        </p:spPr>
        <p:txBody>
          <a:bodyPr wrap="square">
            <a:spAutoFit/>
          </a:bodyPr>
          <a:lstStyle/>
          <a:p>
            <a:r>
              <a:rPr lang="zh-CN" altLang="en-US" sz="2275" dirty="0">
                <a:latin typeface="微软雅黑" panose="020B0503020204020204" pitchFamily="34" charset="-122"/>
                <a:ea typeface="微软雅黑" panose="020B0503020204020204" pitchFamily="34" charset="-122"/>
                <a:sym typeface="Symbol" panose="05050102010706020507" pitchFamily="18" charset="2"/>
              </a:rPr>
              <a:t>由此可采用</a:t>
            </a:r>
            <a:r>
              <a:rPr lang="zh-CN" altLang="en-US" sz="2275" dirty="0">
                <a:solidFill>
                  <a:srgbClr val="FF0000"/>
                </a:solidFill>
                <a:latin typeface="微软雅黑" panose="020B0503020204020204" pitchFamily="34" charset="-122"/>
                <a:ea typeface="微软雅黑" panose="020B0503020204020204" pitchFamily="34" charset="-122"/>
                <a:sym typeface="Symbol" panose="05050102010706020507" pitchFamily="18" charset="2"/>
              </a:rPr>
              <a:t>偶校验</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计算出</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P</a:t>
            </a:r>
            <a:r>
              <a:rPr lang="en-US" altLang="zh-CN" sz="2275" baseline="-25000" dirty="0">
                <a:latin typeface="微软雅黑" panose="020B0503020204020204" pitchFamily="34" charset="-122"/>
                <a:ea typeface="微软雅黑" panose="020B0503020204020204" pitchFamily="34" charset="-122"/>
                <a:sym typeface="Symbol" panose="05050102010706020507" pitchFamily="18" charset="2"/>
              </a:rPr>
              <a:t>1</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~P</a:t>
            </a:r>
            <a:r>
              <a:rPr lang="en-US" altLang="zh-CN" sz="2275" baseline="-25000" dirty="0">
                <a:latin typeface="微软雅黑" panose="020B0503020204020204" pitchFamily="34" charset="-122"/>
                <a:ea typeface="微软雅黑" panose="020B0503020204020204" pitchFamily="34" charset="-122"/>
                <a:sym typeface="Symbol" panose="05050102010706020507" pitchFamily="18" charset="2"/>
              </a:rPr>
              <a:t>4</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 </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四个校验位的值</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a:t>
            </a:r>
            <a:r>
              <a:rPr lang="en-US" altLang="zh-CN" sz="2275" b="1" dirty="0">
                <a:solidFill>
                  <a:srgbClr val="FF0000"/>
                </a:solidFill>
                <a:latin typeface="微软雅黑" panose="020B0503020204020204" pitchFamily="34" charset="-122"/>
                <a:ea typeface="微软雅黑" panose="020B0503020204020204" pitchFamily="34" charset="-122"/>
                <a:sym typeface="Symbol" panose="05050102010706020507" pitchFamily="18" charset="2"/>
              </a:rPr>
              <a:t>!</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a:t>
            </a:r>
            <a:endParaRPr lang="zh-CN" altLang="en-US" sz="2275" dirty="0">
              <a:latin typeface="微软雅黑" panose="020B0503020204020204" pitchFamily="34" charset="-122"/>
              <a:ea typeface="微软雅黑" panose="020B0503020204020204" pitchFamily="34" charset="-122"/>
            </a:endParaRPr>
          </a:p>
        </p:txBody>
      </p:sp>
      <p:sp>
        <p:nvSpPr>
          <p:cNvPr id="19" name="Text Box 4"/>
          <p:cNvSpPr txBox="1"/>
          <p:nvPr/>
        </p:nvSpPr>
        <p:spPr>
          <a:xfrm>
            <a:off x="1495790" y="4407582"/>
            <a:ext cx="10137074" cy="1878848"/>
          </a:xfrm>
          <a:prstGeom prst="rect">
            <a:avLst/>
          </a:prstGeom>
          <a:noFill/>
          <a:ln w="9525">
            <a:noFill/>
          </a:ln>
        </p:spPr>
        <p:txBody>
          <a:bodyPr wrap="square">
            <a:spAutoFit/>
          </a:bodyPr>
          <a:lstStyle/>
          <a:p>
            <a:pPr>
              <a:spcBef>
                <a:spcPct val="35000"/>
              </a:spcBef>
            </a:pPr>
            <a:r>
              <a:rPr lang="en-US" altLang="zh-CN" sz="2275" dirty="0">
                <a:solidFill>
                  <a:srgbClr val="FF0000"/>
                </a:solidFill>
                <a:latin typeface="微软雅黑" panose="020B0503020204020204" pitchFamily="34" charset="-122"/>
                <a:ea typeface="微软雅黑" panose="020B0503020204020204" pitchFamily="34" charset="-122"/>
                <a:sym typeface="Symbol" panose="05050102010706020507" pitchFamily="18" charset="2"/>
              </a:rPr>
              <a:t>4)</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设置</a:t>
            </a:r>
            <a:r>
              <a:rPr lang="zh-CN" altLang="en-US" sz="2275" dirty="0">
                <a:latin typeface="微软雅黑" panose="020B0503020204020204" pitchFamily="34" charset="-122"/>
                <a:ea typeface="微软雅黑" panose="020B0503020204020204" pitchFamily="34" charset="-122"/>
              </a:rPr>
              <a:t>指错字G</a:t>
            </a:r>
            <a:r>
              <a:rPr lang="zh-CN" altLang="en-US" sz="2275" baseline="-25000" dirty="0">
                <a:latin typeface="微软雅黑" panose="020B0503020204020204" pitchFamily="34" charset="-122"/>
                <a:ea typeface="微软雅黑" panose="020B0503020204020204" pitchFamily="34" charset="-122"/>
              </a:rPr>
              <a:t>4</a:t>
            </a:r>
            <a:r>
              <a:rPr lang="zh-CN" altLang="en-US" sz="2275" dirty="0">
                <a:latin typeface="微软雅黑" panose="020B0503020204020204" pitchFamily="34" charset="-122"/>
                <a:ea typeface="微软雅黑" panose="020B0503020204020204" pitchFamily="34" charset="-122"/>
              </a:rPr>
              <a:t>G</a:t>
            </a:r>
            <a:r>
              <a:rPr lang="zh-CN" altLang="en-US" sz="2275" baseline="-25000" dirty="0">
                <a:latin typeface="微软雅黑" panose="020B0503020204020204" pitchFamily="34" charset="-122"/>
                <a:ea typeface="微软雅黑" panose="020B0503020204020204" pitchFamily="34" charset="-122"/>
              </a:rPr>
              <a:t>3</a:t>
            </a:r>
            <a:r>
              <a:rPr lang="zh-CN" altLang="en-US" sz="2275" dirty="0">
                <a:latin typeface="微软雅黑" panose="020B0503020204020204" pitchFamily="34" charset="-122"/>
                <a:ea typeface="微软雅黑" panose="020B0503020204020204" pitchFamily="34" charset="-122"/>
              </a:rPr>
              <a:t>G</a:t>
            </a:r>
            <a:r>
              <a:rPr lang="zh-CN" altLang="en-US" sz="2275" baseline="-25000" dirty="0">
                <a:latin typeface="微软雅黑" panose="020B0503020204020204" pitchFamily="34" charset="-122"/>
                <a:ea typeface="微软雅黑" panose="020B0503020204020204" pitchFamily="34" charset="-122"/>
              </a:rPr>
              <a:t>2</a:t>
            </a:r>
            <a:r>
              <a:rPr lang="zh-CN" altLang="en-US" sz="2275" dirty="0">
                <a:latin typeface="微软雅黑" panose="020B0503020204020204" pitchFamily="34" charset="-122"/>
                <a:ea typeface="微软雅黑" panose="020B0503020204020204" pitchFamily="34" charset="-122"/>
              </a:rPr>
              <a:t>G</a:t>
            </a:r>
            <a:r>
              <a:rPr lang="zh-CN" altLang="en-US" sz="2275" baseline="-25000" dirty="0">
                <a:latin typeface="微软雅黑" panose="020B0503020204020204" pitchFamily="34" charset="-122"/>
                <a:ea typeface="微软雅黑" panose="020B0503020204020204" pitchFamily="34" charset="-122"/>
              </a:rPr>
              <a:t>1</a:t>
            </a:r>
            <a:endParaRPr lang="zh-CN" altLang="en-US" sz="2275" dirty="0">
              <a:latin typeface="微软雅黑" panose="020B0503020204020204" pitchFamily="34" charset="-122"/>
              <a:ea typeface="微软雅黑" panose="020B0503020204020204" pitchFamily="34" charset="-122"/>
            </a:endParaRPr>
          </a:p>
          <a:p>
            <a:pPr>
              <a:spcBef>
                <a:spcPct val="35000"/>
              </a:spcBef>
            </a:pPr>
            <a:r>
              <a:rPr lang="zh-CN" altLang="en-US" sz="2275" dirty="0">
                <a:solidFill>
                  <a:srgbClr val="3333CC"/>
                </a:solidFill>
                <a:latin typeface="微软雅黑" panose="020B0503020204020204" pitchFamily="34" charset="-122"/>
                <a:ea typeface="微软雅黑" panose="020B0503020204020204" pitchFamily="34" charset="-122"/>
              </a:rPr>
              <a:t>    G</a:t>
            </a:r>
            <a:r>
              <a:rPr lang="zh-CN" altLang="en-US" sz="2275" baseline="-25000" dirty="0">
                <a:solidFill>
                  <a:srgbClr val="0237D8"/>
                </a:solidFill>
                <a:latin typeface="微软雅黑" panose="020B0503020204020204" pitchFamily="34" charset="-122"/>
                <a:ea typeface="微软雅黑" panose="020B0503020204020204" pitchFamily="34" charset="-122"/>
              </a:rPr>
              <a:t>4</a:t>
            </a:r>
            <a:r>
              <a:rPr lang="zh-CN" altLang="en-US" sz="2275" dirty="0">
                <a:latin typeface="微软雅黑" panose="020B0503020204020204" pitchFamily="34" charset="-122"/>
                <a:ea typeface="微软雅黑" panose="020B0503020204020204" pitchFamily="34" charset="-122"/>
              </a:rPr>
              <a:t>= P4 </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275" dirty="0">
                <a:latin typeface="微软雅黑" panose="020B0503020204020204" pitchFamily="34" charset="-122"/>
                <a:ea typeface="微软雅黑" panose="020B0503020204020204" pitchFamily="34" charset="-122"/>
              </a:rPr>
              <a:t> </a:t>
            </a:r>
            <a:r>
              <a:rPr lang="en-US" altLang="zh-CN" sz="2275" dirty="0">
                <a:latin typeface="微软雅黑" panose="020B0503020204020204" pitchFamily="34" charset="-122"/>
                <a:ea typeface="微软雅黑" panose="020B0503020204020204" pitchFamily="34" charset="-122"/>
              </a:rPr>
              <a:t>d</a:t>
            </a:r>
            <a:r>
              <a:rPr lang="zh-CN" altLang="en-US" sz="2275" dirty="0">
                <a:latin typeface="微软雅黑" panose="020B0503020204020204" pitchFamily="34" charset="-122"/>
                <a:ea typeface="微软雅黑" panose="020B0503020204020204" pitchFamily="34" charset="-122"/>
              </a:rPr>
              <a:t>5 </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 </a:t>
            </a:r>
            <a:r>
              <a:rPr lang="en-US" altLang="zh-CN" sz="2275" dirty="0">
                <a:latin typeface="微软雅黑" panose="020B0503020204020204" pitchFamily="34" charset="-122"/>
                <a:ea typeface="微软雅黑" panose="020B0503020204020204" pitchFamily="34" charset="-122"/>
              </a:rPr>
              <a:t>d</a:t>
            </a:r>
            <a:r>
              <a:rPr lang="zh-CN" altLang="en-US" sz="2275" dirty="0">
                <a:latin typeface="微软雅黑" panose="020B0503020204020204" pitchFamily="34" charset="-122"/>
                <a:ea typeface="微软雅黑" panose="020B0503020204020204" pitchFamily="34" charset="-122"/>
              </a:rPr>
              <a:t>6 </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275" dirty="0">
                <a:latin typeface="微软雅黑" panose="020B0503020204020204" pitchFamily="34" charset="-122"/>
                <a:ea typeface="微软雅黑" panose="020B0503020204020204" pitchFamily="34" charset="-122"/>
              </a:rPr>
              <a:t> </a:t>
            </a:r>
            <a:r>
              <a:rPr lang="en-US" altLang="zh-CN" sz="2275" dirty="0">
                <a:latin typeface="微软雅黑" panose="020B0503020204020204" pitchFamily="34" charset="-122"/>
                <a:ea typeface="微软雅黑" panose="020B0503020204020204" pitchFamily="34" charset="-122"/>
              </a:rPr>
              <a:t>d</a:t>
            </a:r>
            <a:r>
              <a:rPr lang="zh-CN" altLang="en-US" sz="2275" dirty="0">
                <a:latin typeface="微软雅黑" panose="020B0503020204020204" pitchFamily="34" charset="-122"/>
                <a:ea typeface="微软雅黑" panose="020B0503020204020204" pitchFamily="34" charset="-122"/>
              </a:rPr>
              <a:t>7</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  </a:t>
            </a:r>
            <a:r>
              <a:rPr lang="en-US" altLang="zh-CN" sz="2275" dirty="0">
                <a:latin typeface="微软雅黑" panose="020B0503020204020204" pitchFamily="34" charset="-122"/>
                <a:ea typeface="微软雅黑" panose="020B0503020204020204" pitchFamily="34" charset="-122"/>
              </a:rPr>
              <a:t>d8</a:t>
            </a:r>
            <a:r>
              <a:rPr lang="zh-CN" altLang="en-US" sz="2275" dirty="0">
                <a:latin typeface="微软雅黑" panose="020B0503020204020204" pitchFamily="34" charset="-122"/>
                <a:ea typeface="微软雅黑" panose="020B0503020204020204" pitchFamily="34" charset="-122"/>
              </a:rPr>
              <a:t>            </a:t>
            </a:r>
            <a:r>
              <a:rPr lang="zh-CN" altLang="en-US" sz="2275" dirty="0">
                <a:solidFill>
                  <a:srgbClr val="3333CC"/>
                </a:solidFill>
                <a:latin typeface="微软雅黑" panose="020B0503020204020204" pitchFamily="34" charset="-122"/>
                <a:ea typeface="微软雅黑" panose="020B0503020204020204" pitchFamily="34" charset="-122"/>
              </a:rPr>
              <a:t>G</a:t>
            </a:r>
            <a:r>
              <a:rPr lang="zh-CN" altLang="en-US" sz="2275" baseline="-25000" dirty="0">
                <a:solidFill>
                  <a:srgbClr val="0237D8"/>
                </a:solidFill>
                <a:latin typeface="微软雅黑" panose="020B0503020204020204" pitchFamily="34" charset="-122"/>
                <a:ea typeface="微软雅黑" panose="020B0503020204020204" pitchFamily="34" charset="-122"/>
              </a:rPr>
              <a:t>3</a:t>
            </a:r>
            <a:r>
              <a:rPr lang="zh-CN" altLang="en-US" sz="2275" dirty="0">
                <a:solidFill>
                  <a:srgbClr val="6600CC"/>
                </a:solidFill>
                <a:latin typeface="微软雅黑" panose="020B0503020204020204" pitchFamily="34" charset="-122"/>
                <a:ea typeface="微软雅黑" panose="020B0503020204020204" pitchFamily="34" charset="-122"/>
              </a:rPr>
              <a:t> </a:t>
            </a:r>
            <a:r>
              <a:rPr lang="zh-CN" altLang="en-US" sz="2275" dirty="0">
                <a:latin typeface="微软雅黑" panose="020B0503020204020204" pitchFamily="34" charset="-122"/>
                <a:ea typeface="微软雅黑" panose="020B0503020204020204" pitchFamily="34" charset="-122"/>
              </a:rPr>
              <a:t>= P3 </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275" dirty="0">
                <a:latin typeface="微软雅黑" panose="020B0503020204020204" pitchFamily="34" charset="-122"/>
                <a:ea typeface="微软雅黑" panose="020B0503020204020204" pitchFamily="34" charset="-122"/>
              </a:rPr>
              <a:t> </a:t>
            </a:r>
            <a:r>
              <a:rPr lang="en-US" altLang="zh-CN" sz="2275" dirty="0">
                <a:latin typeface="微软雅黑" panose="020B0503020204020204" pitchFamily="34" charset="-122"/>
                <a:ea typeface="微软雅黑" panose="020B0503020204020204" pitchFamily="34" charset="-122"/>
              </a:rPr>
              <a:t>d</a:t>
            </a:r>
            <a:r>
              <a:rPr lang="zh-CN" altLang="en-US" sz="2275" dirty="0">
                <a:latin typeface="微软雅黑" panose="020B0503020204020204" pitchFamily="34" charset="-122"/>
                <a:ea typeface="微软雅黑" panose="020B0503020204020204" pitchFamily="34" charset="-122"/>
              </a:rPr>
              <a:t>2 </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 </a:t>
            </a:r>
            <a:r>
              <a:rPr lang="en-US" altLang="zh-CN" sz="2275" dirty="0">
                <a:latin typeface="微软雅黑" panose="020B0503020204020204" pitchFamily="34" charset="-122"/>
                <a:ea typeface="微软雅黑" panose="020B0503020204020204" pitchFamily="34" charset="-122"/>
              </a:rPr>
              <a:t>d</a:t>
            </a:r>
            <a:r>
              <a:rPr lang="zh-CN" altLang="en-US" sz="2275" dirty="0">
                <a:latin typeface="微软雅黑" panose="020B0503020204020204" pitchFamily="34" charset="-122"/>
                <a:ea typeface="微软雅黑" panose="020B0503020204020204" pitchFamily="34" charset="-122"/>
              </a:rPr>
              <a:t>3 </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275" dirty="0">
                <a:latin typeface="微软雅黑" panose="020B0503020204020204" pitchFamily="34" charset="-122"/>
                <a:ea typeface="微软雅黑" panose="020B0503020204020204" pitchFamily="34" charset="-122"/>
              </a:rPr>
              <a:t> </a:t>
            </a:r>
            <a:r>
              <a:rPr lang="en-US" altLang="zh-CN" sz="2275" dirty="0">
                <a:latin typeface="微软雅黑" panose="020B0503020204020204" pitchFamily="34" charset="-122"/>
                <a:ea typeface="微软雅黑" panose="020B0503020204020204" pitchFamily="34" charset="-122"/>
              </a:rPr>
              <a:t>d</a:t>
            </a:r>
            <a:r>
              <a:rPr lang="zh-CN" altLang="en-US" sz="2275" dirty="0">
                <a:latin typeface="微软雅黑" panose="020B0503020204020204" pitchFamily="34" charset="-122"/>
                <a:ea typeface="微软雅黑" panose="020B0503020204020204" pitchFamily="34" charset="-122"/>
              </a:rPr>
              <a:t>4</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  </a:t>
            </a:r>
            <a:r>
              <a:rPr lang="en-US" altLang="zh-CN" sz="2275" dirty="0">
                <a:latin typeface="微软雅黑" panose="020B0503020204020204" pitchFamily="34" charset="-122"/>
                <a:ea typeface="微软雅黑" panose="020B0503020204020204" pitchFamily="34" charset="-122"/>
              </a:rPr>
              <a:t>d8</a:t>
            </a:r>
            <a:r>
              <a:rPr lang="zh-CN" altLang="en-US" sz="2275" dirty="0">
                <a:latin typeface="微软雅黑" panose="020B0503020204020204" pitchFamily="34" charset="-122"/>
                <a:ea typeface="微软雅黑" panose="020B0503020204020204" pitchFamily="34" charset="-122"/>
              </a:rPr>
              <a:t> </a:t>
            </a:r>
          </a:p>
          <a:p>
            <a:pPr>
              <a:spcBef>
                <a:spcPct val="35000"/>
              </a:spcBef>
            </a:pPr>
            <a:r>
              <a:rPr lang="zh-CN" altLang="en-US" sz="2275" dirty="0">
                <a:solidFill>
                  <a:srgbClr val="3333CC"/>
                </a:solidFill>
                <a:latin typeface="微软雅黑" panose="020B0503020204020204" pitchFamily="34" charset="-122"/>
                <a:ea typeface="微软雅黑" panose="020B0503020204020204" pitchFamily="34" charset="-122"/>
              </a:rPr>
              <a:t>    G</a:t>
            </a:r>
            <a:r>
              <a:rPr lang="zh-CN" altLang="en-US" sz="2275" baseline="-25000" dirty="0">
                <a:solidFill>
                  <a:srgbClr val="0237D8"/>
                </a:solidFill>
                <a:latin typeface="微软雅黑" panose="020B0503020204020204" pitchFamily="34" charset="-122"/>
                <a:ea typeface="微软雅黑" panose="020B0503020204020204" pitchFamily="34" charset="-122"/>
              </a:rPr>
              <a:t>2</a:t>
            </a:r>
            <a:r>
              <a:rPr lang="zh-CN" altLang="en-US" sz="2275" dirty="0">
                <a:latin typeface="微软雅黑" panose="020B0503020204020204" pitchFamily="34" charset="-122"/>
                <a:ea typeface="微软雅黑" panose="020B0503020204020204" pitchFamily="34" charset="-122"/>
              </a:rPr>
              <a:t>= P2 </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275" dirty="0">
                <a:latin typeface="微软雅黑" panose="020B0503020204020204" pitchFamily="34" charset="-122"/>
                <a:ea typeface="微软雅黑" panose="020B0503020204020204" pitchFamily="34" charset="-122"/>
              </a:rPr>
              <a:t> </a:t>
            </a:r>
            <a:r>
              <a:rPr lang="en-US" altLang="zh-CN" sz="2275" dirty="0">
                <a:latin typeface="微软雅黑" panose="020B0503020204020204" pitchFamily="34" charset="-122"/>
                <a:ea typeface="微软雅黑" panose="020B0503020204020204" pitchFamily="34" charset="-122"/>
              </a:rPr>
              <a:t>d</a:t>
            </a:r>
            <a:r>
              <a:rPr lang="zh-CN" altLang="en-US" sz="2275" dirty="0">
                <a:latin typeface="微软雅黑" panose="020B0503020204020204" pitchFamily="34" charset="-122"/>
                <a:ea typeface="微软雅黑" panose="020B0503020204020204" pitchFamily="34" charset="-122"/>
              </a:rPr>
              <a:t>1</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275" dirty="0">
                <a:latin typeface="微软雅黑" panose="020B0503020204020204" pitchFamily="34" charset="-122"/>
                <a:ea typeface="微软雅黑" panose="020B0503020204020204" pitchFamily="34" charset="-122"/>
              </a:rPr>
              <a:t> </a:t>
            </a:r>
            <a:r>
              <a:rPr lang="en-US" altLang="zh-CN" sz="2275" dirty="0">
                <a:latin typeface="微软雅黑" panose="020B0503020204020204" pitchFamily="34" charset="-122"/>
                <a:ea typeface="微软雅黑" panose="020B0503020204020204" pitchFamily="34" charset="-122"/>
              </a:rPr>
              <a:t>d</a:t>
            </a:r>
            <a:r>
              <a:rPr lang="zh-CN" altLang="en-US" sz="2275" dirty="0">
                <a:latin typeface="微软雅黑" panose="020B0503020204020204" pitchFamily="34" charset="-122"/>
                <a:ea typeface="微软雅黑" panose="020B0503020204020204" pitchFamily="34" charset="-122"/>
              </a:rPr>
              <a:t>3 </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275" dirty="0">
                <a:latin typeface="微软雅黑" panose="020B0503020204020204" pitchFamily="34" charset="-122"/>
                <a:ea typeface="微软雅黑" panose="020B0503020204020204" pitchFamily="34" charset="-122"/>
              </a:rPr>
              <a:t> </a:t>
            </a:r>
            <a:r>
              <a:rPr lang="en-US" altLang="zh-CN" sz="2275" dirty="0">
                <a:latin typeface="微软雅黑" panose="020B0503020204020204" pitchFamily="34" charset="-122"/>
                <a:ea typeface="微软雅黑" panose="020B0503020204020204" pitchFamily="34" charset="-122"/>
              </a:rPr>
              <a:t>d</a:t>
            </a:r>
            <a:r>
              <a:rPr lang="zh-CN" altLang="en-US" sz="2275" dirty="0">
                <a:latin typeface="微软雅黑" panose="020B0503020204020204" pitchFamily="34" charset="-122"/>
                <a:ea typeface="微软雅黑" panose="020B0503020204020204" pitchFamily="34" charset="-122"/>
              </a:rPr>
              <a:t>4 </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 </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d</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6  </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d</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7    </a:t>
            </a:r>
            <a:r>
              <a:rPr lang="zh-CN" altLang="en-US" sz="2275" dirty="0">
                <a:solidFill>
                  <a:srgbClr val="3333CC"/>
                </a:solidFill>
                <a:latin typeface="微软雅黑" panose="020B0503020204020204" pitchFamily="34" charset="-122"/>
                <a:ea typeface="微软雅黑" panose="020B0503020204020204" pitchFamily="34" charset="-122"/>
              </a:rPr>
              <a:t>G</a:t>
            </a:r>
            <a:r>
              <a:rPr lang="zh-CN" altLang="en-US" sz="2275" baseline="-25000" dirty="0">
                <a:solidFill>
                  <a:srgbClr val="0237D8"/>
                </a:solidFill>
                <a:latin typeface="微软雅黑" panose="020B0503020204020204" pitchFamily="34" charset="-122"/>
                <a:ea typeface="微软雅黑" panose="020B0503020204020204" pitchFamily="34" charset="-122"/>
              </a:rPr>
              <a:t>1</a:t>
            </a:r>
            <a:r>
              <a:rPr lang="zh-CN" altLang="en-US" sz="2275" dirty="0">
                <a:latin typeface="微软雅黑" panose="020B0503020204020204" pitchFamily="34" charset="-122"/>
                <a:ea typeface="微软雅黑" panose="020B0503020204020204" pitchFamily="34" charset="-122"/>
              </a:rPr>
              <a:t>= P1 </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275" dirty="0">
                <a:latin typeface="微软雅黑" panose="020B0503020204020204" pitchFamily="34" charset="-122"/>
                <a:ea typeface="微软雅黑" panose="020B0503020204020204" pitchFamily="34" charset="-122"/>
              </a:rPr>
              <a:t> </a:t>
            </a:r>
            <a:r>
              <a:rPr lang="en-US" altLang="zh-CN" sz="2275" dirty="0">
                <a:latin typeface="微软雅黑" panose="020B0503020204020204" pitchFamily="34" charset="-122"/>
                <a:ea typeface="微软雅黑" panose="020B0503020204020204" pitchFamily="34" charset="-122"/>
              </a:rPr>
              <a:t>d</a:t>
            </a:r>
            <a:r>
              <a:rPr lang="zh-CN" altLang="en-US" sz="2275" dirty="0">
                <a:latin typeface="微软雅黑" panose="020B0503020204020204" pitchFamily="34" charset="-122"/>
                <a:ea typeface="微软雅黑" panose="020B0503020204020204" pitchFamily="34" charset="-122"/>
              </a:rPr>
              <a:t>1</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a:t>
            </a:r>
            <a:r>
              <a:rPr lang="en-US" altLang="zh-CN" sz="2275" dirty="0">
                <a:latin typeface="微软雅黑" panose="020B0503020204020204" pitchFamily="34" charset="-122"/>
                <a:ea typeface="微软雅黑" panose="020B0503020204020204" pitchFamily="34" charset="-122"/>
              </a:rPr>
              <a:t>d</a:t>
            </a:r>
            <a:r>
              <a:rPr lang="zh-CN" altLang="en-US" sz="2275" dirty="0">
                <a:latin typeface="微软雅黑" panose="020B0503020204020204" pitchFamily="34" charset="-122"/>
                <a:ea typeface="微软雅黑" panose="020B0503020204020204" pitchFamily="34" charset="-122"/>
              </a:rPr>
              <a:t>2 </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275" dirty="0">
                <a:latin typeface="微软雅黑" panose="020B0503020204020204" pitchFamily="34" charset="-122"/>
                <a:ea typeface="微软雅黑" panose="020B0503020204020204" pitchFamily="34" charset="-122"/>
              </a:rPr>
              <a:t> </a:t>
            </a:r>
            <a:r>
              <a:rPr lang="en-US" altLang="zh-CN" sz="2275" dirty="0">
                <a:latin typeface="微软雅黑" panose="020B0503020204020204" pitchFamily="34" charset="-122"/>
                <a:ea typeface="微软雅黑" panose="020B0503020204020204" pitchFamily="34" charset="-122"/>
              </a:rPr>
              <a:t>d</a:t>
            </a:r>
            <a:r>
              <a:rPr lang="zh-CN" altLang="en-US" sz="2275" dirty="0">
                <a:latin typeface="微软雅黑" panose="020B0503020204020204" pitchFamily="34" charset="-122"/>
                <a:ea typeface="微软雅黑" panose="020B0503020204020204" pitchFamily="34" charset="-122"/>
              </a:rPr>
              <a:t>4 </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275" dirty="0">
                <a:latin typeface="微软雅黑" panose="020B0503020204020204" pitchFamily="34" charset="-122"/>
                <a:ea typeface="微软雅黑" panose="020B0503020204020204" pitchFamily="34" charset="-122"/>
              </a:rPr>
              <a:t> </a:t>
            </a:r>
            <a:r>
              <a:rPr lang="en-US" altLang="zh-CN" sz="2275" dirty="0">
                <a:latin typeface="微软雅黑" panose="020B0503020204020204" pitchFamily="34" charset="-122"/>
                <a:ea typeface="微软雅黑" panose="020B0503020204020204" pitchFamily="34" charset="-122"/>
              </a:rPr>
              <a:t>d</a:t>
            </a:r>
            <a:r>
              <a:rPr lang="zh-CN" altLang="en-US" sz="2275" dirty="0">
                <a:latin typeface="微软雅黑" panose="020B0503020204020204" pitchFamily="34" charset="-122"/>
                <a:ea typeface="微软雅黑" panose="020B0503020204020204" pitchFamily="34" charset="-122"/>
              </a:rPr>
              <a:t>5 </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275" dirty="0">
                <a:latin typeface="微软雅黑" panose="020B0503020204020204" pitchFamily="34" charset="-122"/>
                <a:ea typeface="微软雅黑" panose="020B0503020204020204" pitchFamily="34" charset="-122"/>
              </a:rPr>
              <a:t> </a:t>
            </a:r>
            <a:r>
              <a:rPr lang="en-US" altLang="zh-CN" sz="2275" dirty="0">
                <a:latin typeface="微软雅黑" panose="020B0503020204020204" pitchFamily="34" charset="-122"/>
                <a:ea typeface="微软雅黑" panose="020B0503020204020204" pitchFamily="34" charset="-122"/>
              </a:rPr>
              <a:t>d</a:t>
            </a:r>
            <a:r>
              <a:rPr lang="zh-CN" altLang="en-US" sz="2275" dirty="0">
                <a:latin typeface="微软雅黑" panose="020B0503020204020204" pitchFamily="34" charset="-122"/>
                <a:ea typeface="微软雅黑" panose="020B0503020204020204" pitchFamily="34" charset="-122"/>
              </a:rPr>
              <a:t>7</a:t>
            </a:r>
            <a:endParaRPr lang="en-US" altLang="zh-CN" sz="2275" dirty="0">
              <a:latin typeface="微软雅黑" panose="020B0503020204020204" pitchFamily="34" charset="-122"/>
              <a:ea typeface="微软雅黑" panose="020B0503020204020204" pitchFamily="34" charset="-122"/>
            </a:endParaRPr>
          </a:p>
          <a:p>
            <a:pPr>
              <a:spcBef>
                <a:spcPts val="1138"/>
              </a:spcBef>
            </a:pPr>
            <a:r>
              <a:rPr lang="en-US" altLang="zh-CN" sz="2275" dirty="0">
                <a:latin typeface="微软雅黑" panose="020B0503020204020204" pitchFamily="34" charset="-122"/>
                <a:ea typeface="微软雅黑" panose="020B0503020204020204" pitchFamily="34" charset="-122"/>
              </a:rPr>
              <a:t>      G</a:t>
            </a:r>
            <a:r>
              <a:rPr lang="en-US" altLang="zh-CN" sz="2275" baseline="-25000" dirty="0">
                <a:latin typeface="微软雅黑" panose="020B0503020204020204" pitchFamily="34" charset="-122"/>
                <a:ea typeface="微软雅黑" panose="020B0503020204020204" pitchFamily="34" charset="-122"/>
              </a:rPr>
              <a:t>4</a:t>
            </a:r>
            <a:r>
              <a:rPr lang="en-US" altLang="zh-CN" sz="2275" dirty="0">
                <a:latin typeface="微软雅黑" panose="020B0503020204020204" pitchFamily="34" charset="-122"/>
                <a:ea typeface="微软雅黑" panose="020B0503020204020204" pitchFamily="34" charset="-122"/>
              </a:rPr>
              <a:t>G</a:t>
            </a:r>
            <a:r>
              <a:rPr lang="en-US" altLang="zh-CN" sz="2275" baseline="-25000" dirty="0">
                <a:latin typeface="微软雅黑" panose="020B0503020204020204" pitchFamily="34" charset="-122"/>
                <a:ea typeface="微软雅黑" panose="020B0503020204020204" pitchFamily="34" charset="-122"/>
              </a:rPr>
              <a:t>3</a:t>
            </a:r>
            <a:r>
              <a:rPr lang="en-US" altLang="zh-CN" sz="2275" dirty="0">
                <a:latin typeface="微软雅黑" panose="020B0503020204020204" pitchFamily="34" charset="-122"/>
                <a:ea typeface="微软雅黑" panose="020B0503020204020204" pitchFamily="34" charset="-122"/>
              </a:rPr>
              <a:t>G</a:t>
            </a:r>
            <a:r>
              <a:rPr lang="en-US" altLang="zh-CN" sz="2275" baseline="-25000" dirty="0">
                <a:latin typeface="微软雅黑" panose="020B0503020204020204" pitchFamily="34" charset="-122"/>
                <a:ea typeface="微软雅黑" panose="020B0503020204020204" pitchFamily="34" charset="-122"/>
              </a:rPr>
              <a:t>2</a:t>
            </a:r>
            <a:r>
              <a:rPr lang="en-US" altLang="zh-CN" sz="2275" dirty="0">
                <a:latin typeface="微软雅黑" panose="020B0503020204020204" pitchFamily="34" charset="-122"/>
                <a:ea typeface="微软雅黑" panose="020B0503020204020204" pitchFamily="34" charset="-122"/>
              </a:rPr>
              <a:t>G</a:t>
            </a:r>
            <a:r>
              <a:rPr lang="en-US" altLang="zh-CN" sz="2275" baseline="-25000" dirty="0">
                <a:latin typeface="微软雅黑" panose="020B0503020204020204" pitchFamily="34" charset="-122"/>
                <a:ea typeface="微软雅黑" panose="020B0503020204020204" pitchFamily="34" charset="-122"/>
              </a:rPr>
              <a:t>1</a:t>
            </a:r>
            <a:r>
              <a:rPr lang="en-US" altLang="zh-CN" sz="2275" dirty="0">
                <a:latin typeface="微软雅黑" panose="020B0503020204020204" pitchFamily="34" charset="-122"/>
                <a:ea typeface="微软雅黑" panose="020B0503020204020204" pitchFamily="34" charset="-122"/>
              </a:rPr>
              <a:t> </a:t>
            </a:r>
            <a:r>
              <a:rPr lang="zh-CN" altLang="en-US" sz="2275" dirty="0">
                <a:latin typeface="微软雅黑" panose="020B0503020204020204" pitchFamily="34" charset="-122"/>
                <a:ea typeface="微软雅黑" panose="020B0503020204020204" pitchFamily="34" charset="-122"/>
              </a:rPr>
              <a:t>为</a:t>
            </a:r>
            <a:r>
              <a:rPr lang="en-US" altLang="zh-CN" sz="2275" dirty="0">
                <a:latin typeface="微软雅黑" panose="020B0503020204020204" pitchFamily="34" charset="-122"/>
                <a:ea typeface="微软雅黑" panose="020B0503020204020204" pitchFamily="34" charset="-122"/>
              </a:rPr>
              <a:t>0</a:t>
            </a:r>
            <a:r>
              <a:rPr lang="zh-CN" altLang="en-US" sz="2275" dirty="0">
                <a:latin typeface="微软雅黑" panose="020B0503020204020204" pitchFamily="34" charset="-122"/>
                <a:ea typeface="微软雅黑" panose="020B0503020204020204" pitchFamily="34" charset="-122"/>
              </a:rPr>
              <a:t>则表明无错误，反之指出出错位的海明码位号。</a:t>
            </a:r>
          </a:p>
        </p:txBody>
      </p:sp>
      <p:sp>
        <p:nvSpPr>
          <p:cNvPr id="20" name="标题 1">
            <a:extLst>
              <a:ext uri="{FF2B5EF4-FFF2-40B4-BE49-F238E27FC236}">
                <a16:creationId xmlns:a16="http://schemas.microsoft.com/office/drawing/2014/main" id="{A3767F6E-1D31-4156-8E62-8ACEB7D1506F}"/>
              </a:ext>
            </a:extLst>
          </p:cNvPr>
          <p:cNvSpPr>
            <a:spLocks noGrp="1"/>
          </p:cNvSpPr>
          <p:nvPr>
            <p:ph type="title"/>
          </p:nvPr>
        </p:nvSpPr>
        <p:spPr>
          <a:xfrm>
            <a:off x="487822" y="257614"/>
            <a:ext cx="10515600" cy="617641"/>
          </a:xfrm>
        </p:spPr>
        <p:txBody>
          <a:bodyPr/>
          <a:lstStyle/>
          <a:p>
            <a:r>
              <a:rPr lang="en-US" altLang="zh-CN" dirty="0"/>
              <a:t>2.4.3 </a:t>
            </a:r>
            <a:r>
              <a:rPr lang="zh-CN" altLang="en-US" dirty="0"/>
              <a:t>海明检验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left)">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wipe(left)">
                                      <p:cBhvr>
                                        <p:cTn id="12" dur="5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
                                            <p:txEl>
                                              <p:pRg st="0" end="0"/>
                                            </p:txEl>
                                          </p:spTgt>
                                        </p:tgtEl>
                                        <p:attrNameLst>
                                          <p:attrName>style.visibility</p:attrName>
                                        </p:attrNameLst>
                                      </p:cBhvr>
                                      <p:to>
                                        <p:strVal val="visible"/>
                                      </p:to>
                                    </p:set>
                                    <p:animEffect transition="in" filter="wipe(left)">
                                      <p:cBhvr>
                                        <p:cTn id="17" dur="500"/>
                                        <p:tgtEl>
                                          <p:spTgt spid="1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
                                            <p:txEl>
                                              <p:pRg st="1" end="1"/>
                                            </p:txEl>
                                          </p:spTgt>
                                        </p:tgtEl>
                                        <p:attrNameLst>
                                          <p:attrName>style.visibility</p:attrName>
                                        </p:attrNameLst>
                                      </p:cBhvr>
                                      <p:to>
                                        <p:strVal val="visible"/>
                                      </p:to>
                                    </p:set>
                                    <p:animEffect transition="in" filter="wipe(left)">
                                      <p:cBhvr>
                                        <p:cTn id="22" dur="500"/>
                                        <p:tgtEl>
                                          <p:spTgt spid="19">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
                                            <p:txEl>
                                              <p:pRg st="2" end="2"/>
                                            </p:txEl>
                                          </p:spTgt>
                                        </p:tgtEl>
                                        <p:attrNameLst>
                                          <p:attrName>style.visibility</p:attrName>
                                        </p:attrNameLst>
                                      </p:cBhvr>
                                      <p:to>
                                        <p:strVal val="visible"/>
                                      </p:to>
                                    </p:set>
                                    <p:animEffect transition="in" filter="wipe(left)">
                                      <p:cBhvr>
                                        <p:cTn id="27" dur="500"/>
                                        <p:tgtEl>
                                          <p:spTgt spid="19">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9">
                                            <p:txEl>
                                              <p:pRg st="3" end="3"/>
                                            </p:txEl>
                                          </p:spTgt>
                                        </p:tgtEl>
                                        <p:attrNameLst>
                                          <p:attrName>style.visibility</p:attrName>
                                        </p:attrNameLst>
                                      </p:cBhvr>
                                      <p:to>
                                        <p:strVal val="visible"/>
                                      </p:to>
                                    </p:set>
                                    <p:animEffect transition="in" filter="wipe(left)">
                                      <p:cBhvr>
                                        <p:cTn id="32" dur="500"/>
                                        <p:tgtEl>
                                          <p:spTgt spid="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1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31"/>
          <p:cNvSpPr>
            <a:spLocks noChangeArrowheads="1"/>
          </p:cNvSpPr>
          <p:nvPr/>
        </p:nvSpPr>
        <p:spPr bwMode="auto">
          <a:xfrm>
            <a:off x="172713" y="136924"/>
            <a:ext cx="2079113" cy="44267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686" tIns="45844" rIns="91686" bIns="45844" anchor="ctr">
            <a:spAutoFit/>
          </a:bodyPr>
          <a:lstStyle/>
          <a:p>
            <a:pPr algn="ctr" defTabSz="866341">
              <a:defRPr/>
            </a:pPr>
            <a:r>
              <a:rPr lang="zh-CN" altLang="en-US" sz="2275" b="1" kern="0" dirty="0">
                <a:solidFill>
                  <a:sysClr val="window" lastClr="FFFFFF"/>
                </a:solidFill>
                <a:latin typeface="微软雅黑" panose="020B0503020204020204" pitchFamily="34" charset="-122"/>
                <a:ea typeface="微软雅黑" panose="020B0503020204020204" pitchFamily="34" charset="-122"/>
              </a:rPr>
              <a:t>第二章 </a:t>
            </a:r>
          </a:p>
        </p:txBody>
      </p:sp>
      <p:sp>
        <p:nvSpPr>
          <p:cNvPr id="14" name="文本框 31"/>
          <p:cNvSpPr>
            <a:spLocks noChangeArrowheads="1"/>
          </p:cNvSpPr>
          <p:nvPr/>
        </p:nvSpPr>
        <p:spPr bwMode="auto">
          <a:xfrm>
            <a:off x="345793" y="138512"/>
            <a:ext cx="1721637" cy="44267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686" tIns="45844" rIns="91686" bIns="45844" anchor="ctr">
            <a:spAutoFit/>
          </a:bodyPr>
          <a:lstStyle/>
          <a:p>
            <a:pPr algn="ctr" defTabSz="866341">
              <a:defRPr/>
            </a:pPr>
            <a:r>
              <a:rPr lang="zh-CN" altLang="en-US" sz="2275" b="1" kern="0" dirty="0">
                <a:solidFill>
                  <a:sysClr val="window" lastClr="FFFFFF"/>
                </a:solidFill>
                <a:latin typeface="微软雅黑" panose="020B0503020204020204" pitchFamily="34" charset="-122"/>
                <a:ea typeface="微软雅黑" panose="020B0503020204020204" pitchFamily="34" charset="-122"/>
              </a:rPr>
              <a:t>第二章 </a:t>
            </a:r>
          </a:p>
        </p:txBody>
      </p:sp>
      <p:grpSp>
        <p:nvGrpSpPr>
          <p:cNvPr id="18" name="组合 4179"/>
          <p:cNvGrpSpPr/>
          <p:nvPr/>
        </p:nvGrpSpPr>
        <p:grpSpPr bwMode="auto">
          <a:xfrm>
            <a:off x="747561" y="969994"/>
            <a:ext cx="5007068" cy="479053"/>
            <a:chOff x="-96346" y="0"/>
            <a:chExt cx="5282511" cy="505407"/>
          </a:xfrm>
        </p:grpSpPr>
        <p:sp>
          <p:nvSpPr>
            <p:cNvPr id="19" name="椭圆 4181"/>
            <p:cNvSpPr>
              <a:spLocks noChangeArrowheads="1"/>
            </p:cNvSpPr>
            <p:nvPr/>
          </p:nvSpPr>
          <p:spPr bwMode="auto">
            <a:xfrm>
              <a:off x="-96346" y="31744"/>
              <a:ext cx="441919" cy="441920"/>
            </a:xfrm>
            <a:prstGeom prst="ellipse">
              <a:avLst/>
            </a:prstGeom>
            <a:solidFill>
              <a:srgbClr val="59B2FF"/>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hangingPunct="1">
                <a:buFont typeface="Arial" panose="020B0604020202020204" pitchFamily="34" charset="0"/>
                <a:buNone/>
              </a:pPr>
              <a:r>
                <a:rPr lang="en-US" altLang="zh-CN" sz="2275" dirty="0">
                  <a:solidFill>
                    <a:srgbClr val="FFFFFF"/>
                  </a:solidFill>
                  <a:latin typeface="微软雅黑" panose="020B0503020204020204" pitchFamily="34" charset="-122"/>
                  <a:ea typeface="微软雅黑" panose="020B0503020204020204" pitchFamily="34" charset="-122"/>
                </a:rPr>
                <a:t>2</a:t>
              </a:r>
              <a:endParaRPr lang="zh-CN" altLang="en-US" sz="2275" dirty="0">
                <a:solidFill>
                  <a:srgbClr val="FFFFFF"/>
                </a:solidFill>
                <a:latin typeface="微软雅黑" panose="020B0503020204020204" pitchFamily="34" charset="-122"/>
                <a:ea typeface="微软雅黑" panose="020B0503020204020204" pitchFamily="34" charset="-122"/>
              </a:endParaRPr>
            </a:p>
          </p:txBody>
        </p:sp>
        <p:sp>
          <p:nvSpPr>
            <p:cNvPr id="20" name="五边形 4182"/>
            <p:cNvSpPr>
              <a:spLocks noChangeArrowheads="1"/>
            </p:cNvSpPr>
            <p:nvPr/>
          </p:nvSpPr>
          <p:spPr bwMode="auto">
            <a:xfrm flipH="1">
              <a:off x="478470" y="0"/>
              <a:ext cx="4707695" cy="505407"/>
            </a:xfrm>
            <a:prstGeom prst="homePlate">
              <a:avLst>
                <a:gd name="adj" fmla="val 37135"/>
              </a:avLst>
            </a:prstGeom>
            <a:solidFill>
              <a:srgbClr val="FF69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hangingPunct="1">
                <a:buFont typeface="Arial" panose="020B0604020202020204" pitchFamily="34" charset="0"/>
                <a:buNone/>
              </a:pPr>
              <a:endParaRPr lang="zh-CN" altLang="en-US" sz="2275">
                <a:solidFill>
                  <a:srgbClr val="FFFFFF"/>
                </a:solidFill>
                <a:latin typeface="微软雅黑" panose="020B0503020204020204" pitchFamily="34" charset="-122"/>
                <a:ea typeface="微软雅黑" panose="020B0503020204020204" pitchFamily="34" charset="-122"/>
              </a:endParaRPr>
            </a:p>
          </p:txBody>
        </p:sp>
        <p:sp>
          <p:nvSpPr>
            <p:cNvPr id="21" name="文本框 4183"/>
            <p:cNvSpPr txBox="1">
              <a:spLocks noChangeArrowheads="1"/>
            </p:cNvSpPr>
            <p:nvPr/>
          </p:nvSpPr>
          <p:spPr bwMode="auto">
            <a:xfrm>
              <a:off x="743827" y="18567"/>
              <a:ext cx="4442338" cy="466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r>
                <a:rPr lang="zh-CN" altLang="en-US" sz="2275" dirty="0">
                  <a:solidFill>
                    <a:schemeClr val="bg1"/>
                  </a:solidFill>
                  <a:latin typeface="微软雅黑" panose="020B0503020204020204" pitchFamily="34" charset="-122"/>
                  <a:ea typeface="微软雅黑" panose="020B0503020204020204" pitchFamily="34" charset="-122"/>
                </a:rPr>
                <a:t>海明校验编码举例</a:t>
              </a:r>
            </a:p>
          </p:txBody>
        </p:sp>
      </p:grpSp>
      <p:sp>
        <p:nvSpPr>
          <p:cNvPr id="22" name="Text Box 49"/>
          <p:cNvSpPr txBox="1"/>
          <p:nvPr/>
        </p:nvSpPr>
        <p:spPr>
          <a:xfrm>
            <a:off x="1451679" y="3343783"/>
            <a:ext cx="9533329" cy="2017860"/>
          </a:xfrm>
          <a:prstGeom prst="rect">
            <a:avLst/>
          </a:prstGeom>
          <a:noFill/>
          <a:ln w="9525">
            <a:noFill/>
          </a:ln>
        </p:spPr>
        <p:txBody>
          <a:bodyPr wrap="square">
            <a:spAutoFit/>
          </a:bodyPr>
          <a:lstStyle/>
          <a:p>
            <a:pPr>
              <a:spcBef>
                <a:spcPct val="50000"/>
              </a:spcBef>
            </a:pPr>
            <a:r>
              <a:rPr lang="zh-CN" altLang="en-US" sz="2275" dirty="0">
                <a:latin typeface="微软雅黑" panose="020B0503020204020204" pitchFamily="34" charset="-122"/>
                <a:ea typeface="微软雅黑" panose="020B0503020204020204" pitchFamily="34" charset="-122"/>
              </a:rPr>
              <a:t>则：</a:t>
            </a:r>
            <a:r>
              <a:rPr lang="en-US" altLang="zh-CN" sz="2275" dirty="0">
                <a:latin typeface="微软雅黑" panose="020B0503020204020204" pitchFamily="34" charset="-122"/>
                <a:ea typeface="微软雅黑" panose="020B0503020204020204" pitchFamily="34" charset="-122"/>
              </a:rPr>
              <a:t>P1=d1⊕d2⊕d4⊕d5⊕d7=0⊕1⊕1⊕0⊕1=</a:t>
            </a:r>
            <a:r>
              <a:rPr lang="en-US" altLang="zh-CN" sz="2275" dirty="0">
                <a:solidFill>
                  <a:srgbClr val="FF0000"/>
                </a:solidFill>
                <a:latin typeface="微软雅黑" panose="020B0503020204020204" pitchFamily="34" charset="-122"/>
                <a:ea typeface="微软雅黑" panose="020B0503020204020204" pitchFamily="34" charset="-122"/>
              </a:rPr>
              <a:t>1</a:t>
            </a:r>
          </a:p>
          <a:p>
            <a:pPr>
              <a:spcBef>
                <a:spcPct val="50000"/>
              </a:spcBef>
            </a:pPr>
            <a:r>
              <a:rPr lang="en-US" altLang="zh-CN" sz="2275" dirty="0">
                <a:latin typeface="微软雅黑" panose="020B0503020204020204" pitchFamily="34" charset="-122"/>
                <a:ea typeface="微软雅黑" panose="020B0503020204020204" pitchFamily="34" charset="-122"/>
              </a:rPr>
              <a:t>      P2= d1⊕d3⊕d4⊕d6⊕d7=0⊕1⊕1⊕1⊕1=</a:t>
            </a:r>
            <a:r>
              <a:rPr lang="en-US" altLang="zh-CN" sz="2275" dirty="0">
                <a:solidFill>
                  <a:srgbClr val="FF0000"/>
                </a:solidFill>
                <a:latin typeface="微软雅黑" panose="020B0503020204020204" pitchFamily="34" charset="-122"/>
                <a:ea typeface="微软雅黑" panose="020B0503020204020204" pitchFamily="34" charset="-122"/>
              </a:rPr>
              <a:t>0</a:t>
            </a:r>
          </a:p>
          <a:p>
            <a:pPr>
              <a:spcBef>
                <a:spcPct val="50000"/>
              </a:spcBef>
            </a:pPr>
            <a:r>
              <a:rPr lang="en-US" altLang="zh-CN" sz="2275" dirty="0">
                <a:latin typeface="微软雅黑" panose="020B0503020204020204" pitchFamily="34" charset="-122"/>
                <a:ea typeface="微软雅黑" panose="020B0503020204020204" pitchFamily="34" charset="-122"/>
              </a:rPr>
              <a:t>      P3= d2⊕d3⊕d4⊕d8 = 1⊕1⊕1⊕0=</a:t>
            </a:r>
            <a:r>
              <a:rPr lang="en-US" altLang="zh-CN" sz="2275" dirty="0">
                <a:solidFill>
                  <a:srgbClr val="FF0000"/>
                </a:solidFill>
                <a:latin typeface="微软雅黑" panose="020B0503020204020204" pitchFamily="34" charset="-122"/>
                <a:ea typeface="微软雅黑" panose="020B0503020204020204" pitchFamily="34" charset="-122"/>
              </a:rPr>
              <a:t>1</a:t>
            </a:r>
          </a:p>
          <a:p>
            <a:pPr>
              <a:spcBef>
                <a:spcPct val="50000"/>
              </a:spcBef>
            </a:pPr>
            <a:r>
              <a:rPr lang="en-US" altLang="zh-CN" sz="2275" dirty="0">
                <a:latin typeface="微软雅黑" panose="020B0503020204020204" pitchFamily="34" charset="-122"/>
                <a:ea typeface="微软雅黑" panose="020B0503020204020204" pitchFamily="34" charset="-122"/>
              </a:rPr>
              <a:t>      P4= d5⊕d6⊕d7⊕d8 =0⊕1⊕1⊕0 =</a:t>
            </a:r>
            <a:r>
              <a:rPr lang="en-US" altLang="zh-CN" sz="2275" dirty="0">
                <a:solidFill>
                  <a:srgbClr val="FF0000"/>
                </a:solidFill>
                <a:latin typeface="微软雅黑" panose="020B0503020204020204" pitchFamily="34" charset="-122"/>
                <a:ea typeface="微软雅黑" panose="020B0503020204020204" pitchFamily="34" charset="-122"/>
              </a:rPr>
              <a:t>0</a:t>
            </a:r>
          </a:p>
        </p:txBody>
      </p:sp>
      <p:sp>
        <p:nvSpPr>
          <p:cNvPr id="2" name="矩形 1"/>
          <p:cNvSpPr/>
          <p:nvPr/>
        </p:nvSpPr>
        <p:spPr>
          <a:xfrm>
            <a:off x="1781672" y="5442095"/>
            <a:ext cx="9533329" cy="967573"/>
          </a:xfrm>
          <a:prstGeom prst="rect">
            <a:avLst/>
          </a:prstGeom>
        </p:spPr>
        <p:txBody>
          <a:bodyPr wrap="square">
            <a:spAutoFit/>
          </a:bodyPr>
          <a:lstStyle/>
          <a:p>
            <a:pPr>
              <a:spcBef>
                <a:spcPct val="50000"/>
              </a:spcBef>
            </a:pPr>
            <a:r>
              <a:rPr lang="zh-CN" altLang="en-US" sz="2275" dirty="0">
                <a:latin typeface="微软雅黑" panose="020B0503020204020204" pitchFamily="34" charset="-122"/>
                <a:ea typeface="微软雅黑" panose="020B0503020204020204" pitchFamily="34" charset="-122"/>
                <a:sym typeface="Symbol" panose="05050102010706020507" pitchFamily="18" charset="2"/>
              </a:rPr>
              <a:t>                       海明码编码</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H</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d</a:t>
            </a:r>
            <a:r>
              <a:rPr lang="en-US" altLang="zh-CN" sz="2275" baseline="-25000" dirty="0">
                <a:latin typeface="微软雅黑" panose="020B0503020204020204" pitchFamily="34" charset="-122"/>
                <a:ea typeface="微软雅黑" panose="020B0503020204020204" pitchFamily="34" charset="-122"/>
                <a:sym typeface="Symbol" panose="05050102010706020507" pitchFamily="18" charset="2"/>
              </a:rPr>
              <a:t>8</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d</a:t>
            </a:r>
            <a:r>
              <a:rPr lang="en-US" altLang="zh-CN" sz="2275" baseline="-25000" dirty="0">
                <a:latin typeface="微软雅黑" panose="020B0503020204020204" pitchFamily="34" charset="-122"/>
                <a:ea typeface="微软雅黑" panose="020B0503020204020204" pitchFamily="34" charset="-122"/>
                <a:sym typeface="Symbol" panose="05050102010706020507" pitchFamily="18" charset="2"/>
              </a:rPr>
              <a:t>7</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d</a:t>
            </a:r>
            <a:r>
              <a:rPr lang="en-US" altLang="zh-CN" sz="2275" baseline="-25000" dirty="0">
                <a:latin typeface="微软雅黑" panose="020B0503020204020204" pitchFamily="34" charset="-122"/>
                <a:ea typeface="微软雅黑" panose="020B0503020204020204" pitchFamily="34" charset="-122"/>
                <a:sym typeface="Symbol" panose="05050102010706020507" pitchFamily="18" charset="2"/>
              </a:rPr>
              <a:t>6</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d</a:t>
            </a:r>
            <a:r>
              <a:rPr lang="en-US" altLang="zh-CN" sz="2275" baseline="-25000" dirty="0">
                <a:latin typeface="微软雅黑" panose="020B0503020204020204" pitchFamily="34" charset="-122"/>
                <a:ea typeface="微软雅黑" panose="020B0503020204020204" pitchFamily="34" charset="-122"/>
                <a:sym typeface="Symbol" panose="05050102010706020507" pitchFamily="18" charset="2"/>
              </a:rPr>
              <a:t>5</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P</a:t>
            </a:r>
            <a:r>
              <a:rPr lang="en-US" altLang="zh-CN" sz="2275" baseline="-25000" dirty="0">
                <a:latin typeface="微软雅黑" panose="020B0503020204020204" pitchFamily="34" charset="-122"/>
                <a:ea typeface="微软雅黑" panose="020B0503020204020204" pitchFamily="34" charset="-122"/>
                <a:sym typeface="Symbol" panose="05050102010706020507" pitchFamily="18" charset="2"/>
              </a:rPr>
              <a:t>4</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d</a:t>
            </a:r>
            <a:r>
              <a:rPr lang="en-US" altLang="zh-CN" sz="2275" baseline="-25000" dirty="0">
                <a:latin typeface="微软雅黑" panose="020B0503020204020204" pitchFamily="34" charset="-122"/>
                <a:ea typeface="微软雅黑" panose="020B0503020204020204" pitchFamily="34" charset="-122"/>
                <a:sym typeface="Symbol" panose="05050102010706020507" pitchFamily="18" charset="2"/>
              </a:rPr>
              <a:t>4</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d</a:t>
            </a:r>
            <a:r>
              <a:rPr lang="en-US" altLang="zh-CN" sz="2275" baseline="-25000" dirty="0">
                <a:latin typeface="微软雅黑" panose="020B0503020204020204" pitchFamily="34" charset="-122"/>
                <a:ea typeface="微软雅黑" panose="020B0503020204020204" pitchFamily="34" charset="-122"/>
                <a:sym typeface="Symbol" panose="05050102010706020507" pitchFamily="18" charset="2"/>
              </a:rPr>
              <a:t>3</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d</a:t>
            </a:r>
            <a:r>
              <a:rPr lang="en-US" altLang="zh-CN" sz="2275" baseline="-25000" dirty="0">
                <a:latin typeface="微软雅黑" panose="020B0503020204020204" pitchFamily="34" charset="-122"/>
                <a:ea typeface="微软雅黑" panose="020B0503020204020204" pitchFamily="34" charset="-122"/>
                <a:sym typeface="Symbol" panose="05050102010706020507" pitchFamily="18" charset="2"/>
              </a:rPr>
              <a:t>2</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P</a:t>
            </a:r>
            <a:r>
              <a:rPr lang="en-US" altLang="zh-CN" sz="2275" baseline="-25000" dirty="0">
                <a:latin typeface="微软雅黑" panose="020B0503020204020204" pitchFamily="34" charset="-122"/>
                <a:ea typeface="微软雅黑" panose="020B0503020204020204" pitchFamily="34" charset="-122"/>
                <a:sym typeface="Symbol" panose="05050102010706020507" pitchFamily="18" charset="2"/>
              </a:rPr>
              <a:t>3</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d</a:t>
            </a:r>
            <a:r>
              <a:rPr lang="en-US" altLang="zh-CN" sz="2275" baseline="-25000" dirty="0">
                <a:latin typeface="微软雅黑" panose="020B0503020204020204" pitchFamily="34" charset="-122"/>
                <a:ea typeface="微软雅黑" panose="020B0503020204020204" pitchFamily="34" charset="-122"/>
                <a:sym typeface="Symbol" panose="05050102010706020507" pitchFamily="18" charset="2"/>
              </a:rPr>
              <a:t>1</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P</a:t>
            </a:r>
            <a:r>
              <a:rPr lang="en-US" altLang="zh-CN" sz="2275" baseline="-25000" dirty="0">
                <a:latin typeface="微软雅黑" panose="020B0503020204020204" pitchFamily="34" charset="-122"/>
                <a:ea typeface="微软雅黑" panose="020B0503020204020204" pitchFamily="34" charset="-122"/>
                <a:sym typeface="Symbol" panose="05050102010706020507" pitchFamily="18" charset="2"/>
              </a:rPr>
              <a:t>2</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P</a:t>
            </a:r>
            <a:r>
              <a:rPr lang="en-US" altLang="zh-CN" sz="2275" baseline="-25000" dirty="0">
                <a:latin typeface="微软雅黑" panose="020B0503020204020204" pitchFamily="34" charset="-122"/>
                <a:ea typeface="微软雅黑" panose="020B0503020204020204" pitchFamily="34" charset="-122"/>
                <a:sym typeface="Symbol" panose="05050102010706020507" pitchFamily="18" charset="2"/>
              </a:rPr>
              <a:t>1</a:t>
            </a:r>
            <a:endParaRPr lang="en-US" altLang="zh-CN" sz="2275" dirty="0">
              <a:latin typeface="微软雅黑" panose="020B0503020204020204" pitchFamily="34" charset="-122"/>
              <a:ea typeface="微软雅黑" panose="020B0503020204020204" pitchFamily="34" charset="-122"/>
              <a:sym typeface="Symbol" panose="05050102010706020507" pitchFamily="18" charset="2"/>
            </a:endParaRPr>
          </a:p>
          <a:p>
            <a:pPr>
              <a:spcBef>
                <a:spcPct val="50000"/>
              </a:spcBef>
            </a:pPr>
            <a:r>
              <a:rPr lang="zh-CN" altLang="en-US" sz="2275" dirty="0">
                <a:latin typeface="微软雅黑" panose="020B0503020204020204" pitchFamily="34" charset="-122"/>
                <a:ea typeface="微软雅黑" panose="020B0503020204020204" pitchFamily="34" charset="-122"/>
                <a:sym typeface="Symbol" panose="05050102010706020507" pitchFamily="18" charset="2"/>
              </a:rPr>
              <a:t>传输无错时得到的海明编码H = </a:t>
            </a:r>
            <a:r>
              <a:rPr lang="en-US" altLang="zh-CN" dirty="0">
                <a:latin typeface="+mj-ea"/>
                <a:ea typeface="+mj-ea"/>
              </a:rPr>
              <a:t>0  1  1   0  </a:t>
            </a:r>
            <a:r>
              <a:rPr lang="en-US" altLang="zh-CN" b="1" u="sng" dirty="0">
                <a:solidFill>
                  <a:srgbClr val="FF0000"/>
                </a:solidFill>
                <a:latin typeface="+mj-ea"/>
                <a:ea typeface="+mj-ea"/>
              </a:rPr>
              <a:t>0</a:t>
            </a:r>
            <a:r>
              <a:rPr lang="en-US" altLang="zh-CN" b="1" dirty="0">
                <a:latin typeface="+mj-ea"/>
                <a:ea typeface="+mj-ea"/>
              </a:rPr>
              <a:t>   </a:t>
            </a:r>
            <a:r>
              <a:rPr lang="en-US" altLang="zh-CN" dirty="0">
                <a:latin typeface="+mj-ea"/>
                <a:ea typeface="+mj-ea"/>
              </a:rPr>
              <a:t>1  1   1  </a:t>
            </a:r>
            <a:r>
              <a:rPr lang="en-US" altLang="zh-CN" b="1" u="sng" dirty="0">
                <a:solidFill>
                  <a:srgbClr val="FF0000"/>
                </a:solidFill>
                <a:latin typeface="+mj-ea"/>
                <a:ea typeface="+mj-ea"/>
              </a:rPr>
              <a:t>1</a:t>
            </a:r>
            <a:r>
              <a:rPr lang="en-US" altLang="zh-CN" b="1" dirty="0">
                <a:latin typeface="+mj-ea"/>
                <a:ea typeface="+mj-ea"/>
              </a:rPr>
              <a:t>  </a:t>
            </a:r>
            <a:r>
              <a:rPr lang="en-US" altLang="zh-CN" dirty="0">
                <a:latin typeface="+mj-ea"/>
                <a:ea typeface="+mj-ea"/>
              </a:rPr>
              <a:t>0  </a:t>
            </a:r>
            <a:r>
              <a:rPr lang="en-US" altLang="zh-CN" b="1" u="sng" dirty="0">
                <a:solidFill>
                  <a:srgbClr val="FF0000"/>
                </a:solidFill>
                <a:latin typeface="+mj-ea"/>
                <a:ea typeface="+mj-ea"/>
              </a:rPr>
              <a:t>0</a:t>
            </a:r>
            <a:r>
              <a:rPr lang="en-US" altLang="zh-CN" b="1" dirty="0">
                <a:latin typeface="+mj-ea"/>
                <a:ea typeface="+mj-ea"/>
              </a:rPr>
              <a:t>   </a:t>
            </a:r>
            <a:r>
              <a:rPr lang="en-US" altLang="zh-CN" u="sng" dirty="0">
                <a:solidFill>
                  <a:srgbClr val="FF0000"/>
                </a:solidFill>
                <a:latin typeface="+mj-ea"/>
                <a:ea typeface="+mj-ea"/>
              </a:rPr>
              <a:t>1</a:t>
            </a:r>
            <a:endParaRPr lang="zh-CN" altLang="en-US" sz="2275" dirty="0">
              <a:solidFill>
                <a:srgbClr val="FF0000"/>
              </a:solidFill>
              <a:latin typeface="+mj-ea"/>
              <a:ea typeface="+mj-ea"/>
              <a:sym typeface="Symbol" panose="05050102010706020507" pitchFamily="18" charset="2"/>
            </a:endParaRPr>
          </a:p>
        </p:txBody>
      </p:sp>
      <p:sp>
        <p:nvSpPr>
          <p:cNvPr id="3" name="矩形 2"/>
          <p:cNvSpPr/>
          <p:nvPr/>
        </p:nvSpPr>
        <p:spPr>
          <a:xfrm>
            <a:off x="1470733" y="2704744"/>
            <a:ext cx="8689665" cy="442429"/>
          </a:xfrm>
          <a:prstGeom prst="rect">
            <a:avLst/>
          </a:prstGeom>
        </p:spPr>
        <p:txBody>
          <a:bodyPr wrap="square">
            <a:spAutoFit/>
          </a:bodyPr>
          <a:lstStyle/>
          <a:p>
            <a:pPr>
              <a:spcBef>
                <a:spcPct val="50000"/>
              </a:spcBef>
            </a:pPr>
            <a:r>
              <a:rPr lang="zh-CN" altLang="en-US" sz="2275" dirty="0">
                <a:latin typeface="微软雅黑" panose="020B0503020204020204" pitchFamily="34" charset="-122"/>
                <a:ea typeface="微软雅黑" panose="020B0503020204020204" pitchFamily="34" charset="-122"/>
              </a:rPr>
              <a:t>设被传送的信息</a:t>
            </a:r>
            <a:r>
              <a:rPr lang="en-US" altLang="zh-CN" sz="2275" dirty="0">
                <a:latin typeface="微软雅黑" panose="020B0503020204020204" pitchFamily="34" charset="-122"/>
                <a:ea typeface="微软雅黑" panose="020B0503020204020204" pitchFamily="34" charset="-122"/>
              </a:rPr>
              <a:t>d</a:t>
            </a:r>
            <a:r>
              <a:rPr lang="en-US" altLang="zh-CN" sz="2275" baseline="-25000" dirty="0">
                <a:latin typeface="微软雅黑" panose="020B0503020204020204" pitchFamily="34" charset="-122"/>
                <a:ea typeface="微软雅黑" panose="020B0503020204020204" pitchFamily="34" charset="-122"/>
              </a:rPr>
              <a:t>8</a:t>
            </a:r>
            <a:r>
              <a:rPr lang="en-US" altLang="zh-CN" sz="2275" dirty="0">
                <a:latin typeface="微软雅黑" panose="020B0503020204020204" pitchFamily="34" charset="-122"/>
                <a:ea typeface="微软雅黑" panose="020B0503020204020204" pitchFamily="34" charset="-122"/>
              </a:rPr>
              <a:t>d</a:t>
            </a:r>
            <a:r>
              <a:rPr lang="en-US" altLang="zh-CN" sz="2275" baseline="-25000" dirty="0">
                <a:latin typeface="微软雅黑" panose="020B0503020204020204" pitchFamily="34" charset="-122"/>
                <a:ea typeface="微软雅黑" panose="020B0503020204020204" pitchFamily="34" charset="-122"/>
              </a:rPr>
              <a:t>7</a:t>
            </a:r>
            <a:r>
              <a:rPr lang="en-US" altLang="zh-CN" sz="2275" dirty="0">
                <a:latin typeface="微软雅黑" panose="020B0503020204020204" pitchFamily="34" charset="-122"/>
                <a:ea typeface="微软雅黑" panose="020B0503020204020204" pitchFamily="34" charset="-122"/>
              </a:rPr>
              <a:t>d</a:t>
            </a:r>
            <a:r>
              <a:rPr lang="en-US" altLang="zh-CN" sz="2275" baseline="-25000" dirty="0">
                <a:latin typeface="微软雅黑" panose="020B0503020204020204" pitchFamily="34" charset="-122"/>
                <a:ea typeface="微软雅黑" panose="020B0503020204020204" pitchFamily="34" charset="-122"/>
              </a:rPr>
              <a:t>6</a:t>
            </a:r>
            <a:r>
              <a:rPr lang="en-US" altLang="zh-CN" sz="2275" dirty="0">
                <a:latin typeface="微软雅黑" panose="020B0503020204020204" pitchFamily="34" charset="-122"/>
                <a:ea typeface="微软雅黑" panose="020B0503020204020204" pitchFamily="34" charset="-122"/>
              </a:rPr>
              <a:t>d</a:t>
            </a:r>
            <a:r>
              <a:rPr lang="en-US" altLang="zh-CN" sz="2275" baseline="-25000" dirty="0">
                <a:latin typeface="微软雅黑" panose="020B0503020204020204" pitchFamily="34" charset="-122"/>
                <a:ea typeface="微软雅黑" panose="020B0503020204020204" pitchFamily="34" charset="-122"/>
              </a:rPr>
              <a:t>5</a:t>
            </a:r>
            <a:r>
              <a:rPr lang="en-US" altLang="zh-CN" sz="2275" dirty="0">
                <a:latin typeface="微软雅黑" panose="020B0503020204020204" pitchFamily="34" charset="-122"/>
                <a:ea typeface="微软雅黑" panose="020B0503020204020204" pitchFamily="34" charset="-122"/>
              </a:rPr>
              <a:t>d</a:t>
            </a:r>
            <a:r>
              <a:rPr lang="en-US" altLang="zh-CN" sz="2275" baseline="-25000" dirty="0">
                <a:latin typeface="微软雅黑" panose="020B0503020204020204" pitchFamily="34" charset="-122"/>
                <a:ea typeface="微软雅黑" panose="020B0503020204020204" pitchFamily="34" charset="-122"/>
              </a:rPr>
              <a:t>4</a:t>
            </a:r>
            <a:r>
              <a:rPr lang="en-US" altLang="zh-CN" sz="2275" dirty="0">
                <a:latin typeface="微软雅黑" panose="020B0503020204020204" pitchFamily="34" charset="-122"/>
                <a:ea typeface="微软雅黑" panose="020B0503020204020204" pitchFamily="34" charset="-122"/>
              </a:rPr>
              <a:t>d</a:t>
            </a:r>
            <a:r>
              <a:rPr lang="en-US" altLang="zh-CN" sz="2275" baseline="-25000" dirty="0">
                <a:latin typeface="微软雅黑" panose="020B0503020204020204" pitchFamily="34" charset="-122"/>
                <a:ea typeface="微软雅黑" panose="020B0503020204020204" pitchFamily="34" charset="-122"/>
              </a:rPr>
              <a:t>3</a:t>
            </a:r>
            <a:r>
              <a:rPr lang="en-US" altLang="zh-CN" sz="2275" dirty="0">
                <a:latin typeface="微软雅黑" panose="020B0503020204020204" pitchFamily="34" charset="-122"/>
                <a:ea typeface="微软雅黑" panose="020B0503020204020204" pitchFamily="34" charset="-122"/>
              </a:rPr>
              <a:t>d</a:t>
            </a:r>
            <a:r>
              <a:rPr lang="en-US" altLang="zh-CN" sz="2275" baseline="-25000" dirty="0">
                <a:latin typeface="微软雅黑" panose="020B0503020204020204" pitchFamily="34" charset="-122"/>
                <a:ea typeface="微软雅黑" panose="020B0503020204020204" pitchFamily="34" charset="-122"/>
              </a:rPr>
              <a:t>2</a:t>
            </a:r>
            <a:r>
              <a:rPr lang="en-US" altLang="zh-CN" sz="2275" dirty="0">
                <a:latin typeface="微软雅黑" panose="020B0503020204020204" pitchFamily="34" charset="-122"/>
                <a:ea typeface="微软雅黑" panose="020B0503020204020204" pitchFamily="34" charset="-122"/>
              </a:rPr>
              <a:t>d</a:t>
            </a:r>
            <a:r>
              <a:rPr lang="en-US" altLang="zh-CN" sz="2275" baseline="-25000" dirty="0">
                <a:latin typeface="微软雅黑" panose="020B0503020204020204" pitchFamily="34" charset="-122"/>
                <a:ea typeface="微软雅黑" panose="020B0503020204020204" pitchFamily="34" charset="-122"/>
              </a:rPr>
              <a:t>1</a:t>
            </a:r>
            <a:r>
              <a:rPr lang="zh-CN" altLang="en-US" sz="2275" baseline="-25000" dirty="0">
                <a:latin typeface="微软雅黑" panose="020B0503020204020204" pitchFamily="34" charset="-122"/>
                <a:ea typeface="微软雅黑" panose="020B0503020204020204" pitchFamily="34" charset="-122"/>
              </a:rPr>
              <a:t> </a:t>
            </a:r>
            <a:r>
              <a:rPr lang="zh-CN" altLang="en-US" sz="2275" dirty="0">
                <a:latin typeface="微软雅黑" panose="020B0503020204020204" pitchFamily="34" charset="-122"/>
                <a:ea typeface="微软雅黑" panose="020B0503020204020204" pitchFamily="34" charset="-122"/>
              </a:rPr>
              <a:t>= </a:t>
            </a:r>
            <a:r>
              <a:rPr lang="en-US" altLang="zh-CN" sz="2275" dirty="0">
                <a:latin typeface="微软雅黑" panose="020B0503020204020204" pitchFamily="34" charset="-122"/>
                <a:ea typeface="微软雅黑" panose="020B0503020204020204" pitchFamily="34" charset="-122"/>
              </a:rPr>
              <a:t>01101110</a:t>
            </a:r>
            <a:r>
              <a:rPr lang="zh-CN" altLang="en-US" sz="2275" dirty="0">
                <a:latin typeface="微软雅黑" panose="020B0503020204020204" pitchFamily="34" charset="-122"/>
                <a:ea typeface="微软雅黑" panose="020B0503020204020204" pitchFamily="34" charset="-122"/>
              </a:rPr>
              <a:t>，采用偶校验；  </a:t>
            </a:r>
          </a:p>
        </p:txBody>
      </p:sp>
      <p:sp>
        <p:nvSpPr>
          <p:cNvPr id="24" name="标题 1">
            <a:extLst>
              <a:ext uri="{FF2B5EF4-FFF2-40B4-BE49-F238E27FC236}">
                <a16:creationId xmlns:a16="http://schemas.microsoft.com/office/drawing/2014/main" id="{D739BA68-CABB-470A-AA43-470F28E51E3E}"/>
              </a:ext>
            </a:extLst>
          </p:cNvPr>
          <p:cNvSpPr>
            <a:spLocks noGrp="1"/>
          </p:cNvSpPr>
          <p:nvPr>
            <p:ph type="title"/>
          </p:nvPr>
        </p:nvSpPr>
        <p:spPr>
          <a:xfrm>
            <a:off x="487822" y="257614"/>
            <a:ext cx="10515600" cy="617641"/>
          </a:xfrm>
        </p:spPr>
        <p:txBody>
          <a:bodyPr/>
          <a:lstStyle/>
          <a:p>
            <a:r>
              <a:rPr lang="en-US" altLang="zh-CN" dirty="0"/>
              <a:t>2.4.3 </a:t>
            </a:r>
            <a:r>
              <a:rPr lang="zh-CN" altLang="en-US" dirty="0"/>
              <a:t>海明检验  </a:t>
            </a:r>
          </a:p>
        </p:txBody>
      </p:sp>
      <p:graphicFrame>
        <p:nvGraphicFramePr>
          <p:cNvPr id="15" name="表格 14">
            <a:extLst>
              <a:ext uri="{FF2B5EF4-FFF2-40B4-BE49-F238E27FC236}">
                <a16:creationId xmlns:a16="http://schemas.microsoft.com/office/drawing/2014/main" id="{AB490B8B-6B31-4533-89DB-65708CF7855F}"/>
              </a:ext>
            </a:extLst>
          </p:cNvPr>
          <p:cNvGraphicFramePr/>
          <p:nvPr>
            <p:extLst>
              <p:ext uri="{D42A27DB-BD31-4B8C-83A1-F6EECF244321}">
                <p14:modId xmlns:p14="http://schemas.microsoft.com/office/powerpoint/2010/main" val="3623648894"/>
              </p:ext>
            </p:extLst>
          </p:nvPr>
        </p:nvGraphicFramePr>
        <p:xfrm>
          <a:off x="1527464" y="1519523"/>
          <a:ext cx="9727415" cy="1260021"/>
        </p:xfrm>
        <a:graphic>
          <a:graphicData uri="http://schemas.openxmlformats.org/drawingml/2006/table">
            <a:tbl>
              <a:tblPr/>
              <a:tblGrid>
                <a:gridCol w="1269035">
                  <a:extLst>
                    <a:ext uri="{9D8B030D-6E8A-4147-A177-3AD203B41FA5}">
                      <a16:colId xmlns:a16="http://schemas.microsoft.com/office/drawing/2014/main" val="20000"/>
                    </a:ext>
                  </a:extLst>
                </a:gridCol>
                <a:gridCol w="704865">
                  <a:extLst>
                    <a:ext uri="{9D8B030D-6E8A-4147-A177-3AD203B41FA5}">
                      <a16:colId xmlns:a16="http://schemas.microsoft.com/office/drawing/2014/main" val="20001"/>
                    </a:ext>
                  </a:extLst>
                </a:gridCol>
                <a:gridCol w="704865">
                  <a:extLst>
                    <a:ext uri="{9D8B030D-6E8A-4147-A177-3AD203B41FA5}">
                      <a16:colId xmlns:a16="http://schemas.microsoft.com/office/drawing/2014/main" val="20002"/>
                    </a:ext>
                  </a:extLst>
                </a:gridCol>
                <a:gridCol w="704865">
                  <a:extLst>
                    <a:ext uri="{9D8B030D-6E8A-4147-A177-3AD203B41FA5}">
                      <a16:colId xmlns:a16="http://schemas.microsoft.com/office/drawing/2014/main" val="20003"/>
                    </a:ext>
                  </a:extLst>
                </a:gridCol>
                <a:gridCol w="704865">
                  <a:extLst>
                    <a:ext uri="{9D8B030D-6E8A-4147-A177-3AD203B41FA5}">
                      <a16:colId xmlns:a16="http://schemas.microsoft.com/office/drawing/2014/main" val="20004"/>
                    </a:ext>
                  </a:extLst>
                </a:gridCol>
                <a:gridCol w="704865">
                  <a:extLst>
                    <a:ext uri="{9D8B030D-6E8A-4147-A177-3AD203B41FA5}">
                      <a16:colId xmlns:a16="http://schemas.microsoft.com/office/drawing/2014/main" val="20005"/>
                    </a:ext>
                  </a:extLst>
                </a:gridCol>
                <a:gridCol w="704865">
                  <a:extLst>
                    <a:ext uri="{9D8B030D-6E8A-4147-A177-3AD203B41FA5}">
                      <a16:colId xmlns:a16="http://schemas.microsoft.com/office/drawing/2014/main" val="20006"/>
                    </a:ext>
                  </a:extLst>
                </a:gridCol>
                <a:gridCol w="704865">
                  <a:extLst>
                    <a:ext uri="{9D8B030D-6E8A-4147-A177-3AD203B41FA5}">
                      <a16:colId xmlns:a16="http://schemas.microsoft.com/office/drawing/2014/main" val="20007"/>
                    </a:ext>
                  </a:extLst>
                </a:gridCol>
                <a:gridCol w="704865">
                  <a:extLst>
                    <a:ext uri="{9D8B030D-6E8A-4147-A177-3AD203B41FA5}">
                      <a16:colId xmlns:a16="http://schemas.microsoft.com/office/drawing/2014/main" val="20008"/>
                    </a:ext>
                  </a:extLst>
                </a:gridCol>
                <a:gridCol w="704865">
                  <a:extLst>
                    <a:ext uri="{9D8B030D-6E8A-4147-A177-3AD203B41FA5}">
                      <a16:colId xmlns:a16="http://schemas.microsoft.com/office/drawing/2014/main" val="20009"/>
                    </a:ext>
                  </a:extLst>
                </a:gridCol>
                <a:gridCol w="704865">
                  <a:extLst>
                    <a:ext uri="{9D8B030D-6E8A-4147-A177-3AD203B41FA5}">
                      <a16:colId xmlns:a16="http://schemas.microsoft.com/office/drawing/2014/main" val="20010"/>
                    </a:ext>
                  </a:extLst>
                </a:gridCol>
                <a:gridCol w="704865">
                  <a:extLst>
                    <a:ext uri="{9D8B030D-6E8A-4147-A177-3AD203B41FA5}">
                      <a16:colId xmlns:a16="http://schemas.microsoft.com/office/drawing/2014/main" val="20011"/>
                    </a:ext>
                  </a:extLst>
                </a:gridCol>
                <a:gridCol w="704865">
                  <a:extLst>
                    <a:ext uri="{9D8B030D-6E8A-4147-A177-3AD203B41FA5}">
                      <a16:colId xmlns:a16="http://schemas.microsoft.com/office/drawing/2014/main" val="2942298706"/>
                    </a:ext>
                  </a:extLst>
                </a:gridCol>
              </a:tblGrid>
              <a:tr h="317895">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500" b="1" dirty="0">
                          <a:solidFill>
                            <a:schemeClr val="tx1"/>
                          </a:solidFill>
                          <a:latin typeface="微软雅黑" panose="020B0503020204020204" pitchFamily="34" charset="-122"/>
                          <a:ea typeface="微软雅黑" panose="020B0503020204020204" pitchFamily="34" charset="-122"/>
                        </a:rPr>
                        <a:t>Hi</a:t>
                      </a:r>
                    </a:p>
                  </a:txBody>
                  <a:tcPr marL="86699" marR="86699" marT="43349" marB="43349">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500" b="1" dirty="0">
                          <a:solidFill>
                            <a:srgbClr val="0237D8"/>
                          </a:solidFill>
                          <a:latin typeface="微软雅黑" panose="020B0503020204020204" pitchFamily="34" charset="-122"/>
                          <a:ea typeface="微软雅黑" panose="020B0503020204020204" pitchFamily="34" charset="-122"/>
                        </a:rPr>
                        <a:t>1</a:t>
                      </a:r>
                    </a:p>
                  </a:txBody>
                  <a:tcPr marL="86699" marR="86699" marT="43349" marB="4334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500" b="1" dirty="0">
                          <a:solidFill>
                            <a:srgbClr val="0237D8"/>
                          </a:solidFill>
                          <a:latin typeface="微软雅黑" panose="020B0503020204020204" pitchFamily="34" charset="-122"/>
                          <a:ea typeface="微软雅黑" panose="020B0503020204020204" pitchFamily="34" charset="-122"/>
                        </a:rPr>
                        <a:t>2</a:t>
                      </a:r>
                    </a:p>
                  </a:txBody>
                  <a:tcPr marL="86699" marR="86699" marT="43349" marB="4334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500" b="1" dirty="0">
                          <a:solidFill>
                            <a:srgbClr val="FF0000"/>
                          </a:solidFill>
                          <a:latin typeface="微软雅黑" panose="020B0503020204020204" pitchFamily="34" charset="-122"/>
                          <a:ea typeface="微软雅黑" panose="020B0503020204020204" pitchFamily="34" charset="-122"/>
                        </a:rPr>
                        <a:t>3</a:t>
                      </a:r>
                    </a:p>
                  </a:txBody>
                  <a:tcPr marL="86699" marR="86699" marT="43349" marB="4334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500" b="1" dirty="0">
                          <a:solidFill>
                            <a:srgbClr val="0237D8"/>
                          </a:solidFill>
                          <a:latin typeface="微软雅黑" panose="020B0503020204020204" pitchFamily="34" charset="-122"/>
                          <a:ea typeface="微软雅黑" panose="020B0503020204020204" pitchFamily="34" charset="-122"/>
                        </a:rPr>
                        <a:t>4</a:t>
                      </a:r>
                    </a:p>
                  </a:txBody>
                  <a:tcPr marL="86699" marR="86699" marT="43349" marB="4334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500" b="1" dirty="0">
                          <a:solidFill>
                            <a:srgbClr val="FF0000"/>
                          </a:solidFill>
                          <a:latin typeface="微软雅黑" panose="020B0503020204020204" pitchFamily="34" charset="-122"/>
                          <a:ea typeface="微软雅黑" panose="020B0503020204020204" pitchFamily="34" charset="-122"/>
                        </a:rPr>
                        <a:t>5</a:t>
                      </a:r>
                    </a:p>
                  </a:txBody>
                  <a:tcPr marL="86699" marR="86699" marT="43349" marB="4334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500" b="1" dirty="0">
                          <a:solidFill>
                            <a:srgbClr val="FF0000"/>
                          </a:solidFill>
                          <a:latin typeface="微软雅黑" panose="020B0503020204020204" pitchFamily="34" charset="-122"/>
                          <a:ea typeface="微软雅黑" panose="020B0503020204020204" pitchFamily="34" charset="-122"/>
                        </a:rPr>
                        <a:t>6</a:t>
                      </a:r>
                    </a:p>
                  </a:txBody>
                  <a:tcPr marL="86699" marR="86699" marT="43349" marB="4334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500" b="1" dirty="0">
                          <a:solidFill>
                            <a:srgbClr val="FF0000"/>
                          </a:solidFill>
                          <a:latin typeface="微软雅黑" panose="020B0503020204020204" pitchFamily="34" charset="-122"/>
                          <a:ea typeface="微软雅黑" panose="020B0503020204020204" pitchFamily="34" charset="-122"/>
                        </a:rPr>
                        <a:t>7</a:t>
                      </a:r>
                    </a:p>
                  </a:txBody>
                  <a:tcPr marL="86699" marR="86699" marT="43349" marB="4334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500" b="1" dirty="0">
                          <a:solidFill>
                            <a:srgbClr val="0237D8"/>
                          </a:solidFill>
                          <a:latin typeface="微软雅黑" panose="020B0503020204020204" pitchFamily="34" charset="-122"/>
                          <a:ea typeface="微软雅黑" panose="020B0503020204020204" pitchFamily="34" charset="-122"/>
                        </a:rPr>
                        <a:t>8</a:t>
                      </a:r>
                    </a:p>
                  </a:txBody>
                  <a:tcPr marL="86699" marR="86699" marT="43349" marB="4334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500" b="1" dirty="0">
                          <a:solidFill>
                            <a:srgbClr val="FF0000"/>
                          </a:solidFill>
                          <a:latin typeface="微软雅黑" panose="020B0503020204020204" pitchFamily="34" charset="-122"/>
                          <a:ea typeface="微软雅黑" panose="020B0503020204020204" pitchFamily="34" charset="-122"/>
                        </a:rPr>
                        <a:t>9</a:t>
                      </a:r>
                    </a:p>
                  </a:txBody>
                  <a:tcPr marL="86699" marR="86699" marT="43349" marB="4334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500" b="1" dirty="0">
                          <a:solidFill>
                            <a:srgbClr val="FF0000"/>
                          </a:solidFill>
                          <a:latin typeface="微软雅黑" panose="020B0503020204020204" pitchFamily="34" charset="-122"/>
                          <a:ea typeface="微软雅黑" panose="020B0503020204020204" pitchFamily="34" charset="-122"/>
                        </a:rPr>
                        <a:t>10</a:t>
                      </a:r>
                    </a:p>
                  </a:txBody>
                  <a:tcPr marL="86699" marR="86699" marT="43349" marB="4334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500" b="1" dirty="0">
                          <a:solidFill>
                            <a:srgbClr val="FF0000"/>
                          </a:solidFill>
                          <a:latin typeface="微软雅黑" panose="020B0503020204020204" pitchFamily="34" charset="-122"/>
                          <a:ea typeface="微软雅黑" panose="020B0503020204020204" pitchFamily="34" charset="-122"/>
                        </a:rPr>
                        <a:t>11</a:t>
                      </a:r>
                    </a:p>
                  </a:txBody>
                  <a:tcPr marL="86699" marR="86699" marT="43349" marB="43349">
                    <a:lnL w="12700" cap="flat" cmpd="sng">
                      <a:solidFill>
                        <a:schemeClr val="tx1"/>
                      </a:solidFill>
                      <a:prstDash val="solid"/>
                      <a:headEnd type="none" w="med" len="med"/>
                      <a:tailEnd type="none" w="med" len="med"/>
                    </a:lnL>
                    <a:lnR w="28575" cap="flat" cmpd="sng" algn="ctr">
                      <a:solidFill>
                        <a:schemeClr val="tx1"/>
                      </a:solidFill>
                      <a:prstDash val="solid"/>
                      <a:roun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algn="ctr" eaLnBrk="0" hangingPunct="0">
                        <a:spcBef>
                          <a:spcPct val="20000"/>
                        </a:spcBef>
                        <a:buNone/>
                      </a:pPr>
                      <a:r>
                        <a:rPr lang="en-US" altLang="zh-CN" sz="1500" b="1" dirty="0">
                          <a:solidFill>
                            <a:srgbClr val="FF0000"/>
                          </a:solidFill>
                          <a:latin typeface="微软雅黑" panose="020B0503020204020204" pitchFamily="34" charset="-122"/>
                          <a:ea typeface="微软雅黑" panose="020B0503020204020204" pitchFamily="34" charset="-122"/>
                        </a:rPr>
                        <a:t>12</a:t>
                      </a:r>
                    </a:p>
                  </a:txBody>
                  <a:tcPr marL="86699" marR="86699" marT="43349" marB="43349">
                    <a:lnL w="28575" cap="flat" cmpd="sng" algn="ctr">
                      <a:solidFill>
                        <a:schemeClr val="tx1"/>
                      </a:solidFill>
                      <a:prstDash val="solid"/>
                      <a:round/>
                      <a:headEnd type="none" w="med" len="med"/>
                      <a:tailEnd type="none" w="med" len="med"/>
                    </a:lnL>
                    <a:lnR w="28575" cap="flat" cmpd="sng">
                      <a:solidFill>
                        <a:schemeClr val="tx1"/>
                      </a:solidFill>
                      <a:prstDash val="soli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95331">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400" b="1" dirty="0">
                          <a:solidFill>
                            <a:schemeClr val="tx1"/>
                          </a:solidFill>
                          <a:latin typeface="微软雅黑" panose="020B0503020204020204" pitchFamily="34" charset="-122"/>
                          <a:ea typeface="微软雅黑" panose="020B0503020204020204" pitchFamily="34" charset="-122"/>
                        </a:rPr>
                        <a:t>G</a:t>
                      </a:r>
                      <a:r>
                        <a:rPr lang="en-US" altLang="zh-CN" sz="1400" b="1" i="0" u="none" kern="1200" baseline="-25000" dirty="0">
                          <a:solidFill>
                            <a:schemeClr val="tx1"/>
                          </a:solidFill>
                          <a:latin typeface="微软雅黑" panose="020B0503020204020204" pitchFamily="34" charset="-122"/>
                          <a:ea typeface="微软雅黑" panose="020B0503020204020204" pitchFamily="34" charset="-122"/>
                          <a:cs typeface="+mn-cs"/>
                        </a:rPr>
                        <a:t>4</a:t>
                      </a:r>
                      <a:r>
                        <a:rPr lang="en-US" altLang="zh-CN" sz="1400" b="1" dirty="0">
                          <a:solidFill>
                            <a:schemeClr val="tx1"/>
                          </a:solidFill>
                          <a:latin typeface="微软雅黑" panose="020B0503020204020204" pitchFamily="34" charset="-122"/>
                          <a:ea typeface="微软雅黑" panose="020B0503020204020204" pitchFamily="34" charset="-122"/>
                        </a:rPr>
                        <a:t>G</a:t>
                      </a:r>
                      <a:r>
                        <a:rPr lang="en-US" altLang="zh-CN" sz="1400" b="1" i="0" u="none" kern="1200" baseline="-25000" dirty="0">
                          <a:solidFill>
                            <a:schemeClr val="tx1"/>
                          </a:solidFill>
                          <a:latin typeface="微软雅黑" panose="020B0503020204020204" pitchFamily="34" charset="-122"/>
                          <a:ea typeface="微软雅黑" panose="020B0503020204020204" pitchFamily="34" charset="-122"/>
                          <a:cs typeface="+mn-cs"/>
                        </a:rPr>
                        <a:t>3</a:t>
                      </a:r>
                      <a:r>
                        <a:rPr lang="en-US" altLang="zh-CN" sz="1400" b="1" dirty="0">
                          <a:solidFill>
                            <a:schemeClr val="tx1"/>
                          </a:solidFill>
                          <a:latin typeface="微软雅黑" panose="020B0503020204020204" pitchFamily="34" charset="-122"/>
                          <a:ea typeface="微软雅黑" panose="020B0503020204020204" pitchFamily="34" charset="-122"/>
                        </a:rPr>
                        <a:t>G</a:t>
                      </a:r>
                      <a:r>
                        <a:rPr lang="en-US" altLang="zh-CN" sz="1400" b="1" i="0" u="none" kern="1200" baseline="-25000" dirty="0">
                          <a:solidFill>
                            <a:schemeClr val="tx1"/>
                          </a:solidFill>
                          <a:latin typeface="微软雅黑" panose="020B0503020204020204" pitchFamily="34" charset="-122"/>
                          <a:ea typeface="微软雅黑" panose="020B0503020204020204" pitchFamily="34" charset="-122"/>
                          <a:cs typeface="+mn-cs"/>
                        </a:rPr>
                        <a:t>2</a:t>
                      </a:r>
                      <a:r>
                        <a:rPr lang="en-US" altLang="zh-CN" sz="1400" b="1" dirty="0">
                          <a:solidFill>
                            <a:schemeClr val="tx1"/>
                          </a:solidFill>
                          <a:latin typeface="微软雅黑" panose="020B0503020204020204" pitchFamily="34" charset="-122"/>
                          <a:ea typeface="微软雅黑" panose="020B0503020204020204" pitchFamily="34" charset="-122"/>
                        </a:rPr>
                        <a:t>G</a:t>
                      </a:r>
                      <a:r>
                        <a:rPr lang="en-US" altLang="zh-CN" sz="1400" b="1" baseline="-25000" dirty="0">
                          <a:solidFill>
                            <a:schemeClr val="tx1"/>
                          </a:solidFill>
                          <a:latin typeface="微软雅黑" panose="020B0503020204020204" pitchFamily="34" charset="-122"/>
                          <a:ea typeface="微软雅黑" panose="020B0503020204020204" pitchFamily="34" charset="-122"/>
                        </a:rPr>
                        <a:t>1</a:t>
                      </a:r>
                    </a:p>
                    <a:p>
                      <a:pPr lvl="0" algn="ctr" eaLnBrk="0" hangingPunct="0">
                        <a:spcBef>
                          <a:spcPct val="20000"/>
                        </a:spcBef>
                        <a:buNone/>
                      </a:pPr>
                      <a:r>
                        <a:rPr lang="zh-CN" altLang="en-US" sz="1400" b="1" dirty="0">
                          <a:solidFill>
                            <a:schemeClr val="tx1"/>
                          </a:solidFill>
                          <a:latin typeface="微软雅黑" panose="020B0503020204020204" pitchFamily="34" charset="-122"/>
                          <a:ea typeface="微软雅黑" panose="020B0503020204020204" pitchFamily="34" charset="-122"/>
                        </a:rPr>
                        <a:t>对应位</a:t>
                      </a:r>
                      <a:endParaRPr lang="en-US" altLang="zh-CN" sz="14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500" b="1" dirty="0">
                          <a:solidFill>
                            <a:schemeClr val="tx1"/>
                          </a:solidFill>
                          <a:latin typeface="微软雅黑" panose="020B0503020204020204" pitchFamily="34" charset="-122"/>
                          <a:ea typeface="微软雅黑" panose="020B0503020204020204" pitchFamily="34" charset="-122"/>
                        </a:rPr>
                        <a:t>0001</a:t>
                      </a:r>
                    </a:p>
                    <a:p>
                      <a:pPr lvl="0" algn="ctr" eaLnBrk="0" hangingPunct="0">
                        <a:spcBef>
                          <a:spcPct val="20000"/>
                        </a:spcBef>
                        <a:buNone/>
                      </a:pPr>
                      <a:r>
                        <a:rPr lang="en-US" altLang="zh-CN" sz="1500" b="1" dirty="0">
                          <a:solidFill>
                            <a:srgbClr val="FF0000"/>
                          </a:solidFill>
                          <a:latin typeface="微软雅黑" panose="020B0503020204020204" pitchFamily="34" charset="-122"/>
                          <a:ea typeface="微软雅黑" panose="020B0503020204020204" pitchFamily="34" charset="-122"/>
                        </a:rPr>
                        <a:t>P1</a:t>
                      </a:r>
                    </a:p>
                  </a:txBody>
                  <a:tcPr marL="86699" marR="86699" marT="43349" marB="4334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500" b="1" dirty="0">
                          <a:solidFill>
                            <a:schemeClr val="tx1"/>
                          </a:solidFill>
                          <a:latin typeface="微软雅黑" panose="020B0503020204020204" pitchFamily="34" charset="-122"/>
                          <a:ea typeface="微软雅黑" panose="020B0503020204020204" pitchFamily="34" charset="-122"/>
                        </a:rPr>
                        <a:t>0010</a:t>
                      </a:r>
                    </a:p>
                    <a:p>
                      <a:pPr lvl="0" algn="ctr" eaLnBrk="0" hangingPunct="0">
                        <a:spcBef>
                          <a:spcPct val="20000"/>
                        </a:spcBef>
                        <a:buNone/>
                      </a:pPr>
                      <a:r>
                        <a:rPr lang="en-US" altLang="zh-CN" sz="1500" b="1" dirty="0">
                          <a:solidFill>
                            <a:srgbClr val="FF0000"/>
                          </a:solidFill>
                          <a:latin typeface="微软雅黑" panose="020B0503020204020204" pitchFamily="34" charset="-122"/>
                          <a:ea typeface="微软雅黑" panose="020B0503020204020204" pitchFamily="34" charset="-122"/>
                        </a:rPr>
                        <a:t>P2</a:t>
                      </a:r>
                    </a:p>
                  </a:txBody>
                  <a:tcPr marL="86699" marR="86699" marT="43349" marB="4334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500" b="1" dirty="0">
                          <a:solidFill>
                            <a:srgbClr val="0237D8"/>
                          </a:solidFill>
                          <a:latin typeface="微软雅黑" panose="020B0503020204020204" pitchFamily="34" charset="-122"/>
                          <a:ea typeface="微软雅黑" panose="020B0503020204020204" pitchFamily="34" charset="-122"/>
                        </a:rPr>
                        <a:t>0011</a:t>
                      </a:r>
                    </a:p>
                    <a:p>
                      <a:pPr lvl="0" algn="ctr" eaLnBrk="0" hangingPunct="0">
                        <a:spcBef>
                          <a:spcPct val="20000"/>
                        </a:spcBef>
                        <a:buNone/>
                      </a:pPr>
                      <a:r>
                        <a:rPr lang="en-US" altLang="zh-CN" sz="1500" b="1" dirty="0">
                          <a:solidFill>
                            <a:schemeClr val="tx1"/>
                          </a:solidFill>
                          <a:latin typeface="微软雅黑" panose="020B0503020204020204" pitchFamily="34" charset="-122"/>
                          <a:ea typeface="微软雅黑" panose="020B0503020204020204" pitchFamily="34" charset="-122"/>
                        </a:rPr>
                        <a:t> d1</a:t>
                      </a:r>
                    </a:p>
                  </a:txBody>
                  <a:tcPr marL="86699" marR="86699" marT="43349" marB="4334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500" b="1" dirty="0">
                          <a:solidFill>
                            <a:schemeClr val="tx1"/>
                          </a:solidFill>
                          <a:latin typeface="微软雅黑" panose="020B0503020204020204" pitchFamily="34" charset="-122"/>
                          <a:ea typeface="微软雅黑" panose="020B0503020204020204" pitchFamily="34" charset="-122"/>
                        </a:rPr>
                        <a:t>0100</a:t>
                      </a:r>
                    </a:p>
                    <a:p>
                      <a:pPr lvl="0" algn="ctr" eaLnBrk="0" hangingPunct="0">
                        <a:spcBef>
                          <a:spcPct val="20000"/>
                        </a:spcBef>
                        <a:buNone/>
                      </a:pPr>
                      <a:r>
                        <a:rPr lang="en-US" altLang="zh-CN" sz="1500" b="1" dirty="0">
                          <a:solidFill>
                            <a:srgbClr val="FF0000"/>
                          </a:solidFill>
                          <a:ea typeface="微软雅黑" panose="020B0503020204020204" pitchFamily="34" charset="-122"/>
                          <a:sym typeface="+mn-ea"/>
                        </a:rPr>
                        <a:t>P3</a:t>
                      </a:r>
                      <a:endParaRPr lang="en-US" altLang="zh-CN" sz="1500" b="1" dirty="0">
                        <a:solidFill>
                          <a:srgbClr val="FF0000"/>
                        </a:solidFill>
                        <a:latin typeface="微软雅黑" panose="020B0503020204020204" pitchFamily="34" charset="-122"/>
                        <a:ea typeface="微软雅黑" panose="020B0503020204020204" pitchFamily="34" charset="-122"/>
                      </a:endParaRPr>
                    </a:p>
                  </a:txBody>
                  <a:tcPr marL="86699" marR="86699" marT="43349" marB="4334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500" b="1" dirty="0">
                          <a:solidFill>
                            <a:srgbClr val="0237D8"/>
                          </a:solidFill>
                          <a:latin typeface="微软雅黑" panose="020B0503020204020204" pitchFamily="34" charset="-122"/>
                          <a:ea typeface="微软雅黑" panose="020B0503020204020204" pitchFamily="34" charset="-122"/>
                        </a:rPr>
                        <a:t>0101</a:t>
                      </a:r>
                    </a:p>
                    <a:p>
                      <a:pPr lvl="0" algn="ctr" eaLnBrk="0" hangingPunct="0">
                        <a:spcBef>
                          <a:spcPct val="20000"/>
                        </a:spcBef>
                        <a:buNone/>
                      </a:pPr>
                      <a:r>
                        <a:rPr lang="en-US" altLang="zh-CN" sz="1500" b="1" dirty="0">
                          <a:solidFill>
                            <a:schemeClr val="tx1"/>
                          </a:solidFill>
                          <a:latin typeface="微软雅黑" panose="020B0503020204020204" pitchFamily="34" charset="-122"/>
                          <a:ea typeface="微软雅黑" panose="020B0503020204020204" pitchFamily="34" charset="-122"/>
                        </a:rPr>
                        <a:t>d2</a:t>
                      </a:r>
                    </a:p>
                  </a:txBody>
                  <a:tcPr marL="86699" marR="86699" marT="43349" marB="4334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500" b="1" i="0" u="none" kern="1200" baseline="0" dirty="0">
                          <a:solidFill>
                            <a:srgbClr val="0237D8"/>
                          </a:solidFill>
                          <a:latin typeface="微软雅黑" panose="020B0503020204020204" pitchFamily="34" charset="-122"/>
                          <a:ea typeface="微软雅黑" panose="020B0503020204020204" pitchFamily="34" charset="-122"/>
                          <a:cs typeface="+mn-cs"/>
                        </a:rPr>
                        <a:t>0110</a:t>
                      </a:r>
                    </a:p>
                    <a:p>
                      <a:pPr lvl="0" algn="ctr" eaLnBrk="0" hangingPunct="0">
                        <a:spcBef>
                          <a:spcPct val="20000"/>
                        </a:spcBef>
                        <a:buNone/>
                      </a:pPr>
                      <a:r>
                        <a:rPr lang="en-US" altLang="zh-CN" sz="1500" b="1" dirty="0">
                          <a:solidFill>
                            <a:schemeClr val="tx1"/>
                          </a:solidFill>
                          <a:latin typeface="微软雅黑" panose="020B0503020204020204" pitchFamily="34" charset="-122"/>
                          <a:ea typeface="微软雅黑" panose="020B0503020204020204" pitchFamily="34" charset="-122"/>
                        </a:rPr>
                        <a:t>d3</a:t>
                      </a:r>
                    </a:p>
                  </a:txBody>
                  <a:tcPr marL="86699" marR="86699" marT="43349" marB="4334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500" b="1" dirty="0">
                          <a:solidFill>
                            <a:srgbClr val="0237D8"/>
                          </a:solidFill>
                          <a:latin typeface="微软雅黑" panose="020B0503020204020204" pitchFamily="34" charset="-122"/>
                          <a:ea typeface="微软雅黑" panose="020B0503020204020204" pitchFamily="34" charset="-122"/>
                        </a:rPr>
                        <a:t>0111</a:t>
                      </a:r>
                    </a:p>
                    <a:p>
                      <a:pPr lvl="0" algn="ctr" eaLnBrk="0" hangingPunct="0">
                        <a:spcBef>
                          <a:spcPct val="20000"/>
                        </a:spcBef>
                        <a:buNone/>
                      </a:pPr>
                      <a:r>
                        <a:rPr lang="en-US" altLang="zh-CN" sz="1500" b="1" dirty="0">
                          <a:solidFill>
                            <a:schemeClr val="tx1"/>
                          </a:solidFill>
                          <a:latin typeface="微软雅黑" panose="020B0503020204020204" pitchFamily="34" charset="-122"/>
                          <a:ea typeface="微软雅黑" panose="020B0503020204020204" pitchFamily="34" charset="-122"/>
                        </a:rPr>
                        <a:t>d4</a:t>
                      </a:r>
                    </a:p>
                  </a:txBody>
                  <a:tcPr marL="86699" marR="86699" marT="43349" marB="4334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500" b="1" dirty="0">
                          <a:solidFill>
                            <a:schemeClr val="tx1"/>
                          </a:solidFill>
                          <a:latin typeface="微软雅黑" panose="020B0503020204020204" pitchFamily="34" charset="-122"/>
                          <a:ea typeface="微软雅黑" panose="020B0503020204020204" pitchFamily="34" charset="-122"/>
                        </a:rPr>
                        <a:t>1000</a:t>
                      </a:r>
                    </a:p>
                    <a:p>
                      <a:pPr lvl="0" algn="ctr" eaLnBrk="0" hangingPunct="0">
                        <a:spcBef>
                          <a:spcPct val="20000"/>
                        </a:spcBef>
                        <a:buNone/>
                      </a:pPr>
                      <a:r>
                        <a:rPr lang="en-US" altLang="zh-CN" sz="1500" b="1" dirty="0">
                          <a:solidFill>
                            <a:srgbClr val="FF0000"/>
                          </a:solidFill>
                          <a:ea typeface="微软雅黑" panose="020B0503020204020204" pitchFamily="34" charset="-122"/>
                          <a:sym typeface="+mn-ea"/>
                        </a:rPr>
                        <a:t>P4</a:t>
                      </a:r>
                      <a:endParaRPr lang="en-US" altLang="zh-CN" sz="1500" b="1" dirty="0">
                        <a:solidFill>
                          <a:srgbClr val="FF0000"/>
                        </a:solidFill>
                        <a:latin typeface="微软雅黑" panose="020B0503020204020204" pitchFamily="34" charset="-122"/>
                        <a:ea typeface="微软雅黑" panose="020B0503020204020204" pitchFamily="34" charset="-122"/>
                      </a:endParaRPr>
                    </a:p>
                  </a:txBody>
                  <a:tcPr marL="86699" marR="86699" marT="43349" marB="4334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algn="ctr" eaLnBrk="0" hangingPunct="0">
                        <a:spcBef>
                          <a:spcPct val="20000"/>
                        </a:spcBef>
                        <a:buNone/>
                      </a:pPr>
                      <a:r>
                        <a:rPr lang="en-US" altLang="zh-CN" sz="1500" b="1" i="0" u="none" kern="1200" baseline="0" dirty="0">
                          <a:solidFill>
                            <a:srgbClr val="0237D8"/>
                          </a:solidFill>
                          <a:latin typeface="微软雅黑" panose="020B0503020204020204" pitchFamily="34" charset="-122"/>
                          <a:ea typeface="微软雅黑" panose="020B0503020204020204" pitchFamily="34" charset="-122"/>
                          <a:cs typeface="+mn-cs"/>
                        </a:rPr>
                        <a:t>1001</a:t>
                      </a:r>
                    </a:p>
                    <a:p>
                      <a:pPr lvl="0" algn="ctr" eaLnBrk="0" hangingPunct="0">
                        <a:spcBef>
                          <a:spcPct val="20000"/>
                        </a:spcBef>
                        <a:buNone/>
                      </a:pPr>
                      <a:r>
                        <a:rPr lang="en-US" altLang="zh-CN" sz="1500" b="1" dirty="0">
                          <a:solidFill>
                            <a:schemeClr val="tx1"/>
                          </a:solidFill>
                          <a:latin typeface="微软雅黑" panose="020B0503020204020204" pitchFamily="34" charset="-122"/>
                          <a:ea typeface="微软雅黑" panose="020B0503020204020204" pitchFamily="34" charset="-122"/>
                        </a:rPr>
                        <a:t>d5</a:t>
                      </a:r>
                    </a:p>
                  </a:txBody>
                  <a:tcPr marL="86699" marR="86699" marT="43349" marB="4334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marL="0" lvl="0" indent="0" algn="ctr" defTabSz="914400" rtl="0" eaLnBrk="0" fontAlgn="base" latinLnBrk="0" hangingPunct="0">
                        <a:lnSpc>
                          <a:spcPct val="100000"/>
                        </a:lnSpc>
                        <a:spcBef>
                          <a:spcPct val="20000"/>
                        </a:spcBef>
                        <a:spcAft>
                          <a:spcPct val="0"/>
                        </a:spcAft>
                        <a:buFont typeface="Arial" panose="020B0604020202020204" pitchFamily="34" charset="0"/>
                        <a:buNone/>
                      </a:pPr>
                      <a:r>
                        <a:rPr lang="en-US" altLang="zh-CN" sz="1500" b="1" i="0" u="none" kern="1200" baseline="0" dirty="0">
                          <a:solidFill>
                            <a:srgbClr val="0237D8"/>
                          </a:solidFill>
                          <a:latin typeface="微软雅黑" panose="020B0503020204020204" pitchFamily="34" charset="-122"/>
                          <a:ea typeface="微软雅黑" panose="020B0503020204020204" pitchFamily="34" charset="-122"/>
                          <a:cs typeface="+mn-cs"/>
                        </a:rPr>
                        <a:t>1010</a:t>
                      </a:r>
                    </a:p>
                    <a:p>
                      <a:pPr lvl="0" algn="ctr" eaLnBrk="0" hangingPunct="0">
                        <a:spcBef>
                          <a:spcPct val="20000"/>
                        </a:spcBef>
                        <a:buNone/>
                      </a:pPr>
                      <a:r>
                        <a:rPr lang="en-US" altLang="zh-CN" sz="1500" b="1" dirty="0">
                          <a:solidFill>
                            <a:schemeClr val="tx1"/>
                          </a:solidFill>
                          <a:latin typeface="微软雅黑" panose="020B0503020204020204" pitchFamily="34" charset="-122"/>
                          <a:ea typeface="微软雅黑" panose="020B0503020204020204" pitchFamily="34" charset="-122"/>
                        </a:rPr>
                        <a:t>d6</a:t>
                      </a:r>
                    </a:p>
                  </a:txBody>
                  <a:tcPr marL="86699" marR="86699" marT="43349" marB="4334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marL="0" lvl="0" indent="0" algn="ctr" defTabSz="914400" rtl="0" eaLnBrk="0" fontAlgn="base" latinLnBrk="0" hangingPunct="0">
                        <a:lnSpc>
                          <a:spcPct val="100000"/>
                        </a:lnSpc>
                        <a:spcBef>
                          <a:spcPct val="20000"/>
                        </a:spcBef>
                        <a:spcAft>
                          <a:spcPct val="0"/>
                        </a:spcAft>
                        <a:buFont typeface="Arial" panose="020B0604020202020204" pitchFamily="34" charset="0"/>
                        <a:buNone/>
                      </a:pPr>
                      <a:r>
                        <a:rPr lang="en-US" altLang="zh-CN" sz="1500" b="1" i="0" u="none" kern="1200" baseline="0" dirty="0">
                          <a:solidFill>
                            <a:srgbClr val="0237D8"/>
                          </a:solidFill>
                          <a:latin typeface="微软雅黑" panose="020B0503020204020204" pitchFamily="34" charset="-122"/>
                          <a:ea typeface="微软雅黑" panose="020B0503020204020204" pitchFamily="34" charset="-122"/>
                          <a:cs typeface="+mn-cs"/>
                        </a:rPr>
                        <a:t>1011</a:t>
                      </a:r>
                    </a:p>
                    <a:p>
                      <a:pPr lvl="0" algn="ctr" eaLnBrk="0" hangingPunct="0">
                        <a:spcBef>
                          <a:spcPct val="20000"/>
                        </a:spcBef>
                        <a:buNone/>
                      </a:pPr>
                      <a:r>
                        <a:rPr lang="en-US" altLang="zh-CN" sz="1500" b="1" dirty="0">
                          <a:solidFill>
                            <a:schemeClr val="tx1"/>
                          </a:solidFill>
                          <a:latin typeface="微软雅黑" panose="020B0503020204020204" pitchFamily="34" charset="-122"/>
                          <a:ea typeface="微软雅黑" panose="020B0503020204020204" pitchFamily="34" charset="-122"/>
                        </a:rPr>
                        <a:t>d7</a:t>
                      </a:r>
                    </a:p>
                  </a:txBody>
                  <a:tcPr marL="86699" marR="86699" marT="43349" marB="43349">
                    <a:lnL w="12700" cap="flat" cmpd="sng">
                      <a:solidFill>
                        <a:schemeClr val="tx1"/>
                      </a:solidFill>
                      <a:prstDash val="solid"/>
                      <a:headEnd type="none" w="med" len="med"/>
                      <a:tailEnd type="none" w="med" len="med"/>
                    </a:lnL>
                    <a:lnR w="28575" cap="flat" cmpd="sng" algn="ctr">
                      <a:solidFill>
                        <a:schemeClr val="tx1"/>
                      </a:solidFill>
                      <a:prstDash val="solid"/>
                      <a:roun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lvl="0" algn="ctr" eaLnBrk="0" hangingPunct="0">
                        <a:spcBef>
                          <a:spcPct val="20000"/>
                        </a:spcBef>
                        <a:buNone/>
                      </a:pPr>
                      <a:r>
                        <a:rPr lang="en-US" altLang="zh-CN" sz="1500" b="1" i="0" u="none" kern="1200" baseline="0" dirty="0">
                          <a:solidFill>
                            <a:srgbClr val="0237D8"/>
                          </a:solidFill>
                          <a:latin typeface="微软雅黑" panose="020B0503020204020204" pitchFamily="34" charset="-122"/>
                          <a:ea typeface="微软雅黑" panose="020B0503020204020204" pitchFamily="34" charset="-122"/>
                          <a:cs typeface="+mn-cs"/>
                        </a:rPr>
                        <a:t>1100</a:t>
                      </a:r>
                    </a:p>
                    <a:p>
                      <a:pPr marL="0" marR="0" lvl="0" indent="0" algn="ctr" defTabSz="914400" rtl="0" eaLnBrk="0" fontAlgn="auto" latinLnBrk="0" hangingPunct="0">
                        <a:lnSpc>
                          <a:spcPct val="100000"/>
                        </a:lnSpc>
                        <a:spcBef>
                          <a:spcPct val="20000"/>
                        </a:spcBef>
                        <a:spcAft>
                          <a:spcPts val="0"/>
                        </a:spcAft>
                        <a:buClrTx/>
                        <a:buSzTx/>
                        <a:buFontTx/>
                        <a:buNone/>
                        <a:tabLst/>
                        <a:defRPr/>
                      </a:pPr>
                      <a:r>
                        <a:rPr lang="en-US" altLang="zh-CN" sz="1500" b="1" dirty="0">
                          <a:solidFill>
                            <a:schemeClr val="tx1"/>
                          </a:solidFill>
                          <a:latin typeface="微软雅黑" panose="020B0503020204020204" pitchFamily="34" charset="-122"/>
                          <a:ea typeface="微软雅黑" panose="020B0503020204020204" pitchFamily="34" charset="-122"/>
                        </a:rPr>
                        <a:t>d8</a:t>
                      </a:r>
                    </a:p>
                  </a:txBody>
                  <a:tcPr marL="86699" marR="86699" marT="43349" marB="43349">
                    <a:lnL w="28575" cap="flat" cmpd="sng" algn="ctr">
                      <a:solidFill>
                        <a:schemeClr val="tx1"/>
                      </a:solidFill>
                      <a:prstDash val="solid"/>
                      <a:round/>
                      <a:headEnd type="none" w="med" len="med"/>
                      <a:tailEnd type="none" w="med" len="med"/>
                    </a:lnL>
                    <a:lnR w="28575" cap="flat" cmpd="sng">
                      <a:solidFill>
                        <a:schemeClr val="tx1"/>
                      </a:solidFill>
                      <a:prstDash val="soli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6795">
                <a:tc gridSpan="13">
                  <a:txBody>
                    <a:bodyPr/>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800" b="0" i="0" u="none" kern="1200" baseline="0">
                          <a:solidFill>
                            <a:schemeClr val="bg1"/>
                          </a:solidFill>
                          <a:latin typeface="微软雅黑" panose="020B0503020204020204" pitchFamily="34" charset="-122"/>
                          <a:ea typeface="宋体" panose="02010600030101010101" pitchFamily="2" charset="-122"/>
                          <a:cs typeface="+mn-cs"/>
                        </a:defRPr>
                      </a:lvl5pPr>
                    </a:lstStyle>
                    <a:p>
                      <a:pPr lvl="0" eaLnBrk="0" hangingPunct="0">
                        <a:spcBef>
                          <a:spcPct val="20000"/>
                        </a:spcBef>
                        <a:buNone/>
                      </a:pPr>
                      <a:endParaRPr lang="zh-CN" altLang="en-US" sz="17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lnL>
                      <a:noFill/>
                    </a:lnL>
                    <a:lnR>
                      <a:noFill/>
                    </a:lnR>
                    <a:lnT w="12700" cap="flat" cmpd="sng">
                      <a:solidFill>
                        <a:schemeClr val="tx1"/>
                      </a:solidFill>
                      <a:prstDash val="solid"/>
                      <a:headEnd type="none" w="med" len="med"/>
                      <a:tailEnd type="none" w="med" len="med"/>
                    </a:lnT>
                    <a:lnB>
                      <a:noFill/>
                    </a:lnB>
                    <a:lnTlToBr>
                      <a:noFill/>
                    </a:lnTlToBr>
                    <a:lnBlToTr>
                      <a:noFill/>
                    </a:lnBlToTr>
                    <a:noFill/>
                  </a:tcPr>
                </a:tc>
                <a:tc hMerge="1">
                  <a:txBody>
                    <a:bodyPr/>
                    <a:lstStyle/>
                    <a:p>
                      <a:endParaRPr lang="zh-CN"/>
                    </a:p>
                  </a:txBody>
                  <a:tcPr>
                    <a:lnT w="12700" cap="flat" cmpd="sng">
                      <a:solidFill>
                        <a:schemeClr val="tx1"/>
                      </a:solidFill>
                      <a:prstDash val="solid"/>
                      <a:headEnd type="none" w="med" len="med"/>
                      <a:tailEnd type="none" w="med" len="med"/>
                    </a:lnT>
                  </a:tcPr>
                </a:tc>
                <a:tc hMerge="1">
                  <a:txBody>
                    <a:bodyPr/>
                    <a:lstStyle/>
                    <a:p>
                      <a:endParaRPr lang="zh-CN"/>
                    </a:p>
                  </a:txBody>
                  <a:tcPr>
                    <a:lnT w="12700" cap="flat" cmpd="sng">
                      <a:solidFill>
                        <a:schemeClr val="tx1"/>
                      </a:solidFill>
                      <a:prstDash val="solid"/>
                      <a:headEnd type="none" w="med" len="med"/>
                      <a:tailEnd type="none" w="med" len="med"/>
                    </a:lnT>
                  </a:tcPr>
                </a:tc>
                <a:tc hMerge="1">
                  <a:txBody>
                    <a:bodyPr/>
                    <a:lstStyle/>
                    <a:p>
                      <a:endParaRPr lang="zh-CN"/>
                    </a:p>
                  </a:txBody>
                  <a:tcPr>
                    <a:lnT w="12700" cap="flat" cmpd="sng">
                      <a:solidFill>
                        <a:schemeClr val="tx1"/>
                      </a:solidFill>
                      <a:prstDash val="solid"/>
                      <a:headEnd type="none" w="med" len="med"/>
                      <a:tailEnd type="none" w="med" len="med"/>
                    </a:lnT>
                  </a:tcPr>
                </a:tc>
                <a:tc hMerge="1">
                  <a:txBody>
                    <a:bodyPr/>
                    <a:lstStyle/>
                    <a:p>
                      <a:endParaRPr lang="zh-CN"/>
                    </a:p>
                  </a:txBody>
                  <a:tcPr>
                    <a:lnT w="12700" cap="flat" cmpd="sng">
                      <a:solidFill>
                        <a:schemeClr val="tx1"/>
                      </a:solidFill>
                      <a:prstDash val="solid"/>
                      <a:headEnd type="none" w="med" len="med"/>
                      <a:tailEnd type="none" w="med" len="med"/>
                    </a:lnT>
                  </a:tcPr>
                </a:tc>
                <a:tc hMerge="1">
                  <a:txBody>
                    <a:bodyPr/>
                    <a:lstStyle/>
                    <a:p>
                      <a:endParaRPr lang="zh-CN"/>
                    </a:p>
                  </a:txBody>
                  <a:tcPr>
                    <a:lnT w="12700" cap="flat" cmpd="sng">
                      <a:solidFill>
                        <a:schemeClr val="tx1"/>
                      </a:solidFill>
                      <a:prstDash val="solid"/>
                      <a:headEnd type="none" w="med" len="med"/>
                      <a:tailEnd type="none" w="med" len="med"/>
                    </a:lnT>
                  </a:tcPr>
                </a:tc>
                <a:tc hMerge="1">
                  <a:txBody>
                    <a:bodyPr/>
                    <a:lstStyle/>
                    <a:p>
                      <a:endParaRPr lang="zh-CN"/>
                    </a:p>
                  </a:txBody>
                  <a:tcPr>
                    <a:lnT w="12700" cap="flat" cmpd="sng">
                      <a:solidFill>
                        <a:schemeClr val="tx1"/>
                      </a:solidFill>
                      <a:prstDash val="solid"/>
                      <a:headEnd type="none" w="med" len="med"/>
                      <a:tailEnd type="none" w="med" len="med"/>
                    </a:lnT>
                  </a:tcPr>
                </a:tc>
                <a:tc hMerge="1">
                  <a:txBody>
                    <a:bodyPr/>
                    <a:lstStyle/>
                    <a:p>
                      <a:endParaRPr lang="zh-CN"/>
                    </a:p>
                  </a:txBody>
                  <a:tcPr>
                    <a:lnT w="12700" cap="flat" cmpd="sng">
                      <a:solidFill>
                        <a:schemeClr val="tx1"/>
                      </a:solidFill>
                      <a:prstDash val="solid"/>
                      <a:headEnd type="none" w="med" len="med"/>
                      <a:tailEnd type="none" w="med" len="med"/>
                    </a:lnT>
                  </a:tcPr>
                </a:tc>
                <a:tc hMerge="1">
                  <a:txBody>
                    <a:bodyPr/>
                    <a:lstStyle/>
                    <a:p>
                      <a:endParaRPr lang="zh-CN"/>
                    </a:p>
                  </a:txBody>
                  <a:tcPr>
                    <a:lnT w="12700" cap="flat" cmpd="sng">
                      <a:solidFill>
                        <a:schemeClr val="tx1"/>
                      </a:solidFill>
                      <a:prstDash val="solid"/>
                      <a:headEnd type="none" w="med" len="med"/>
                      <a:tailEnd type="none" w="med" len="med"/>
                    </a:lnT>
                  </a:tcPr>
                </a:tc>
                <a:tc hMerge="1">
                  <a:txBody>
                    <a:bodyPr/>
                    <a:lstStyle/>
                    <a:p>
                      <a:endParaRPr lang="zh-CN"/>
                    </a:p>
                  </a:txBody>
                  <a:tcPr>
                    <a:lnT w="12700" cap="flat" cmpd="sng">
                      <a:solidFill>
                        <a:schemeClr val="tx1"/>
                      </a:solidFill>
                      <a:prstDash val="solid"/>
                      <a:headEnd type="none" w="med" len="med"/>
                      <a:tailEnd type="none" w="med" len="med"/>
                    </a:lnT>
                  </a:tcPr>
                </a:tc>
                <a:tc hMerge="1">
                  <a:txBody>
                    <a:bodyPr/>
                    <a:lstStyle/>
                    <a:p>
                      <a:endParaRPr lang="zh-CN"/>
                    </a:p>
                  </a:txBody>
                  <a:tcPr>
                    <a:lnT w="12700" cap="flat" cmpd="sng">
                      <a:solidFill>
                        <a:schemeClr val="tx1"/>
                      </a:solidFill>
                      <a:prstDash val="solid"/>
                      <a:headEnd type="none" w="med" len="med"/>
                      <a:tailEnd type="none" w="med" len="med"/>
                    </a:lnT>
                  </a:tcPr>
                </a:tc>
                <a:tc hMerge="1">
                  <a:txBody>
                    <a:bodyPr/>
                    <a:lstStyle/>
                    <a:p>
                      <a:endParaRPr lang="zh-CN"/>
                    </a:p>
                  </a:txBody>
                  <a:tcPr>
                    <a:lnT w="12700" cap="flat" cmpd="sng">
                      <a:solidFill>
                        <a:schemeClr val="tx1"/>
                      </a:solidFill>
                      <a:prstDash val="solid"/>
                      <a:headEnd type="none" w="med" len="med"/>
                      <a:tailEnd type="none" w="med" len="med"/>
                    </a:lnT>
                  </a:tcPr>
                </a:tc>
                <a:tc hMerge="1">
                  <a:txBody>
                    <a:bodyPr/>
                    <a:lstStyle/>
                    <a:p>
                      <a:endParaRPr lang="zh-CN" altLang="en-US"/>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7757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wipe(left)">
                                      <p:cBhvr>
                                        <p:cTn id="12" dur="500"/>
                                        <p:tgtEl>
                                          <p:spTgt spid="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2">
                                            <p:txEl>
                                              <p:pRg st="2" end="2"/>
                                            </p:txEl>
                                          </p:spTgt>
                                        </p:tgtEl>
                                        <p:attrNameLst>
                                          <p:attrName>style.visibility</p:attrName>
                                        </p:attrNameLst>
                                      </p:cBhvr>
                                      <p:to>
                                        <p:strVal val="visible"/>
                                      </p:to>
                                    </p:set>
                                    <p:animEffect transition="in" filter="wipe(left)">
                                      <p:cBhvr>
                                        <p:cTn id="17" dur="500"/>
                                        <p:tgtEl>
                                          <p:spTgt spid="2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
                                            <p:txEl>
                                              <p:pRg st="3" end="3"/>
                                            </p:txEl>
                                          </p:spTgt>
                                        </p:tgtEl>
                                        <p:attrNameLst>
                                          <p:attrName>style.visibility</p:attrName>
                                        </p:attrNameLst>
                                      </p:cBhvr>
                                      <p:to>
                                        <p:strVal val="visible"/>
                                      </p:to>
                                    </p:set>
                                    <p:animEffect transition="in" filter="wipe(left)">
                                      <p:cBhvr>
                                        <p:cTn id="22" dur="500"/>
                                        <p:tgtEl>
                                          <p:spTgt spid="2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vertical)">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uiExpand="1" build="p"/>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31"/>
          <p:cNvSpPr>
            <a:spLocks noChangeArrowheads="1"/>
          </p:cNvSpPr>
          <p:nvPr/>
        </p:nvSpPr>
        <p:spPr bwMode="auto">
          <a:xfrm>
            <a:off x="172713" y="136924"/>
            <a:ext cx="2079113" cy="44267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686" tIns="45844" rIns="91686" bIns="45844" anchor="ctr">
            <a:spAutoFit/>
          </a:bodyPr>
          <a:lstStyle/>
          <a:p>
            <a:pPr algn="ctr" defTabSz="866341">
              <a:defRPr/>
            </a:pPr>
            <a:r>
              <a:rPr lang="zh-CN" altLang="en-US" sz="2275" b="1" kern="0" dirty="0">
                <a:solidFill>
                  <a:sysClr val="window" lastClr="FFFFFF"/>
                </a:solidFill>
                <a:latin typeface="微软雅黑" panose="020B0503020204020204" pitchFamily="34" charset="-122"/>
                <a:ea typeface="微软雅黑" panose="020B0503020204020204" pitchFamily="34" charset="-122"/>
              </a:rPr>
              <a:t>第二章 </a:t>
            </a:r>
          </a:p>
        </p:txBody>
      </p:sp>
      <p:sp>
        <p:nvSpPr>
          <p:cNvPr id="14" name="文本框 31"/>
          <p:cNvSpPr>
            <a:spLocks noChangeArrowheads="1"/>
          </p:cNvSpPr>
          <p:nvPr/>
        </p:nvSpPr>
        <p:spPr bwMode="auto">
          <a:xfrm>
            <a:off x="345793" y="138512"/>
            <a:ext cx="1721637" cy="44267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686" tIns="45844" rIns="91686" bIns="45844" anchor="ctr">
            <a:spAutoFit/>
          </a:bodyPr>
          <a:lstStyle/>
          <a:p>
            <a:pPr algn="ctr" defTabSz="866341">
              <a:defRPr/>
            </a:pPr>
            <a:r>
              <a:rPr lang="zh-CN" altLang="en-US" sz="2275" b="1" kern="0" dirty="0">
                <a:solidFill>
                  <a:sysClr val="window" lastClr="FFFFFF"/>
                </a:solidFill>
                <a:latin typeface="微软雅黑" panose="020B0503020204020204" pitchFamily="34" charset="-122"/>
                <a:ea typeface="微软雅黑" panose="020B0503020204020204" pitchFamily="34" charset="-122"/>
              </a:rPr>
              <a:t>第二章 </a:t>
            </a:r>
          </a:p>
        </p:txBody>
      </p:sp>
      <p:grpSp>
        <p:nvGrpSpPr>
          <p:cNvPr id="18" name="组合 4179"/>
          <p:cNvGrpSpPr/>
          <p:nvPr/>
        </p:nvGrpSpPr>
        <p:grpSpPr bwMode="auto">
          <a:xfrm>
            <a:off x="747561" y="969994"/>
            <a:ext cx="5007068" cy="479053"/>
            <a:chOff x="-96346" y="0"/>
            <a:chExt cx="5282511" cy="505407"/>
          </a:xfrm>
        </p:grpSpPr>
        <p:sp>
          <p:nvSpPr>
            <p:cNvPr id="19" name="椭圆 4181"/>
            <p:cNvSpPr>
              <a:spLocks noChangeArrowheads="1"/>
            </p:cNvSpPr>
            <p:nvPr/>
          </p:nvSpPr>
          <p:spPr bwMode="auto">
            <a:xfrm>
              <a:off x="-96346" y="31744"/>
              <a:ext cx="441919" cy="441920"/>
            </a:xfrm>
            <a:prstGeom prst="ellipse">
              <a:avLst/>
            </a:prstGeom>
            <a:solidFill>
              <a:srgbClr val="59B2FF"/>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hangingPunct="1">
                <a:buFont typeface="Arial" panose="020B0604020202020204" pitchFamily="34" charset="0"/>
                <a:buNone/>
              </a:pPr>
              <a:r>
                <a:rPr lang="en-US" altLang="zh-CN" sz="2275" dirty="0">
                  <a:solidFill>
                    <a:srgbClr val="FFFFFF"/>
                  </a:solidFill>
                  <a:latin typeface="微软雅黑" panose="020B0503020204020204" pitchFamily="34" charset="-122"/>
                  <a:ea typeface="微软雅黑" panose="020B0503020204020204" pitchFamily="34" charset="-122"/>
                </a:rPr>
                <a:t>3</a:t>
              </a:r>
              <a:endParaRPr lang="zh-CN" altLang="en-US" sz="2275" dirty="0">
                <a:solidFill>
                  <a:srgbClr val="FFFFFF"/>
                </a:solidFill>
                <a:latin typeface="微软雅黑" panose="020B0503020204020204" pitchFamily="34" charset="-122"/>
                <a:ea typeface="微软雅黑" panose="020B0503020204020204" pitchFamily="34" charset="-122"/>
              </a:endParaRPr>
            </a:p>
          </p:txBody>
        </p:sp>
        <p:sp>
          <p:nvSpPr>
            <p:cNvPr id="20" name="五边形 4182"/>
            <p:cNvSpPr>
              <a:spLocks noChangeArrowheads="1"/>
            </p:cNvSpPr>
            <p:nvPr/>
          </p:nvSpPr>
          <p:spPr bwMode="auto">
            <a:xfrm flipH="1">
              <a:off x="478470" y="0"/>
              <a:ext cx="4707695" cy="505407"/>
            </a:xfrm>
            <a:prstGeom prst="homePlate">
              <a:avLst>
                <a:gd name="adj" fmla="val 37135"/>
              </a:avLst>
            </a:prstGeom>
            <a:solidFill>
              <a:srgbClr val="FF69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hangingPunct="1">
                <a:buFont typeface="Arial" panose="020B0604020202020204" pitchFamily="34" charset="0"/>
                <a:buNone/>
              </a:pPr>
              <a:endParaRPr lang="zh-CN" altLang="en-US" sz="2275">
                <a:solidFill>
                  <a:srgbClr val="FFFFFF"/>
                </a:solidFill>
                <a:latin typeface="微软雅黑" panose="020B0503020204020204" pitchFamily="34" charset="-122"/>
                <a:ea typeface="微软雅黑" panose="020B0503020204020204" pitchFamily="34" charset="-122"/>
              </a:endParaRPr>
            </a:p>
          </p:txBody>
        </p:sp>
        <p:sp>
          <p:nvSpPr>
            <p:cNvPr id="21" name="文本框 4183"/>
            <p:cNvSpPr txBox="1">
              <a:spLocks noChangeArrowheads="1"/>
            </p:cNvSpPr>
            <p:nvPr/>
          </p:nvSpPr>
          <p:spPr bwMode="auto">
            <a:xfrm>
              <a:off x="743827" y="18567"/>
              <a:ext cx="4442338" cy="466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r>
                <a:rPr lang="zh-CN" altLang="en-US" sz="2275" dirty="0">
                  <a:solidFill>
                    <a:schemeClr val="bg1"/>
                  </a:solidFill>
                  <a:latin typeface="微软雅黑" panose="020B0503020204020204" pitchFamily="34" charset="-122"/>
                  <a:ea typeface="微软雅黑" panose="020B0503020204020204" pitchFamily="34" charset="-122"/>
                </a:rPr>
                <a:t>海明校验检错与纠错举例</a:t>
              </a:r>
            </a:p>
          </p:txBody>
        </p:sp>
      </p:grpSp>
      <p:sp>
        <p:nvSpPr>
          <p:cNvPr id="22" name="Text Box 49"/>
          <p:cNvSpPr txBox="1"/>
          <p:nvPr/>
        </p:nvSpPr>
        <p:spPr>
          <a:xfrm>
            <a:off x="1251603" y="2619704"/>
            <a:ext cx="9533329" cy="2017860"/>
          </a:xfrm>
          <a:prstGeom prst="rect">
            <a:avLst/>
          </a:prstGeom>
          <a:noFill/>
          <a:ln w="9525">
            <a:noFill/>
          </a:ln>
        </p:spPr>
        <p:txBody>
          <a:bodyPr wrap="square">
            <a:spAutoFit/>
          </a:bodyPr>
          <a:lstStyle/>
          <a:p>
            <a:pPr>
              <a:spcBef>
                <a:spcPct val="50000"/>
              </a:spcBef>
            </a:pPr>
            <a:r>
              <a:rPr lang="zh-CN" altLang="en-US" sz="2275" dirty="0">
                <a:latin typeface="微软雅黑" panose="020B0503020204020204" pitchFamily="34" charset="-122"/>
                <a:ea typeface="微软雅黑" panose="020B0503020204020204" pitchFamily="34" charset="-122"/>
              </a:rPr>
              <a:t>则：</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G</a:t>
            </a:r>
            <a:r>
              <a:rPr lang="en-US" altLang="zh-CN" sz="2275" baseline="-25000" dirty="0">
                <a:latin typeface="微软雅黑" panose="020B0503020204020204" pitchFamily="34" charset="-122"/>
                <a:ea typeface="微软雅黑" panose="020B0503020204020204" pitchFamily="34" charset="-122"/>
                <a:sym typeface="Symbol" panose="05050102010706020507" pitchFamily="18" charset="2"/>
              </a:rPr>
              <a:t>4</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 </a:t>
            </a:r>
            <a:r>
              <a:rPr lang="en-US" altLang="zh-CN" sz="2275" dirty="0">
                <a:latin typeface="微软雅黑" panose="020B0503020204020204" pitchFamily="34" charset="-122"/>
                <a:ea typeface="微软雅黑" panose="020B0503020204020204" pitchFamily="34" charset="-122"/>
              </a:rPr>
              <a:t>P</a:t>
            </a:r>
            <a:r>
              <a:rPr lang="en-US" altLang="zh-CN" sz="2275" baseline="-25000" dirty="0">
                <a:latin typeface="微软雅黑" panose="020B0503020204020204" pitchFamily="34" charset="-122"/>
                <a:ea typeface="微软雅黑" panose="020B0503020204020204" pitchFamily="34" charset="-122"/>
              </a:rPr>
              <a:t>4</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  </a:t>
            </a:r>
            <a:r>
              <a:rPr lang="en-US" altLang="zh-CN" sz="2275" dirty="0">
                <a:latin typeface="微软雅黑" panose="020B0503020204020204" pitchFamily="34" charset="-122"/>
                <a:ea typeface="微软雅黑" panose="020B0503020204020204" pitchFamily="34" charset="-122"/>
              </a:rPr>
              <a:t>d</a:t>
            </a:r>
            <a:r>
              <a:rPr lang="en-US" altLang="zh-CN" sz="2275" baseline="-25000" dirty="0">
                <a:latin typeface="微软雅黑" panose="020B0503020204020204" pitchFamily="34" charset="-122"/>
                <a:ea typeface="微软雅黑" panose="020B0503020204020204" pitchFamily="34" charset="-122"/>
              </a:rPr>
              <a:t>5</a:t>
            </a:r>
            <a:r>
              <a:rPr lang="en-US" altLang="zh-CN" sz="2275" dirty="0">
                <a:latin typeface="微软雅黑" panose="020B0503020204020204" pitchFamily="34" charset="-122"/>
                <a:ea typeface="微软雅黑" panose="020B0503020204020204" pitchFamily="34" charset="-122"/>
              </a:rPr>
              <a:t> </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 </a:t>
            </a:r>
            <a:r>
              <a:rPr lang="en-US" altLang="zh-CN" sz="2275" dirty="0">
                <a:latin typeface="微软雅黑" panose="020B0503020204020204" pitchFamily="34" charset="-122"/>
                <a:ea typeface="微软雅黑" panose="020B0503020204020204" pitchFamily="34" charset="-122"/>
              </a:rPr>
              <a:t>d</a:t>
            </a:r>
            <a:r>
              <a:rPr lang="en-US" altLang="zh-CN" sz="2275" baseline="-25000" dirty="0">
                <a:latin typeface="微软雅黑" panose="020B0503020204020204" pitchFamily="34" charset="-122"/>
                <a:ea typeface="微软雅黑" panose="020B0503020204020204" pitchFamily="34" charset="-122"/>
              </a:rPr>
              <a:t>6</a:t>
            </a:r>
            <a:r>
              <a:rPr lang="en-US" altLang="zh-CN" sz="2275" dirty="0">
                <a:latin typeface="微软雅黑" panose="020B0503020204020204" pitchFamily="34" charset="-122"/>
                <a:ea typeface="微软雅黑" panose="020B0503020204020204" pitchFamily="34" charset="-122"/>
              </a:rPr>
              <a:t> </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a:t>
            </a:r>
            <a:r>
              <a:rPr lang="en-US" altLang="zh-CN" sz="2275" dirty="0">
                <a:latin typeface="微软雅黑" panose="020B0503020204020204" pitchFamily="34" charset="-122"/>
                <a:ea typeface="微软雅黑" panose="020B0503020204020204" pitchFamily="34" charset="-122"/>
              </a:rPr>
              <a:t> d</a:t>
            </a:r>
            <a:r>
              <a:rPr lang="en-US" altLang="zh-CN" sz="2275" baseline="-25000" dirty="0">
                <a:latin typeface="微软雅黑" panose="020B0503020204020204" pitchFamily="34" charset="-122"/>
                <a:ea typeface="微软雅黑" panose="020B0503020204020204" pitchFamily="34" charset="-122"/>
              </a:rPr>
              <a:t>7</a:t>
            </a:r>
            <a:r>
              <a:rPr lang="en-US" altLang="zh-CN" sz="2275" dirty="0">
                <a:latin typeface="微软雅黑" panose="020B0503020204020204" pitchFamily="34" charset="-122"/>
                <a:ea typeface="微软雅黑" panose="020B0503020204020204" pitchFamily="34" charset="-122"/>
              </a:rPr>
              <a:t> </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  </a:t>
            </a:r>
            <a:r>
              <a:rPr lang="en-US" altLang="zh-CN" sz="2275" dirty="0">
                <a:latin typeface="微软雅黑" panose="020B0503020204020204" pitchFamily="34" charset="-122"/>
                <a:ea typeface="微软雅黑" panose="020B0503020204020204" pitchFamily="34" charset="-122"/>
              </a:rPr>
              <a:t>d</a:t>
            </a:r>
            <a:r>
              <a:rPr lang="en-US" altLang="zh-CN" sz="2275" baseline="-25000" dirty="0">
                <a:latin typeface="微软雅黑" panose="020B0503020204020204" pitchFamily="34" charset="-122"/>
                <a:ea typeface="微软雅黑" panose="020B0503020204020204" pitchFamily="34" charset="-122"/>
              </a:rPr>
              <a:t>8</a:t>
            </a:r>
            <a:r>
              <a:rPr lang="zh-CN" altLang="en-US" sz="2275" dirty="0">
                <a:latin typeface="微软雅黑" panose="020B0503020204020204" pitchFamily="34" charset="-122"/>
                <a:ea typeface="微软雅黑" panose="020B0503020204020204" pitchFamily="34" charset="-122"/>
              </a:rPr>
              <a:t> </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275" dirty="0">
                <a:solidFill>
                  <a:srgbClr val="FF0000"/>
                </a:solidFill>
                <a:latin typeface="微软雅黑" panose="020B0503020204020204" pitchFamily="34" charset="-122"/>
                <a:ea typeface="微软雅黑" panose="020B0503020204020204" pitchFamily="34" charset="-122"/>
                <a:sym typeface="Symbol" panose="05050102010706020507" pitchFamily="18" charset="2"/>
              </a:rPr>
              <a:t> 0 </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 0  </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1</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  </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1</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  0 = </a:t>
            </a:r>
            <a:r>
              <a:rPr lang="zh-CN" altLang="en-US" sz="2275" dirty="0">
                <a:solidFill>
                  <a:srgbClr val="0237D8"/>
                </a:solidFill>
                <a:latin typeface="微软雅黑" panose="020B0503020204020204" pitchFamily="34" charset="-122"/>
                <a:ea typeface="微软雅黑" panose="020B0503020204020204" pitchFamily="34" charset="-122"/>
                <a:sym typeface="Symbol" panose="05050102010706020507" pitchFamily="18" charset="2"/>
              </a:rPr>
              <a:t>0</a:t>
            </a:r>
            <a:endParaRPr lang="en-US" altLang="zh-CN" sz="2275" dirty="0">
              <a:solidFill>
                <a:srgbClr val="0237D8"/>
              </a:solidFill>
              <a:latin typeface="微软雅黑" panose="020B0503020204020204" pitchFamily="34" charset="-122"/>
              <a:ea typeface="微软雅黑" panose="020B0503020204020204" pitchFamily="34" charset="-122"/>
              <a:sym typeface="Symbol" panose="05050102010706020507" pitchFamily="18" charset="2"/>
            </a:endParaRPr>
          </a:p>
          <a:p>
            <a:pPr>
              <a:spcBef>
                <a:spcPct val="50000"/>
              </a:spcBef>
            </a:pPr>
            <a:r>
              <a:rPr lang="en-US" altLang="zh-CN" sz="2275" dirty="0">
                <a:latin typeface="微软雅黑" panose="020B0503020204020204" pitchFamily="34" charset="-122"/>
                <a:ea typeface="微软雅黑" panose="020B0503020204020204" pitchFamily="34" charset="-122"/>
                <a:sym typeface="Symbol" panose="05050102010706020507" pitchFamily="18" charset="2"/>
              </a:rPr>
              <a:t>       G</a:t>
            </a:r>
            <a:r>
              <a:rPr lang="en-US" altLang="zh-CN" sz="2275" baseline="-25000" dirty="0">
                <a:latin typeface="微软雅黑" panose="020B0503020204020204" pitchFamily="34" charset="-122"/>
                <a:ea typeface="微软雅黑" panose="020B0503020204020204" pitchFamily="34" charset="-122"/>
                <a:sym typeface="Symbol" panose="05050102010706020507" pitchFamily="18" charset="2"/>
              </a:rPr>
              <a:t>3</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a:t>
            </a:r>
            <a:r>
              <a:rPr lang="en-US" altLang="zh-CN" sz="2275" dirty="0">
                <a:latin typeface="微软雅黑" panose="020B0503020204020204" pitchFamily="34" charset="-122"/>
                <a:ea typeface="微软雅黑" panose="020B0503020204020204" pitchFamily="34" charset="-122"/>
              </a:rPr>
              <a:t>P</a:t>
            </a:r>
            <a:r>
              <a:rPr lang="en-US" altLang="zh-CN" sz="2275" baseline="-25000" dirty="0">
                <a:latin typeface="微软雅黑" panose="020B0503020204020204" pitchFamily="34" charset="-122"/>
                <a:ea typeface="微软雅黑" panose="020B0503020204020204" pitchFamily="34" charset="-122"/>
              </a:rPr>
              <a:t>3</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  </a:t>
            </a:r>
            <a:r>
              <a:rPr lang="en-US" altLang="zh-CN" sz="2275" dirty="0">
                <a:latin typeface="微软雅黑" panose="020B0503020204020204" pitchFamily="34" charset="-122"/>
                <a:ea typeface="微软雅黑" panose="020B0503020204020204" pitchFamily="34" charset="-122"/>
              </a:rPr>
              <a:t>d</a:t>
            </a:r>
            <a:r>
              <a:rPr lang="en-US" altLang="zh-CN" sz="2275" baseline="-25000" dirty="0">
                <a:latin typeface="微软雅黑" panose="020B0503020204020204" pitchFamily="34" charset="-122"/>
                <a:ea typeface="微软雅黑" panose="020B0503020204020204" pitchFamily="34" charset="-122"/>
              </a:rPr>
              <a:t>2</a:t>
            </a:r>
            <a:r>
              <a:rPr lang="en-US" altLang="zh-CN" sz="2275" dirty="0">
                <a:latin typeface="微软雅黑" panose="020B0503020204020204" pitchFamily="34" charset="-122"/>
                <a:ea typeface="微软雅黑" panose="020B0503020204020204" pitchFamily="34" charset="-122"/>
              </a:rPr>
              <a:t> </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 </a:t>
            </a:r>
            <a:r>
              <a:rPr lang="en-US" altLang="zh-CN" sz="2275" dirty="0">
                <a:latin typeface="微软雅黑" panose="020B0503020204020204" pitchFamily="34" charset="-122"/>
                <a:ea typeface="微软雅黑" panose="020B0503020204020204" pitchFamily="34" charset="-122"/>
              </a:rPr>
              <a:t>d</a:t>
            </a:r>
            <a:r>
              <a:rPr lang="en-US" altLang="zh-CN" sz="2275" baseline="-25000" dirty="0">
                <a:latin typeface="微软雅黑" panose="020B0503020204020204" pitchFamily="34" charset="-122"/>
                <a:ea typeface="微软雅黑" panose="020B0503020204020204" pitchFamily="34" charset="-122"/>
              </a:rPr>
              <a:t>3</a:t>
            </a:r>
            <a:r>
              <a:rPr lang="en-US" altLang="zh-CN" sz="2275" dirty="0">
                <a:latin typeface="微软雅黑" panose="020B0503020204020204" pitchFamily="34" charset="-122"/>
                <a:ea typeface="微软雅黑" panose="020B0503020204020204" pitchFamily="34" charset="-122"/>
              </a:rPr>
              <a:t> </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a:t>
            </a:r>
            <a:r>
              <a:rPr lang="en-US" altLang="zh-CN" sz="2275" dirty="0">
                <a:latin typeface="微软雅黑" panose="020B0503020204020204" pitchFamily="34" charset="-122"/>
                <a:ea typeface="微软雅黑" panose="020B0503020204020204" pitchFamily="34" charset="-122"/>
              </a:rPr>
              <a:t> d</a:t>
            </a:r>
            <a:r>
              <a:rPr lang="en-US" altLang="zh-CN" sz="2275" baseline="-25000" dirty="0">
                <a:latin typeface="微软雅黑" panose="020B0503020204020204" pitchFamily="34" charset="-122"/>
                <a:ea typeface="微软雅黑" panose="020B0503020204020204" pitchFamily="34" charset="-122"/>
              </a:rPr>
              <a:t>4</a:t>
            </a:r>
            <a:r>
              <a:rPr lang="zh-CN" altLang="en-US" sz="2275" dirty="0">
                <a:latin typeface="微软雅黑" panose="020B0503020204020204" pitchFamily="34" charset="-122"/>
                <a:ea typeface="微软雅黑" panose="020B0503020204020204" pitchFamily="34" charset="-122"/>
              </a:rPr>
              <a:t> </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  </a:t>
            </a:r>
            <a:r>
              <a:rPr lang="en-US" altLang="zh-CN" sz="2275" dirty="0">
                <a:latin typeface="微软雅黑" panose="020B0503020204020204" pitchFamily="34" charset="-122"/>
                <a:ea typeface="微软雅黑" panose="020B0503020204020204" pitchFamily="34" charset="-122"/>
              </a:rPr>
              <a:t>d</a:t>
            </a:r>
            <a:r>
              <a:rPr lang="en-US" altLang="zh-CN" sz="2275" baseline="-25000" dirty="0">
                <a:latin typeface="微软雅黑" panose="020B0503020204020204" pitchFamily="34" charset="-122"/>
                <a:ea typeface="微软雅黑" panose="020B0503020204020204" pitchFamily="34" charset="-122"/>
              </a:rPr>
              <a:t>8</a:t>
            </a:r>
            <a:r>
              <a:rPr lang="en-US" altLang="zh-CN" sz="2275" dirty="0">
                <a:latin typeface="微软雅黑" panose="020B0503020204020204" pitchFamily="34" charset="-122"/>
                <a:ea typeface="微软雅黑" panose="020B0503020204020204" pitchFamily="34" charset="-122"/>
              </a:rPr>
              <a:t> </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275" dirty="0">
                <a:solidFill>
                  <a:srgbClr val="FF0000"/>
                </a:solidFill>
                <a:latin typeface="微软雅黑" panose="020B0503020204020204" pitchFamily="34" charset="-122"/>
                <a:ea typeface="微软雅黑" panose="020B0503020204020204" pitchFamily="34" charset="-122"/>
                <a:sym typeface="Symbol" panose="05050102010706020507" pitchFamily="18" charset="2"/>
              </a:rPr>
              <a:t> </a:t>
            </a:r>
            <a:r>
              <a:rPr lang="en-US" altLang="zh-CN" sz="2275" dirty="0">
                <a:solidFill>
                  <a:srgbClr val="FF0000"/>
                </a:solidFill>
                <a:latin typeface="微软雅黑" panose="020B0503020204020204" pitchFamily="34" charset="-122"/>
                <a:ea typeface="微软雅黑" panose="020B0503020204020204" pitchFamily="34" charset="-122"/>
                <a:sym typeface="Symbol" panose="05050102010706020507" pitchFamily="18" charset="2"/>
              </a:rPr>
              <a:t>1</a:t>
            </a:r>
            <a:r>
              <a:rPr lang="zh-CN" altLang="en-US" sz="2275" dirty="0">
                <a:solidFill>
                  <a:srgbClr val="FF0000"/>
                </a:solidFill>
                <a:latin typeface="微软雅黑" panose="020B0503020204020204" pitchFamily="34" charset="-122"/>
                <a:ea typeface="微软雅黑" panose="020B0503020204020204" pitchFamily="34" charset="-122"/>
                <a:sym typeface="Symbol" panose="05050102010706020507" pitchFamily="18" charset="2"/>
              </a:rPr>
              <a:t> </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 </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1</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 1 1  0    = </a:t>
            </a:r>
            <a:r>
              <a:rPr lang="zh-CN" altLang="en-US" sz="2275" dirty="0">
                <a:solidFill>
                  <a:srgbClr val="0237D8"/>
                </a:solidFill>
                <a:latin typeface="微软雅黑" panose="020B0503020204020204" pitchFamily="34" charset="-122"/>
                <a:ea typeface="微软雅黑" panose="020B0503020204020204" pitchFamily="34" charset="-122"/>
                <a:sym typeface="Symbol" panose="05050102010706020507" pitchFamily="18" charset="2"/>
              </a:rPr>
              <a:t>0</a:t>
            </a:r>
            <a:endParaRPr lang="en-US" altLang="zh-CN" sz="2275" dirty="0">
              <a:solidFill>
                <a:srgbClr val="0237D8"/>
              </a:solidFill>
              <a:latin typeface="微软雅黑" panose="020B0503020204020204" pitchFamily="34" charset="-122"/>
              <a:ea typeface="微软雅黑" panose="020B0503020204020204" pitchFamily="34" charset="-122"/>
              <a:sym typeface="Symbol" panose="05050102010706020507" pitchFamily="18" charset="2"/>
            </a:endParaRPr>
          </a:p>
          <a:p>
            <a:pPr>
              <a:spcBef>
                <a:spcPct val="50000"/>
              </a:spcBef>
            </a:pPr>
            <a:r>
              <a:rPr lang="en-US" altLang="zh-CN" sz="2275" dirty="0">
                <a:latin typeface="微软雅黑" panose="020B0503020204020204" pitchFamily="34" charset="-122"/>
                <a:ea typeface="微软雅黑" panose="020B0503020204020204" pitchFamily="34" charset="-122"/>
                <a:sym typeface="Symbol" panose="05050102010706020507" pitchFamily="18" charset="2"/>
              </a:rPr>
              <a:t>       G</a:t>
            </a:r>
            <a:r>
              <a:rPr lang="en-US" altLang="zh-CN" sz="2275" baseline="-25000" dirty="0">
                <a:latin typeface="微软雅黑" panose="020B0503020204020204" pitchFamily="34" charset="-122"/>
                <a:ea typeface="微软雅黑" panose="020B0503020204020204" pitchFamily="34" charset="-122"/>
                <a:sym typeface="Symbol" panose="05050102010706020507" pitchFamily="18" charset="2"/>
              </a:rPr>
              <a:t>2</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a:t>
            </a:r>
            <a:r>
              <a:rPr lang="en-US" altLang="zh-CN" sz="2275" dirty="0">
                <a:latin typeface="微软雅黑" panose="020B0503020204020204" pitchFamily="34" charset="-122"/>
                <a:ea typeface="微软雅黑" panose="020B0503020204020204" pitchFamily="34" charset="-122"/>
              </a:rPr>
              <a:t>P</a:t>
            </a:r>
            <a:r>
              <a:rPr lang="en-US" altLang="zh-CN" sz="2275" baseline="-25000" dirty="0">
                <a:latin typeface="微软雅黑" panose="020B0503020204020204" pitchFamily="34" charset="-122"/>
                <a:ea typeface="微软雅黑" panose="020B0503020204020204" pitchFamily="34" charset="-122"/>
              </a:rPr>
              <a:t>2</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  </a:t>
            </a:r>
            <a:r>
              <a:rPr lang="en-US" altLang="zh-CN" sz="2275" dirty="0">
                <a:latin typeface="微软雅黑" panose="020B0503020204020204" pitchFamily="34" charset="-122"/>
                <a:ea typeface="微软雅黑" panose="020B0503020204020204" pitchFamily="34" charset="-122"/>
              </a:rPr>
              <a:t>d</a:t>
            </a:r>
            <a:r>
              <a:rPr lang="en-US" altLang="zh-CN" sz="2275" baseline="-25000" dirty="0">
                <a:latin typeface="微软雅黑" panose="020B0503020204020204" pitchFamily="34" charset="-122"/>
                <a:ea typeface="微软雅黑" panose="020B0503020204020204" pitchFamily="34" charset="-122"/>
              </a:rPr>
              <a:t>1</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a:t>
            </a:r>
            <a:r>
              <a:rPr lang="en-US" altLang="zh-CN" sz="2275" dirty="0">
                <a:latin typeface="微软雅黑" panose="020B0503020204020204" pitchFamily="34" charset="-122"/>
                <a:ea typeface="微软雅黑" panose="020B0503020204020204" pitchFamily="34" charset="-122"/>
              </a:rPr>
              <a:t> d</a:t>
            </a:r>
            <a:r>
              <a:rPr lang="en-US" altLang="zh-CN" sz="2275" baseline="-25000" dirty="0">
                <a:latin typeface="微软雅黑" panose="020B0503020204020204" pitchFamily="34" charset="-122"/>
                <a:ea typeface="微软雅黑" panose="020B0503020204020204" pitchFamily="34" charset="-122"/>
              </a:rPr>
              <a:t>3</a:t>
            </a:r>
            <a:r>
              <a:rPr lang="en-US" altLang="zh-CN" sz="2275" dirty="0">
                <a:latin typeface="微软雅黑" panose="020B0503020204020204" pitchFamily="34" charset="-122"/>
                <a:ea typeface="微软雅黑" panose="020B0503020204020204" pitchFamily="34" charset="-122"/>
              </a:rPr>
              <a:t> </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a:t>
            </a:r>
            <a:r>
              <a:rPr lang="en-US" altLang="zh-CN" sz="2275" dirty="0">
                <a:latin typeface="微软雅黑" panose="020B0503020204020204" pitchFamily="34" charset="-122"/>
                <a:ea typeface="微软雅黑" panose="020B0503020204020204" pitchFamily="34" charset="-122"/>
              </a:rPr>
              <a:t> d</a:t>
            </a:r>
            <a:r>
              <a:rPr lang="en-US" altLang="zh-CN" sz="2275" baseline="-25000" dirty="0">
                <a:latin typeface="微软雅黑" panose="020B0503020204020204" pitchFamily="34" charset="-122"/>
                <a:ea typeface="微软雅黑" panose="020B0503020204020204" pitchFamily="34" charset="-122"/>
              </a:rPr>
              <a:t>4</a:t>
            </a:r>
            <a:r>
              <a:rPr lang="en-US" altLang="zh-CN" sz="2275" dirty="0">
                <a:latin typeface="微软雅黑" panose="020B0503020204020204" pitchFamily="34" charset="-122"/>
                <a:ea typeface="微软雅黑" panose="020B0503020204020204" pitchFamily="34" charset="-122"/>
              </a:rPr>
              <a:t> </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 d</a:t>
            </a:r>
            <a:r>
              <a:rPr lang="en-US" altLang="zh-CN" sz="2275" baseline="-25000" dirty="0">
                <a:latin typeface="微软雅黑" panose="020B0503020204020204" pitchFamily="34" charset="-122"/>
                <a:ea typeface="微软雅黑" panose="020B0503020204020204" pitchFamily="34" charset="-122"/>
                <a:sym typeface="Symbol" panose="05050102010706020507" pitchFamily="18" charset="2"/>
              </a:rPr>
              <a:t>6</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  d</a:t>
            </a:r>
            <a:r>
              <a:rPr lang="en-US" altLang="zh-CN" sz="2275" baseline="-25000" dirty="0">
                <a:latin typeface="微软雅黑" panose="020B0503020204020204" pitchFamily="34" charset="-122"/>
                <a:ea typeface="微软雅黑" panose="020B0503020204020204" pitchFamily="34" charset="-122"/>
                <a:sym typeface="Symbol" panose="05050102010706020507" pitchFamily="18" charset="2"/>
              </a:rPr>
              <a:t>7</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 =</a:t>
            </a:r>
            <a:r>
              <a:rPr lang="zh-CN" altLang="en-US" sz="2275" dirty="0">
                <a:solidFill>
                  <a:srgbClr val="FF0000"/>
                </a:solidFill>
                <a:latin typeface="微软雅黑" panose="020B0503020204020204" pitchFamily="34" charset="-122"/>
                <a:ea typeface="微软雅黑" panose="020B0503020204020204" pitchFamily="34" charset="-122"/>
                <a:sym typeface="Symbol" panose="05050102010706020507" pitchFamily="18" charset="2"/>
              </a:rPr>
              <a:t> </a:t>
            </a:r>
            <a:r>
              <a:rPr lang="en-US" altLang="zh-CN" sz="2275" dirty="0">
                <a:solidFill>
                  <a:srgbClr val="FF0000"/>
                </a:solidFill>
                <a:latin typeface="微软雅黑" panose="020B0503020204020204" pitchFamily="34" charset="-122"/>
                <a:ea typeface="微软雅黑" panose="020B0503020204020204" pitchFamily="34" charset="-122"/>
                <a:sym typeface="Symbol" panose="05050102010706020507" pitchFamily="18" charset="2"/>
              </a:rPr>
              <a:t>0</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  0 </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 </a:t>
            </a:r>
            <a:r>
              <a:rPr lang="zh-CN" altLang="en-US" sz="2275" dirty="0">
                <a:latin typeface="微软雅黑" panose="020B0503020204020204" pitchFamily="34" charset="-122"/>
                <a:ea typeface="微软雅黑" panose="020B0503020204020204" pitchFamily="34" charset="-122"/>
              </a:rPr>
              <a:t> 1 </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1  1  </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1</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 =</a:t>
            </a:r>
            <a:r>
              <a:rPr lang="en-US" altLang="zh-CN" sz="2275" dirty="0">
                <a:solidFill>
                  <a:srgbClr val="0237D8"/>
                </a:solidFill>
                <a:latin typeface="微软雅黑" panose="020B0503020204020204" pitchFamily="34" charset="-122"/>
                <a:ea typeface="微软雅黑" panose="020B0503020204020204" pitchFamily="34" charset="-122"/>
                <a:sym typeface="Symbol" panose="05050102010706020507" pitchFamily="18" charset="2"/>
              </a:rPr>
              <a:t>0</a:t>
            </a:r>
            <a:endParaRPr lang="zh-CN" altLang="en-US" sz="2275" dirty="0">
              <a:solidFill>
                <a:srgbClr val="0237D8"/>
              </a:solidFill>
              <a:latin typeface="微软雅黑" panose="020B0503020204020204" pitchFamily="34" charset="-122"/>
              <a:ea typeface="微软雅黑" panose="020B0503020204020204" pitchFamily="34" charset="-122"/>
              <a:sym typeface="Symbol" panose="05050102010706020507" pitchFamily="18" charset="2"/>
            </a:endParaRPr>
          </a:p>
          <a:p>
            <a:pPr>
              <a:spcBef>
                <a:spcPct val="50000"/>
              </a:spcBef>
            </a:pPr>
            <a:r>
              <a:rPr lang="en-US" altLang="zh-CN" sz="2275" dirty="0">
                <a:solidFill>
                  <a:srgbClr val="FF0000"/>
                </a:solidFill>
                <a:latin typeface="微软雅黑" panose="020B0503020204020204" pitchFamily="34" charset="-122"/>
                <a:ea typeface="微软雅黑" panose="020B0503020204020204" pitchFamily="34" charset="-122"/>
                <a:sym typeface="Symbol" panose="05050102010706020507" pitchFamily="18" charset="2"/>
              </a:rPr>
              <a:t>       </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G</a:t>
            </a:r>
            <a:r>
              <a:rPr lang="en-US" altLang="zh-CN" sz="2275" baseline="-25000" dirty="0">
                <a:latin typeface="微软雅黑" panose="020B0503020204020204" pitchFamily="34" charset="-122"/>
                <a:ea typeface="微软雅黑" panose="020B0503020204020204" pitchFamily="34" charset="-122"/>
                <a:sym typeface="Symbol" panose="05050102010706020507" pitchFamily="18" charset="2"/>
              </a:rPr>
              <a:t>1</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a:t>
            </a:r>
            <a:r>
              <a:rPr lang="en-US" altLang="zh-CN" sz="2275" dirty="0">
                <a:latin typeface="微软雅黑" panose="020B0503020204020204" pitchFamily="34" charset="-122"/>
                <a:ea typeface="微软雅黑" panose="020B0503020204020204" pitchFamily="34" charset="-122"/>
              </a:rPr>
              <a:t>P</a:t>
            </a:r>
            <a:r>
              <a:rPr lang="en-US" altLang="zh-CN" sz="2275" baseline="-25000" dirty="0">
                <a:latin typeface="微软雅黑" panose="020B0503020204020204" pitchFamily="34" charset="-122"/>
                <a:ea typeface="微软雅黑" panose="020B0503020204020204" pitchFamily="34" charset="-122"/>
              </a:rPr>
              <a:t>1</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  </a:t>
            </a:r>
            <a:r>
              <a:rPr lang="en-US" altLang="zh-CN" sz="2275" dirty="0">
                <a:latin typeface="微软雅黑" panose="020B0503020204020204" pitchFamily="34" charset="-122"/>
                <a:ea typeface="微软雅黑" panose="020B0503020204020204" pitchFamily="34" charset="-122"/>
              </a:rPr>
              <a:t>d</a:t>
            </a:r>
            <a:r>
              <a:rPr lang="en-US" altLang="zh-CN" sz="2275" baseline="-25000" dirty="0">
                <a:latin typeface="微软雅黑" panose="020B0503020204020204" pitchFamily="34" charset="-122"/>
                <a:ea typeface="微软雅黑" panose="020B0503020204020204" pitchFamily="34" charset="-122"/>
              </a:rPr>
              <a:t>1</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 </a:t>
            </a:r>
            <a:r>
              <a:rPr lang="en-US" altLang="zh-CN" sz="2275" dirty="0">
                <a:latin typeface="微软雅黑" panose="020B0503020204020204" pitchFamily="34" charset="-122"/>
                <a:ea typeface="微软雅黑" panose="020B0503020204020204" pitchFamily="34" charset="-122"/>
              </a:rPr>
              <a:t>d</a:t>
            </a:r>
            <a:r>
              <a:rPr lang="en-US" altLang="zh-CN" sz="2275" baseline="-25000" dirty="0">
                <a:latin typeface="微软雅黑" panose="020B0503020204020204" pitchFamily="34" charset="-122"/>
                <a:ea typeface="微软雅黑" panose="020B0503020204020204" pitchFamily="34" charset="-122"/>
              </a:rPr>
              <a:t>2</a:t>
            </a:r>
            <a:r>
              <a:rPr lang="en-US" altLang="zh-CN" sz="2275" dirty="0">
                <a:latin typeface="微软雅黑" panose="020B0503020204020204" pitchFamily="34" charset="-122"/>
                <a:ea typeface="微软雅黑" panose="020B0503020204020204" pitchFamily="34" charset="-122"/>
              </a:rPr>
              <a:t> </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a:t>
            </a:r>
            <a:r>
              <a:rPr lang="en-US" altLang="zh-CN" sz="2275" dirty="0">
                <a:latin typeface="微软雅黑" panose="020B0503020204020204" pitchFamily="34" charset="-122"/>
                <a:ea typeface="微软雅黑" panose="020B0503020204020204" pitchFamily="34" charset="-122"/>
              </a:rPr>
              <a:t> d</a:t>
            </a:r>
            <a:r>
              <a:rPr lang="en-US" altLang="zh-CN" sz="2275" baseline="-25000" dirty="0">
                <a:latin typeface="微软雅黑" panose="020B0503020204020204" pitchFamily="34" charset="-122"/>
                <a:ea typeface="微软雅黑" panose="020B0503020204020204" pitchFamily="34" charset="-122"/>
              </a:rPr>
              <a:t>4</a:t>
            </a:r>
            <a:r>
              <a:rPr lang="en-US" altLang="zh-CN" sz="2275" dirty="0">
                <a:latin typeface="微软雅黑" panose="020B0503020204020204" pitchFamily="34" charset="-122"/>
                <a:ea typeface="微软雅黑" panose="020B0503020204020204" pitchFamily="34" charset="-122"/>
              </a:rPr>
              <a:t> </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a:t>
            </a:r>
            <a:r>
              <a:rPr lang="en-US" altLang="zh-CN" sz="2275" dirty="0">
                <a:latin typeface="微软雅黑" panose="020B0503020204020204" pitchFamily="34" charset="-122"/>
                <a:ea typeface="微软雅黑" panose="020B0503020204020204" pitchFamily="34" charset="-122"/>
              </a:rPr>
              <a:t> d</a:t>
            </a:r>
            <a:r>
              <a:rPr lang="en-US" altLang="zh-CN" sz="2275" baseline="-25000" dirty="0">
                <a:latin typeface="微软雅黑" panose="020B0503020204020204" pitchFamily="34" charset="-122"/>
                <a:ea typeface="微软雅黑" panose="020B0503020204020204" pitchFamily="34" charset="-122"/>
              </a:rPr>
              <a:t>5</a:t>
            </a:r>
            <a:r>
              <a:rPr lang="en-US" altLang="zh-CN" sz="2275" dirty="0">
                <a:latin typeface="微软雅黑" panose="020B0503020204020204" pitchFamily="34" charset="-122"/>
                <a:ea typeface="微软雅黑" panose="020B0503020204020204" pitchFamily="34" charset="-122"/>
              </a:rPr>
              <a:t> </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a:t>
            </a:r>
            <a:r>
              <a:rPr lang="en-US" altLang="zh-CN" sz="2275" dirty="0">
                <a:latin typeface="微软雅黑" panose="020B0503020204020204" pitchFamily="34" charset="-122"/>
                <a:ea typeface="微软雅黑" panose="020B0503020204020204" pitchFamily="34" charset="-122"/>
              </a:rPr>
              <a:t> d</a:t>
            </a:r>
            <a:r>
              <a:rPr lang="en-US" altLang="zh-CN" sz="2275" baseline="-25000" dirty="0">
                <a:latin typeface="微软雅黑" panose="020B0503020204020204" pitchFamily="34" charset="-122"/>
                <a:ea typeface="微软雅黑" panose="020B0503020204020204" pitchFamily="34" charset="-122"/>
              </a:rPr>
              <a:t>7</a:t>
            </a:r>
            <a:r>
              <a:rPr lang="en-US" altLang="zh-CN" sz="2275" dirty="0">
                <a:latin typeface="微软雅黑" panose="020B0503020204020204" pitchFamily="34" charset="-122"/>
                <a:ea typeface="微软雅黑" panose="020B0503020204020204" pitchFamily="34" charset="-122"/>
              </a:rPr>
              <a:t> = </a:t>
            </a:r>
            <a:r>
              <a:rPr lang="en-US" altLang="zh-CN" sz="2275" dirty="0">
                <a:solidFill>
                  <a:srgbClr val="FF0000"/>
                </a:solidFill>
                <a:latin typeface="微软雅黑" panose="020B0503020204020204" pitchFamily="34" charset="-122"/>
                <a:ea typeface="微软雅黑" panose="020B0503020204020204" pitchFamily="34" charset="-122"/>
              </a:rPr>
              <a:t>1</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 </a:t>
            </a:r>
            <a:r>
              <a:rPr lang="zh-CN" altLang="en-US" sz="2275" dirty="0">
                <a:solidFill>
                  <a:srgbClr val="FF0000"/>
                </a:solidFill>
                <a:latin typeface="微软雅黑" panose="020B0503020204020204" pitchFamily="34" charset="-122"/>
                <a:ea typeface="微软雅黑" panose="020B0503020204020204" pitchFamily="34" charset="-122"/>
              </a:rPr>
              <a:t> </a:t>
            </a:r>
            <a:r>
              <a:rPr lang="en-US" altLang="zh-CN" sz="2275" dirty="0">
                <a:latin typeface="微软雅黑" panose="020B0503020204020204" pitchFamily="34" charset="-122"/>
                <a:ea typeface="微软雅黑" panose="020B0503020204020204" pitchFamily="34" charset="-122"/>
              </a:rPr>
              <a:t>0</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 </a:t>
            </a:r>
            <a:r>
              <a:rPr lang="en-US" altLang="zh-CN" sz="2275" dirty="0">
                <a:latin typeface="微软雅黑" panose="020B0503020204020204" pitchFamily="34" charset="-122"/>
                <a:ea typeface="微软雅黑" panose="020B0503020204020204" pitchFamily="34" charset="-122"/>
              </a:rPr>
              <a:t>1</a:t>
            </a:r>
            <a:r>
              <a:rPr lang="zh-CN" altLang="en-US" sz="2275" dirty="0">
                <a:latin typeface="微软雅黑" panose="020B0503020204020204" pitchFamily="34" charset="-122"/>
                <a:ea typeface="微软雅黑" panose="020B0503020204020204" pitchFamily="34" charset="-122"/>
              </a:rPr>
              <a:t> </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275" dirty="0">
                <a:latin typeface="微软雅黑" panose="020B0503020204020204" pitchFamily="34" charset="-122"/>
                <a:ea typeface="微软雅黑" panose="020B0503020204020204" pitchFamily="34" charset="-122"/>
              </a:rPr>
              <a:t>1 </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275" dirty="0">
                <a:latin typeface="微软雅黑" panose="020B0503020204020204" pitchFamily="34" charset="-122"/>
                <a:ea typeface="微软雅黑" panose="020B0503020204020204" pitchFamily="34" charset="-122"/>
              </a:rPr>
              <a:t> 0 </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275" dirty="0">
                <a:latin typeface="微软雅黑" panose="020B0503020204020204" pitchFamily="34" charset="-122"/>
                <a:ea typeface="微软雅黑" panose="020B0503020204020204" pitchFamily="34" charset="-122"/>
              </a:rPr>
              <a:t> </a:t>
            </a:r>
            <a:r>
              <a:rPr lang="en-US" altLang="zh-CN" sz="2275" dirty="0">
                <a:latin typeface="微软雅黑" panose="020B0503020204020204" pitchFamily="34" charset="-122"/>
                <a:ea typeface="微软雅黑" panose="020B0503020204020204" pitchFamily="34" charset="-122"/>
              </a:rPr>
              <a:t>1 </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a:t>
            </a:r>
            <a:r>
              <a:rPr lang="en-US" altLang="zh-CN" sz="2275" dirty="0">
                <a:solidFill>
                  <a:srgbClr val="0237D8"/>
                </a:solidFill>
                <a:latin typeface="微软雅黑" panose="020B0503020204020204" pitchFamily="34" charset="-122"/>
                <a:ea typeface="微软雅黑" panose="020B0503020204020204" pitchFamily="34" charset="-122"/>
                <a:sym typeface="Symbol" panose="05050102010706020507" pitchFamily="18" charset="2"/>
              </a:rPr>
              <a:t>0</a:t>
            </a:r>
            <a:endParaRPr lang="zh-CN" altLang="en-US" sz="2275" dirty="0">
              <a:solidFill>
                <a:srgbClr val="0237D8"/>
              </a:solidFill>
              <a:latin typeface="微软雅黑" panose="020B0503020204020204" pitchFamily="34" charset="-122"/>
              <a:ea typeface="微软雅黑" panose="020B0503020204020204" pitchFamily="34" charset="-122"/>
              <a:sym typeface="Symbol" panose="05050102010706020507" pitchFamily="18" charset="2"/>
            </a:endParaRPr>
          </a:p>
        </p:txBody>
      </p:sp>
      <p:sp>
        <p:nvSpPr>
          <p:cNvPr id="15" name="矩形 14"/>
          <p:cNvSpPr/>
          <p:nvPr/>
        </p:nvSpPr>
        <p:spPr>
          <a:xfrm>
            <a:off x="1251603" y="1732476"/>
            <a:ext cx="8133958" cy="584775"/>
          </a:xfrm>
          <a:prstGeom prst="rect">
            <a:avLst/>
          </a:prstGeom>
        </p:spPr>
        <p:txBody>
          <a:bodyPr wrap="none">
            <a:spAutoFit/>
          </a:bodyPr>
          <a:lstStyle/>
          <a:p>
            <a:pPr>
              <a:spcBef>
                <a:spcPct val="50000"/>
              </a:spcBef>
            </a:pPr>
            <a:r>
              <a:rPr lang="zh-CN" altLang="en-US" sz="2275" dirty="0">
                <a:latin typeface="微软雅黑" panose="020B0503020204020204" pitchFamily="34" charset="-122"/>
                <a:ea typeface="微软雅黑" panose="020B0503020204020204" pitchFamily="34" charset="-122"/>
                <a:sym typeface="Symbol" panose="05050102010706020507" pitchFamily="18" charset="2"/>
              </a:rPr>
              <a:t>当传输无错时，即H = </a:t>
            </a:r>
            <a:r>
              <a:rPr lang="zh-CN" altLang="en-US" sz="3200" dirty="0">
                <a:latin typeface="微软雅黑" panose="020B0503020204020204" pitchFamily="34" charset="-122"/>
                <a:ea typeface="微软雅黑" panose="020B0503020204020204" pitchFamily="34" charset="-122"/>
                <a:sym typeface="Symbol" panose="05050102010706020507" pitchFamily="18" charset="2"/>
              </a:rPr>
              <a:t>= </a:t>
            </a:r>
            <a:r>
              <a:rPr lang="en-US" altLang="zh-CN" sz="2400" dirty="0">
                <a:latin typeface="+mj-ea"/>
              </a:rPr>
              <a:t>0  1  1   0  </a:t>
            </a:r>
            <a:r>
              <a:rPr lang="en-US" altLang="zh-CN" sz="2400" b="1" u="sng" dirty="0">
                <a:solidFill>
                  <a:srgbClr val="FF0000"/>
                </a:solidFill>
                <a:latin typeface="+mj-ea"/>
              </a:rPr>
              <a:t>0</a:t>
            </a:r>
            <a:r>
              <a:rPr lang="en-US" altLang="zh-CN" sz="2400" b="1" dirty="0">
                <a:latin typeface="+mj-ea"/>
              </a:rPr>
              <a:t>   </a:t>
            </a:r>
            <a:r>
              <a:rPr lang="en-US" altLang="zh-CN" sz="2400" dirty="0">
                <a:latin typeface="+mj-ea"/>
              </a:rPr>
              <a:t>1  1   1  </a:t>
            </a:r>
            <a:r>
              <a:rPr lang="en-US" altLang="zh-CN" sz="2400" b="1" u="sng" dirty="0">
                <a:solidFill>
                  <a:srgbClr val="FF0000"/>
                </a:solidFill>
                <a:latin typeface="+mj-ea"/>
              </a:rPr>
              <a:t>1</a:t>
            </a:r>
            <a:r>
              <a:rPr lang="en-US" altLang="zh-CN" sz="2400" b="1" dirty="0">
                <a:latin typeface="+mj-ea"/>
              </a:rPr>
              <a:t>  </a:t>
            </a:r>
            <a:r>
              <a:rPr lang="en-US" altLang="zh-CN" sz="2400" dirty="0">
                <a:latin typeface="+mj-ea"/>
              </a:rPr>
              <a:t>0  </a:t>
            </a:r>
            <a:r>
              <a:rPr lang="en-US" altLang="zh-CN" sz="2400" b="1" u="sng" dirty="0">
                <a:solidFill>
                  <a:srgbClr val="FF0000"/>
                </a:solidFill>
                <a:latin typeface="+mj-ea"/>
              </a:rPr>
              <a:t>0</a:t>
            </a:r>
            <a:r>
              <a:rPr lang="en-US" altLang="zh-CN" sz="2400" b="1" dirty="0">
                <a:latin typeface="+mj-ea"/>
              </a:rPr>
              <a:t>   </a:t>
            </a:r>
            <a:r>
              <a:rPr lang="en-US" altLang="zh-CN" sz="2400" u="sng" dirty="0">
                <a:solidFill>
                  <a:srgbClr val="FF0000"/>
                </a:solidFill>
                <a:latin typeface="+mj-ea"/>
              </a:rPr>
              <a:t>1</a:t>
            </a:r>
            <a:endParaRPr lang="zh-CN" altLang="en-US" sz="2275" dirty="0">
              <a:latin typeface="微软雅黑" panose="020B0503020204020204" pitchFamily="34" charset="-122"/>
              <a:ea typeface="微软雅黑" panose="020B0503020204020204" pitchFamily="34" charset="-122"/>
              <a:sym typeface="Symbol" panose="05050102010706020507" pitchFamily="18" charset="2"/>
            </a:endParaRPr>
          </a:p>
        </p:txBody>
      </p:sp>
      <p:sp>
        <p:nvSpPr>
          <p:cNvPr id="16" name="矩形 15"/>
          <p:cNvSpPr/>
          <p:nvPr/>
        </p:nvSpPr>
        <p:spPr>
          <a:xfrm>
            <a:off x="1830670" y="5056161"/>
            <a:ext cx="5619699" cy="442429"/>
          </a:xfrm>
          <a:prstGeom prst="rect">
            <a:avLst/>
          </a:prstGeom>
        </p:spPr>
        <p:txBody>
          <a:bodyPr wrap="square">
            <a:spAutoFit/>
          </a:bodyPr>
          <a:lstStyle/>
          <a:p>
            <a:pPr>
              <a:spcBef>
                <a:spcPct val="50000"/>
              </a:spcBef>
            </a:pPr>
            <a:r>
              <a:rPr lang="en-US" altLang="zh-CN" sz="2275" dirty="0">
                <a:latin typeface="微软雅黑" panose="020B0503020204020204" pitchFamily="34" charset="-122"/>
                <a:ea typeface="微软雅黑" panose="020B0503020204020204" pitchFamily="34" charset="-122"/>
                <a:sym typeface="Symbol" panose="05050102010706020507" pitchFamily="18" charset="2"/>
              </a:rPr>
              <a:t>G</a:t>
            </a:r>
            <a:r>
              <a:rPr lang="en-US" altLang="zh-CN" sz="2275" baseline="-25000" dirty="0">
                <a:latin typeface="微软雅黑" panose="020B0503020204020204" pitchFamily="34" charset="-122"/>
                <a:ea typeface="微软雅黑" panose="020B0503020204020204" pitchFamily="34" charset="-122"/>
                <a:sym typeface="Symbol" panose="05050102010706020507" pitchFamily="18" charset="2"/>
              </a:rPr>
              <a:t>4</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G</a:t>
            </a:r>
            <a:r>
              <a:rPr lang="en-US" altLang="zh-CN" sz="2275" baseline="-25000" dirty="0">
                <a:latin typeface="微软雅黑" panose="020B0503020204020204" pitchFamily="34" charset="-122"/>
                <a:ea typeface="微软雅黑" panose="020B0503020204020204" pitchFamily="34" charset="-122"/>
                <a:sym typeface="Symbol" panose="05050102010706020507" pitchFamily="18" charset="2"/>
              </a:rPr>
              <a:t>3</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G</a:t>
            </a:r>
            <a:r>
              <a:rPr lang="en-US" altLang="zh-CN" sz="2275" baseline="-25000" dirty="0">
                <a:latin typeface="微软雅黑" panose="020B0503020204020204" pitchFamily="34" charset="-122"/>
                <a:ea typeface="微软雅黑" panose="020B0503020204020204" pitchFamily="34" charset="-122"/>
                <a:sym typeface="Symbol" panose="05050102010706020507" pitchFamily="18" charset="2"/>
              </a:rPr>
              <a:t>2</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G</a:t>
            </a:r>
            <a:r>
              <a:rPr lang="en-US" altLang="zh-CN" sz="2275" baseline="-25000" dirty="0">
                <a:latin typeface="微软雅黑" panose="020B0503020204020204" pitchFamily="34" charset="-122"/>
                <a:ea typeface="微软雅黑" panose="020B0503020204020204" pitchFamily="34" charset="-122"/>
                <a:sym typeface="Symbol" panose="05050102010706020507" pitchFamily="18" charset="2"/>
              </a:rPr>
              <a:t>1</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 </a:t>
            </a:r>
            <a:r>
              <a:rPr lang="zh-CN" altLang="en-US" sz="2275" dirty="0">
                <a:solidFill>
                  <a:srgbClr val="0237D8"/>
                </a:solidFill>
                <a:latin typeface="微软雅黑" panose="020B0503020204020204" pitchFamily="34" charset="-122"/>
                <a:ea typeface="微软雅黑" panose="020B0503020204020204" pitchFamily="34" charset="-122"/>
                <a:sym typeface="Symbol" panose="05050102010706020507" pitchFamily="18" charset="2"/>
              </a:rPr>
              <a:t>0 0 0 0</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    表明无错！</a:t>
            </a:r>
          </a:p>
        </p:txBody>
      </p:sp>
      <p:sp>
        <p:nvSpPr>
          <p:cNvPr id="23" name="标题 1">
            <a:extLst>
              <a:ext uri="{FF2B5EF4-FFF2-40B4-BE49-F238E27FC236}">
                <a16:creationId xmlns:a16="http://schemas.microsoft.com/office/drawing/2014/main" id="{7672EE9A-246D-4E1D-AA6A-4439C5A0232E}"/>
              </a:ext>
            </a:extLst>
          </p:cNvPr>
          <p:cNvSpPr>
            <a:spLocks noGrp="1"/>
          </p:cNvSpPr>
          <p:nvPr>
            <p:ph type="title"/>
          </p:nvPr>
        </p:nvSpPr>
        <p:spPr>
          <a:xfrm>
            <a:off x="487822" y="257614"/>
            <a:ext cx="10515600" cy="617641"/>
          </a:xfrm>
        </p:spPr>
        <p:txBody>
          <a:bodyPr/>
          <a:lstStyle/>
          <a:p>
            <a:r>
              <a:rPr lang="en-US" altLang="zh-CN" dirty="0"/>
              <a:t>2.4.3 </a:t>
            </a:r>
            <a:r>
              <a:rPr lang="zh-CN" altLang="en-US" dirty="0"/>
              <a:t>海明检验  </a:t>
            </a:r>
          </a:p>
        </p:txBody>
      </p:sp>
    </p:spTree>
    <p:extLst>
      <p:ext uri="{BB962C8B-B14F-4D97-AF65-F5344CB8AC3E}">
        <p14:creationId xmlns:p14="http://schemas.microsoft.com/office/powerpoint/2010/main" val="63450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vertic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31"/>
          <p:cNvSpPr>
            <a:spLocks noChangeArrowheads="1"/>
          </p:cNvSpPr>
          <p:nvPr/>
        </p:nvSpPr>
        <p:spPr bwMode="auto">
          <a:xfrm>
            <a:off x="172713" y="136924"/>
            <a:ext cx="2079113" cy="44267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686" tIns="45844" rIns="91686" bIns="45844" anchor="ctr">
            <a:spAutoFit/>
          </a:bodyPr>
          <a:lstStyle/>
          <a:p>
            <a:pPr algn="ctr" defTabSz="866341">
              <a:defRPr/>
            </a:pPr>
            <a:r>
              <a:rPr lang="zh-CN" altLang="en-US" sz="2275" b="1" kern="0" dirty="0">
                <a:solidFill>
                  <a:sysClr val="window" lastClr="FFFFFF"/>
                </a:solidFill>
                <a:latin typeface="微软雅黑" panose="020B0503020204020204" pitchFamily="34" charset="-122"/>
                <a:ea typeface="微软雅黑" panose="020B0503020204020204" pitchFamily="34" charset="-122"/>
              </a:rPr>
              <a:t>第二章 </a:t>
            </a:r>
          </a:p>
        </p:txBody>
      </p:sp>
      <p:sp>
        <p:nvSpPr>
          <p:cNvPr id="14" name="文本框 31"/>
          <p:cNvSpPr>
            <a:spLocks noChangeArrowheads="1"/>
          </p:cNvSpPr>
          <p:nvPr/>
        </p:nvSpPr>
        <p:spPr bwMode="auto">
          <a:xfrm>
            <a:off x="345793" y="138512"/>
            <a:ext cx="1721637" cy="44267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686" tIns="45844" rIns="91686" bIns="45844" anchor="ctr">
            <a:spAutoFit/>
          </a:bodyPr>
          <a:lstStyle/>
          <a:p>
            <a:pPr algn="ctr" defTabSz="866341">
              <a:defRPr/>
            </a:pPr>
            <a:r>
              <a:rPr lang="zh-CN" altLang="en-US" sz="2275" b="1" kern="0" dirty="0">
                <a:solidFill>
                  <a:sysClr val="window" lastClr="FFFFFF"/>
                </a:solidFill>
                <a:latin typeface="微软雅黑" panose="020B0503020204020204" pitchFamily="34" charset="-122"/>
                <a:ea typeface="微软雅黑" panose="020B0503020204020204" pitchFamily="34" charset="-122"/>
              </a:rPr>
              <a:t>第二章 </a:t>
            </a:r>
          </a:p>
        </p:txBody>
      </p:sp>
      <p:grpSp>
        <p:nvGrpSpPr>
          <p:cNvPr id="18" name="组合 4179"/>
          <p:cNvGrpSpPr/>
          <p:nvPr/>
        </p:nvGrpSpPr>
        <p:grpSpPr bwMode="auto">
          <a:xfrm>
            <a:off x="747561" y="969994"/>
            <a:ext cx="5007068" cy="479053"/>
            <a:chOff x="-96346" y="0"/>
            <a:chExt cx="5282511" cy="505407"/>
          </a:xfrm>
        </p:grpSpPr>
        <p:sp>
          <p:nvSpPr>
            <p:cNvPr id="19" name="椭圆 4181"/>
            <p:cNvSpPr>
              <a:spLocks noChangeArrowheads="1"/>
            </p:cNvSpPr>
            <p:nvPr/>
          </p:nvSpPr>
          <p:spPr bwMode="auto">
            <a:xfrm>
              <a:off x="-96346" y="31744"/>
              <a:ext cx="441919" cy="441920"/>
            </a:xfrm>
            <a:prstGeom prst="ellipse">
              <a:avLst/>
            </a:prstGeom>
            <a:solidFill>
              <a:srgbClr val="59B2FF"/>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hangingPunct="1">
                <a:buFont typeface="Arial" panose="020B0604020202020204" pitchFamily="34" charset="0"/>
                <a:buNone/>
              </a:pPr>
              <a:r>
                <a:rPr lang="en-US" altLang="zh-CN" sz="2275" dirty="0">
                  <a:solidFill>
                    <a:srgbClr val="FFFFFF"/>
                  </a:solidFill>
                  <a:latin typeface="微软雅黑" panose="020B0503020204020204" pitchFamily="34" charset="-122"/>
                  <a:ea typeface="微软雅黑" panose="020B0503020204020204" pitchFamily="34" charset="-122"/>
                </a:rPr>
                <a:t>3</a:t>
              </a:r>
              <a:endParaRPr lang="zh-CN" altLang="en-US" sz="2275" dirty="0">
                <a:solidFill>
                  <a:srgbClr val="FFFFFF"/>
                </a:solidFill>
                <a:latin typeface="微软雅黑" panose="020B0503020204020204" pitchFamily="34" charset="-122"/>
                <a:ea typeface="微软雅黑" panose="020B0503020204020204" pitchFamily="34" charset="-122"/>
              </a:endParaRPr>
            </a:p>
          </p:txBody>
        </p:sp>
        <p:sp>
          <p:nvSpPr>
            <p:cNvPr id="20" name="五边形 4182"/>
            <p:cNvSpPr>
              <a:spLocks noChangeArrowheads="1"/>
            </p:cNvSpPr>
            <p:nvPr/>
          </p:nvSpPr>
          <p:spPr bwMode="auto">
            <a:xfrm flipH="1">
              <a:off x="478470" y="0"/>
              <a:ext cx="4707695" cy="505407"/>
            </a:xfrm>
            <a:prstGeom prst="homePlate">
              <a:avLst>
                <a:gd name="adj" fmla="val 37135"/>
              </a:avLst>
            </a:prstGeom>
            <a:solidFill>
              <a:srgbClr val="FF69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hangingPunct="1">
                <a:buFont typeface="Arial" panose="020B0604020202020204" pitchFamily="34" charset="0"/>
                <a:buNone/>
              </a:pPr>
              <a:endParaRPr lang="zh-CN" altLang="en-US" sz="2275">
                <a:solidFill>
                  <a:srgbClr val="FFFFFF"/>
                </a:solidFill>
                <a:latin typeface="微软雅黑" panose="020B0503020204020204" pitchFamily="34" charset="-122"/>
                <a:ea typeface="微软雅黑" panose="020B0503020204020204" pitchFamily="34" charset="-122"/>
              </a:endParaRPr>
            </a:p>
          </p:txBody>
        </p:sp>
        <p:sp>
          <p:nvSpPr>
            <p:cNvPr id="21" name="文本框 4183"/>
            <p:cNvSpPr txBox="1">
              <a:spLocks noChangeArrowheads="1"/>
            </p:cNvSpPr>
            <p:nvPr/>
          </p:nvSpPr>
          <p:spPr bwMode="auto">
            <a:xfrm>
              <a:off x="743827" y="18567"/>
              <a:ext cx="4442338" cy="466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r>
                <a:rPr lang="zh-CN" altLang="en-US" sz="2275" dirty="0">
                  <a:solidFill>
                    <a:schemeClr val="bg1"/>
                  </a:solidFill>
                  <a:latin typeface="微软雅黑" panose="020B0503020204020204" pitchFamily="34" charset="-122"/>
                  <a:ea typeface="微软雅黑" panose="020B0503020204020204" pitchFamily="34" charset="-122"/>
                </a:rPr>
                <a:t>海明校验检错与纠错举例</a:t>
              </a:r>
            </a:p>
          </p:txBody>
        </p:sp>
      </p:grpSp>
      <p:sp>
        <p:nvSpPr>
          <p:cNvPr id="22" name="Text Box 49"/>
          <p:cNvSpPr txBox="1"/>
          <p:nvPr/>
        </p:nvSpPr>
        <p:spPr>
          <a:xfrm>
            <a:off x="1251603" y="2388432"/>
            <a:ext cx="9533329" cy="2017860"/>
          </a:xfrm>
          <a:prstGeom prst="rect">
            <a:avLst/>
          </a:prstGeom>
          <a:noFill/>
          <a:ln w="9525">
            <a:noFill/>
          </a:ln>
        </p:spPr>
        <p:txBody>
          <a:bodyPr wrap="square">
            <a:spAutoFit/>
          </a:bodyPr>
          <a:lstStyle/>
          <a:p>
            <a:pPr>
              <a:spcBef>
                <a:spcPct val="50000"/>
              </a:spcBef>
            </a:pPr>
            <a:r>
              <a:rPr lang="zh-CN" altLang="en-US" sz="2275" dirty="0">
                <a:latin typeface="微软雅黑" panose="020B0503020204020204" pitchFamily="34" charset="-122"/>
                <a:ea typeface="微软雅黑" panose="020B0503020204020204" pitchFamily="34" charset="-122"/>
              </a:rPr>
              <a:t>则：</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G</a:t>
            </a:r>
            <a:r>
              <a:rPr lang="en-US" altLang="zh-CN" sz="2275" baseline="-25000" dirty="0">
                <a:latin typeface="微软雅黑" panose="020B0503020204020204" pitchFamily="34" charset="-122"/>
                <a:ea typeface="微软雅黑" panose="020B0503020204020204" pitchFamily="34" charset="-122"/>
                <a:sym typeface="Symbol" panose="05050102010706020507" pitchFamily="18" charset="2"/>
              </a:rPr>
              <a:t>4</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 </a:t>
            </a:r>
            <a:r>
              <a:rPr lang="en-US" altLang="zh-CN" sz="2275" dirty="0">
                <a:latin typeface="微软雅黑" panose="020B0503020204020204" pitchFamily="34" charset="-122"/>
                <a:ea typeface="微软雅黑" panose="020B0503020204020204" pitchFamily="34" charset="-122"/>
              </a:rPr>
              <a:t>P</a:t>
            </a:r>
            <a:r>
              <a:rPr lang="en-US" altLang="zh-CN" sz="2275" baseline="-25000" dirty="0">
                <a:latin typeface="微软雅黑" panose="020B0503020204020204" pitchFamily="34" charset="-122"/>
                <a:ea typeface="微软雅黑" panose="020B0503020204020204" pitchFamily="34" charset="-122"/>
              </a:rPr>
              <a:t>4</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  </a:t>
            </a:r>
            <a:r>
              <a:rPr lang="en-US" altLang="zh-CN" sz="2275" dirty="0">
                <a:latin typeface="微软雅黑" panose="020B0503020204020204" pitchFamily="34" charset="-122"/>
                <a:ea typeface="微软雅黑" panose="020B0503020204020204" pitchFamily="34" charset="-122"/>
              </a:rPr>
              <a:t>d</a:t>
            </a:r>
            <a:r>
              <a:rPr lang="en-US" altLang="zh-CN" sz="2275" baseline="-25000" dirty="0">
                <a:latin typeface="微软雅黑" panose="020B0503020204020204" pitchFamily="34" charset="-122"/>
                <a:ea typeface="微软雅黑" panose="020B0503020204020204" pitchFamily="34" charset="-122"/>
              </a:rPr>
              <a:t>5</a:t>
            </a:r>
            <a:r>
              <a:rPr lang="en-US" altLang="zh-CN" sz="2275" dirty="0">
                <a:latin typeface="微软雅黑" panose="020B0503020204020204" pitchFamily="34" charset="-122"/>
                <a:ea typeface="微软雅黑" panose="020B0503020204020204" pitchFamily="34" charset="-122"/>
              </a:rPr>
              <a:t> </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 </a:t>
            </a:r>
            <a:r>
              <a:rPr lang="en-US" altLang="zh-CN" sz="2275" dirty="0">
                <a:latin typeface="微软雅黑" panose="020B0503020204020204" pitchFamily="34" charset="-122"/>
                <a:ea typeface="微软雅黑" panose="020B0503020204020204" pitchFamily="34" charset="-122"/>
              </a:rPr>
              <a:t>d</a:t>
            </a:r>
            <a:r>
              <a:rPr lang="en-US" altLang="zh-CN" sz="2275" baseline="-25000" dirty="0">
                <a:latin typeface="微软雅黑" panose="020B0503020204020204" pitchFamily="34" charset="-122"/>
                <a:ea typeface="微软雅黑" panose="020B0503020204020204" pitchFamily="34" charset="-122"/>
              </a:rPr>
              <a:t>6</a:t>
            </a:r>
            <a:r>
              <a:rPr lang="en-US" altLang="zh-CN" sz="2275" dirty="0">
                <a:latin typeface="微软雅黑" panose="020B0503020204020204" pitchFamily="34" charset="-122"/>
                <a:ea typeface="微软雅黑" panose="020B0503020204020204" pitchFamily="34" charset="-122"/>
              </a:rPr>
              <a:t> </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a:t>
            </a:r>
            <a:r>
              <a:rPr lang="en-US" altLang="zh-CN" sz="2275" dirty="0">
                <a:latin typeface="微软雅黑" panose="020B0503020204020204" pitchFamily="34" charset="-122"/>
                <a:ea typeface="微软雅黑" panose="020B0503020204020204" pitchFamily="34" charset="-122"/>
              </a:rPr>
              <a:t> d</a:t>
            </a:r>
            <a:r>
              <a:rPr lang="en-US" altLang="zh-CN" sz="2275" baseline="-25000" dirty="0">
                <a:latin typeface="微软雅黑" panose="020B0503020204020204" pitchFamily="34" charset="-122"/>
                <a:ea typeface="微软雅黑" panose="020B0503020204020204" pitchFamily="34" charset="-122"/>
              </a:rPr>
              <a:t>7</a:t>
            </a:r>
            <a:r>
              <a:rPr lang="en-US" altLang="zh-CN" sz="2275" dirty="0">
                <a:latin typeface="微软雅黑" panose="020B0503020204020204" pitchFamily="34" charset="-122"/>
                <a:ea typeface="微软雅黑" panose="020B0503020204020204" pitchFamily="34" charset="-122"/>
              </a:rPr>
              <a:t> </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  </a:t>
            </a:r>
            <a:r>
              <a:rPr lang="en-US" altLang="zh-CN" sz="2275" dirty="0">
                <a:latin typeface="微软雅黑" panose="020B0503020204020204" pitchFamily="34" charset="-122"/>
                <a:ea typeface="微软雅黑" panose="020B0503020204020204" pitchFamily="34" charset="-122"/>
              </a:rPr>
              <a:t>d</a:t>
            </a:r>
            <a:r>
              <a:rPr lang="en-US" altLang="zh-CN" sz="2275" baseline="-25000" dirty="0">
                <a:latin typeface="微软雅黑" panose="020B0503020204020204" pitchFamily="34" charset="-122"/>
                <a:ea typeface="微软雅黑" panose="020B0503020204020204" pitchFamily="34" charset="-122"/>
              </a:rPr>
              <a:t>8</a:t>
            </a:r>
            <a:r>
              <a:rPr lang="zh-CN" altLang="en-US" sz="2275" dirty="0">
                <a:latin typeface="微软雅黑" panose="020B0503020204020204" pitchFamily="34" charset="-122"/>
                <a:ea typeface="微软雅黑" panose="020B0503020204020204" pitchFamily="34" charset="-122"/>
              </a:rPr>
              <a:t> </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275" dirty="0">
                <a:solidFill>
                  <a:srgbClr val="FF0000"/>
                </a:solidFill>
                <a:latin typeface="微软雅黑" panose="020B0503020204020204" pitchFamily="34" charset="-122"/>
                <a:ea typeface="微软雅黑" panose="020B0503020204020204" pitchFamily="34" charset="-122"/>
                <a:sym typeface="Symbol" panose="05050102010706020507" pitchFamily="18" charset="2"/>
              </a:rPr>
              <a:t> </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0  0  </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1</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  </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1</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  0 = </a:t>
            </a:r>
            <a:r>
              <a:rPr lang="zh-CN" altLang="en-US" sz="2275" dirty="0">
                <a:solidFill>
                  <a:srgbClr val="0237D8"/>
                </a:solidFill>
                <a:latin typeface="微软雅黑" panose="020B0503020204020204" pitchFamily="34" charset="-122"/>
                <a:ea typeface="微软雅黑" panose="020B0503020204020204" pitchFamily="34" charset="-122"/>
                <a:sym typeface="Symbol" panose="05050102010706020507" pitchFamily="18" charset="2"/>
              </a:rPr>
              <a:t>0</a:t>
            </a:r>
            <a:endParaRPr lang="en-US" altLang="zh-CN" sz="2275" dirty="0">
              <a:solidFill>
                <a:srgbClr val="0237D8"/>
              </a:solidFill>
              <a:latin typeface="微软雅黑" panose="020B0503020204020204" pitchFamily="34" charset="-122"/>
              <a:ea typeface="微软雅黑" panose="020B0503020204020204" pitchFamily="34" charset="-122"/>
              <a:sym typeface="Symbol" panose="05050102010706020507" pitchFamily="18" charset="2"/>
            </a:endParaRPr>
          </a:p>
          <a:p>
            <a:pPr>
              <a:spcBef>
                <a:spcPct val="50000"/>
              </a:spcBef>
            </a:pPr>
            <a:r>
              <a:rPr lang="en-US" altLang="zh-CN" sz="2275" dirty="0">
                <a:latin typeface="微软雅黑" panose="020B0503020204020204" pitchFamily="34" charset="-122"/>
                <a:ea typeface="微软雅黑" panose="020B0503020204020204" pitchFamily="34" charset="-122"/>
                <a:sym typeface="Symbol" panose="05050102010706020507" pitchFamily="18" charset="2"/>
              </a:rPr>
              <a:t>       G</a:t>
            </a:r>
            <a:r>
              <a:rPr lang="en-US" altLang="zh-CN" sz="2275" baseline="-25000" dirty="0">
                <a:latin typeface="微软雅黑" panose="020B0503020204020204" pitchFamily="34" charset="-122"/>
                <a:ea typeface="微软雅黑" panose="020B0503020204020204" pitchFamily="34" charset="-122"/>
                <a:sym typeface="Symbol" panose="05050102010706020507" pitchFamily="18" charset="2"/>
              </a:rPr>
              <a:t>3</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a:t>
            </a:r>
            <a:r>
              <a:rPr lang="en-US" altLang="zh-CN" sz="2275" dirty="0">
                <a:latin typeface="微软雅黑" panose="020B0503020204020204" pitchFamily="34" charset="-122"/>
                <a:ea typeface="微软雅黑" panose="020B0503020204020204" pitchFamily="34" charset="-122"/>
              </a:rPr>
              <a:t>P</a:t>
            </a:r>
            <a:r>
              <a:rPr lang="en-US" altLang="zh-CN" sz="2275" baseline="-25000" dirty="0">
                <a:latin typeface="微软雅黑" panose="020B0503020204020204" pitchFamily="34" charset="-122"/>
                <a:ea typeface="微软雅黑" panose="020B0503020204020204" pitchFamily="34" charset="-122"/>
              </a:rPr>
              <a:t>3</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  </a:t>
            </a:r>
            <a:r>
              <a:rPr lang="en-US" altLang="zh-CN" sz="2275" dirty="0">
                <a:latin typeface="微软雅黑" panose="020B0503020204020204" pitchFamily="34" charset="-122"/>
                <a:ea typeface="微软雅黑" panose="020B0503020204020204" pitchFamily="34" charset="-122"/>
              </a:rPr>
              <a:t>d</a:t>
            </a:r>
            <a:r>
              <a:rPr lang="en-US" altLang="zh-CN" sz="2275" baseline="-25000" dirty="0">
                <a:latin typeface="微软雅黑" panose="020B0503020204020204" pitchFamily="34" charset="-122"/>
                <a:ea typeface="微软雅黑" panose="020B0503020204020204" pitchFamily="34" charset="-122"/>
              </a:rPr>
              <a:t>2</a:t>
            </a:r>
            <a:r>
              <a:rPr lang="en-US" altLang="zh-CN" sz="2275" dirty="0">
                <a:latin typeface="微软雅黑" panose="020B0503020204020204" pitchFamily="34" charset="-122"/>
                <a:ea typeface="微软雅黑" panose="020B0503020204020204" pitchFamily="34" charset="-122"/>
              </a:rPr>
              <a:t> </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 </a:t>
            </a:r>
            <a:r>
              <a:rPr lang="en-US" altLang="zh-CN" sz="2275" dirty="0">
                <a:latin typeface="微软雅黑" panose="020B0503020204020204" pitchFamily="34" charset="-122"/>
                <a:ea typeface="微软雅黑" panose="020B0503020204020204" pitchFamily="34" charset="-122"/>
              </a:rPr>
              <a:t>d</a:t>
            </a:r>
            <a:r>
              <a:rPr lang="en-US" altLang="zh-CN" sz="2275" baseline="-25000" dirty="0">
                <a:latin typeface="微软雅黑" panose="020B0503020204020204" pitchFamily="34" charset="-122"/>
                <a:ea typeface="微软雅黑" panose="020B0503020204020204" pitchFamily="34" charset="-122"/>
              </a:rPr>
              <a:t>3</a:t>
            </a:r>
            <a:r>
              <a:rPr lang="en-US" altLang="zh-CN" sz="2275" dirty="0">
                <a:latin typeface="微软雅黑" panose="020B0503020204020204" pitchFamily="34" charset="-122"/>
                <a:ea typeface="微软雅黑" panose="020B0503020204020204" pitchFamily="34" charset="-122"/>
              </a:rPr>
              <a:t> </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a:t>
            </a:r>
            <a:r>
              <a:rPr lang="en-US" altLang="zh-CN" sz="2275" dirty="0">
                <a:latin typeface="微软雅黑" panose="020B0503020204020204" pitchFamily="34" charset="-122"/>
                <a:ea typeface="微软雅黑" panose="020B0503020204020204" pitchFamily="34" charset="-122"/>
              </a:rPr>
              <a:t> d</a:t>
            </a:r>
            <a:r>
              <a:rPr lang="en-US" altLang="zh-CN" sz="2275" baseline="-25000" dirty="0">
                <a:latin typeface="微软雅黑" panose="020B0503020204020204" pitchFamily="34" charset="-122"/>
                <a:ea typeface="微软雅黑" panose="020B0503020204020204" pitchFamily="34" charset="-122"/>
              </a:rPr>
              <a:t>4</a:t>
            </a:r>
            <a:r>
              <a:rPr lang="zh-CN" altLang="en-US" sz="2275" dirty="0">
                <a:latin typeface="微软雅黑" panose="020B0503020204020204" pitchFamily="34" charset="-122"/>
                <a:ea typeface="微软雅黑" panose="020B0503020204020204" pitchFamily="34" charset="-122"/>
              </a:rPr>
              <a:t> </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  </a:t>
            </a:r>
            <a:r>
              <a:rPr lang="en-US" altLang="zh-CN" sz="2275" dirty="0">
                <a:latin typeface="微软雅黑" panose="020B0503020204020204" pitchFamily="34" charset="-122"/>
                <a:ea typeface="微软雅黑" panose="020B0503020204020204" pitchFamily="34" charset="-122"/>
              </a:rPr>
              <a:t>d</a:t>
            </a:r>
            <a:r>
              <a:rPr lang="en-US" altLang="zh-CN" sz="2275" baseline="-25000" dirty="0">
                <a:latin typeface="微软雅黑" panose="020B0503020204020204" pitchFamily="34" charset="-122"/>
                <a:ea typeface="微软雅黑" panose="020B0503020204020204" pitchFamily="34" charset="-122"/>
              </a:rPr>
              <a:t>8</a:t>
            </a:r>
            <a:r>
              <a:rPr lang="en-US" altLang="zh-CN" sz="2275" dirty="0">
                <a:latin typeface="微软雅黑" panose="020B0503020204020204" pitchFamily="34" charset="-122"/>
                <a:ea typeface="微软雅黑" panose="020B0503020204020204" pitchFamily="34" charset="-122"/>
              </a:rPr>
              <a:t> </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 </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1</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  </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1</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 1 1  0    = </a:t>
            </a:r>
            <a:r>
              <a:rPr lang="zh-CN" altLang="en-US" sz="2275" dirty="0">
                <a:solidFill>
                  <a:srgbClr val="0237D8"/>
                </a:solidFill>
                <a:latin typeface="微软雅黑" panose="020B0503020204020204" pitchFamily="34" charset="-122"/>
                <a:ea typeface="微软雅黑" panose="020B0503020204020204" pitchFamily="34" charset="-122"/>
                <a:sym typeface="Symbol" panose="05050102010706020507" pitchFamily="18" charset="2"/>
              </a:rPr>
              <a:t>0</a:t>
            </a:r>
            <a:endParaRPr lang="en-US" altLang="zh-CN" sz="2275" dirty="0">
              <a:solidFill>
                <a:srgbClr val="0237D8"/>
              </a:solidFill>
              <a:latin typeface="微软雅黑" panose="020B0503020204020204" pitchFamily="34" charset="-122"/>
              <a:ea typeface="微软雅黑" panose="020B0503020204020204" pitchFamily="34" charset="-122"/>
              <a:sym typeface="Symbol" panose="05050102010706020507" pitchFamily="18" charset="2"/>
            </a:endParaRPr>
          </a:p>
          <a:p>
            <a:pPr>
              <a:spcBef>
                <a:spcPct val="50000"/>
              </a:spcBef>
            </a:pPr>
            <a:r>
              <a:rPr lang="en-US" altLang="zh-CN" sz="2275" dirty="0">
                <a:latin typeface="微软雅黑" panose="020B0503020204020204" pitchFamily="34" charset="-122"/>
                <a:ea typeface="微软雅黑" panose="020B0503020204020204" pitchFamily="34" charset="-122"/>
                <a:sym typeface="Symbol" panose="05050102010706020507" pitchFamily="18" charset="2"/>
              </a:rPr>
              <a:t>       G</a:t>
            </a:r>
            <a:r>
              <a:rPr lang="en-US" altLang="zh-CN" sz="2275" baseline="-25000" dirty="0">
                <a:latin typeface="微软雅黑" panose="020B0503020204020204" pitchFamily="34" charset="-122"/>
                <a:ea typeface="微软雅黑" panose="020B0503020204020204" pitchFamily="34" charset="-122"/>
                <a:sym typeface="Symbol" panose="05050102010706020507" pitchFamily="18" charset="2"/>
              </a:rPr>
              <a:t>2</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a:t>
            </a:r>
            <a:r>
              <a:rPr lang="en-US" altLang="zh-CN" sz="2275" dirty="0">
                <a:latin typeface="微软雅黑" panose="020B0503020204020204" pitchFamily="34" charset="-122"/>
                <a:ea typeface="微软雅黑" panose="020B0503020204020204" pitchFamily="34" charset="-122"/>
              </a:rPr>
              <a:t>P</a:t>
            </a:r>
            <a:r>
              <a:rPr lang="en-US" altLang="zh-CN" sz="2275" baseline="-25000" dirty="0">
                <a:latin typeface="微软雅黑" panose="020B0503020204020204" pitchFamily="34" charset="-122"/>
                <a:ea typeface="微软雅黑" panose="020B0503020204020204" pitchFamily="34" charset="-122"/>
              </a:rPr>
              <a:t>2</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  </a:t>
            </a:r>
            <a:r>
              <a:rPr lang="en-US" altLang="zh-CN" sz="2275" dirty="0">
                <a:latin typeface="微软雅黑" panose="020B0503020204020204" pitchFamily="34" charset="-122"/>
                <a:ea typeface="微软雅黑" panose="020B0503020204020204" pitchFamily="34" charset="-122"/>
              </a:rPr>
              <a:t>d</a:t>
            </a:r>
            <a:r>
              <a:rPr lang="en-US" altLang="zh-CN" sz="2275" baseline="-25000" dirty="0">
                <a:latin typeface="微软雅黑" panose="020B0503020204020204" pitchFamily="34" charset="-122"/>
                <a:ea typeface="微软雅黑" panose="020B0503020204020204" pitchFamily="34" charset="-122"/>
              </a:rPr>
              <a:t>1</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a:t>
            </a:r>
            <a:r>
              <a:rPr lang="en-US" altLang="zh-CN" sz="2275" dirty="0">
                <a:latin typeface="微软雅黑" panose="020B0503020204020204" pitchFamily="34" charset="-122"/>
                <a:ea typeface="微软雅黑" panose="020B0503020204020204" pitchFamily="34" charset="-122"/>
              </a:rPr>
              <a:t> d</a:t>
            </a:r>
            <a:r>
              <a:rPr lang="en-US" altLang="zh-CN" sz="2275" baseline="-25000" dirty="0">
                <a:latin typeface="微软雅黑" panose="020B0503020204020204" pitchFamily="34" charset="-122"/>
                <a:ea typeface="微软雅黑" panose="020B0503020204020204" pitchFamily="34" charset="-122"/>
              </a:rPr>
              <a:t>3</a:t>
            </a:r>
            <a:r>
              <a:rPr lang="en-US" altLang="zh-CN" sz="2275" dirty="0">
                <a:latin typeface="微软雅黑" panose="020B0503020204020204" pitchFamily="34" charset="-122"/>
                <a:ea typeface="微软雅黑" panose="020B0503020204020204" pitchFamily="34" charset="-122"/>
              </a:rPr>
              <a:t> </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a:t>
            </a:r>
            <a:r>
              <a:rPr lang="en-US" altLang="zh-CN" sz="2275" dirty="0">
                <a:latin typeface="微软雅黑" panose="020B0503020204020204" pitchFamily="34" charset="-122"/>
                <a:ea typeface="微软雅黑" panose="020B0503020204020204" pitchFamily="34" charset="-122"/>
              </a:rPr>
              <a:t> d</a:t>
            </a:r>
            <a:r>
              <a:rPr lang="en-US" altLang="zh-CN" sz="2275" baseline="-25000" dirty="0">
                <a:latin typeface="微软雅黑" panose="020B0503020204020204" pitchFamily="34" charset="-122"/>
                <a:ea typeface="微软雅黑" panose="020B0503020204020204" pitchFamily="34" charset="-122"/>
              </a:rPr>
              <a:t>4</a:t>
            </a:r>
            <a:r>
              <a:rPr lang="en-US" altLang="zh-CN" sz="2275" dirty="0">
                <a:latin typeface="微软雅黑" panose="020B0503020204020204" pitchFamily="34" charset="-122"/>
                <a:ea typeface="微软雅黑" panose="020B0503020204020204" pitchFamily="34" charset="-122"/>
              </a:rPr>
              <a:t> </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 d</a:t>
            </a:r>
            <a:r>
              <a:rPr lang="en-US" altLang="zh-CN" sz="2275" baseline="-25000" dirty="0">
                <a:latin typeface="微软雅黑" panose="020B0503020204020204" pitchFamily="34" charset="-122"/>
                <a:ea typeface="微软雅黑" panose="020B0503020204020204" pitchFamily="34" charset="-122"/>
                <a:sym typeface="Symbol" panose="05050102010706020507" pitchFamily="18" charset="2"/>
              </a:rPr>
              <a:t>6</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  d</a:t>
            </a:r>
            <a:r>
              <a:rPr lang="en-US" altLang="zh-CN" sz="2275" baseline="-25000" dirty="0">
                <a:latin typeface="微软雅黑" panose="020B0503020204020204" pitchFamily="34" charset="-122"/>
                <a:ea typeface="微软雅黑" panose="020B0503020204020204" pitchFamily="34" charset="-122"/>
                <a:sym typeface="Symbol" panose="05050102010706020507" pitchFamily="18" charset="2"/>
              </a:rPr>
              <a:t>7</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 =</a:t>
            </a:r>
            <a:r>
              <a:rPr lang="zh-CN" altLang="en-US" sz="2275" dirty="0">
                <a:solidFill>
                  <a:srgbClr val="FF0000"/>
                </a:solidFill>
                <a:latin typeface="微软雅黑" panose="020B0503020204020204" pitchFamily="34" charset="-122"/>
                <a:ea typeface="微软雅黑" panose="020B0503020204020204" pitchFamily="34" charset="-122"/>
                <a:sym typeface="Symbol" panose="05050102010706020507" pitchFamily="18" charset="2"/>
              </a:rPr>
              <a:t> </a:t>
            </a:r>
            <a:r>
              <a:rPr lang="en-US" altLang="zh-CN" sz="2275" dirty="0">
                <a:solidFill>
                  <a:srgbClr val="FF0000"/>
                </a:solidFill>
                <a:latin typeface="微软雅黑" panose="020B0503020204020204" pitchFamily="34" charset="-122"/>
                <a:ea typeface="微软雅黑" panose="020B0503020204020204" pitchFamily="34" charset="-122"/>
                <a:sym typeface="Symbol" panose="05050102010706020507" pitchFamily="18" charset="2"/>
              </a:rPr>
              <a:t>1</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  0 </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 </a:t>
            </a:r>
            <a:r>
              <a:rPr lang="zh-CN" altLang="en-US" sz="2275" dirty="0">
                <a:latin typeface="微软雅黑" panose="020B0503020204020204" pitchFamily="34" charset="-122"/>
                <a:ea typeface="微软雅黑" panose="020B0503020204020204" pitchFamily="34" charset="-122"/>
              </a:rPr>
              <a:t> 1 </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1  1  </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1</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 =</a:t>
            </a:r>
            <a:r>
              <a:rPr lang="en-US" altLang="zh-CN" sz="2275" dirty="0">
                <a:solidFill>
                  <a:srgbClr val="FF0000"/>
                </a:solidFill>
                <a:latin typeface="微软雅黑" panose="020B0503020204020204" pitchFamily="34" charset="-122"/>
                <a:ea typeface="微软雅黑" panose="020B0503020204020204" pitchFamily="34" charset="-122"/>
                <a:sym typeface="Symbol" panose="05050102010706020507" pitchFamily="18" charset="2"/>
              </a:rPr>
              <a:t>1</a:t>
            </a:r>
            <a:endParaRPr lang="zh-CN" altLang="en-US" sz="2275" dirty="0">
              <a:solidFill>
                <a:srgbClr val="FF0000"/>
              </a:solidFill>
              <a:latin typeface="微软雅黑" panose="020B0503020204020204" pitchFamily="34" charset="-122"/>
              <a:ea typeface="微软雅黑" panose="020B0503020204020204" pitchFamily="34" charset="-122"/>
              <a:sym typeface="Symbol" panose="05050102010706020507" pitchFamily="18" charset="2"/>
            </a:endParaRPr>
          </a:p>
          <a:p>
            <a:pPr>
              <a:spcBef>
                <a:spcPct val="50000"/>
              </a:spcBef>
            </a:pPr>
            <a:r>
              <a:rPr lang="en-US" altLang="zh-CN" sz="2275" dirty="0">
                <a:solidFill>
                  <a:srgbClr val="FF0000"/>
                </a:solidFill>
                <a:latin typeface="微软雅黑" panose="020B0503020204020204" pitchFamily="34" charset="-122"/>
                <a:ea typeface="微软雅黑" panose="020B0503020204020204" pitchFamily="34" charset="-122"/>
                <a:sym typeface="Symbol" panose="05050102010706020507" pitchFamily="18" charset="2"/>
              </a:rPr>
              <a:t>       </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G</a:t>
            </a:r>
            <a:r>
              <a:rPr lang="en-US" altLang="zh-CN" sz="2275" baseline="-25000" dirty="0">
                <a:latin typeface="微软雅黑" panose="020B0503020204020204" pitchFamily="34" charset="-122"/>
                <a:ea typeface="微软雅黑" panose="020B0503020204020204" pitchFamily="34" charset="-122"/>
                <a:sym typeface="Symbol" panose="05050102010706020507" pitchFamily="18" charset="2"/>
              </a:rPr>
              <a:t>1</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a:t>
            </a:r>
            <a:r>
              <a:rPr lang="en-US" altLang="zh-CN" sz="2275" dirty="0">
                <a:latin typeface="微软雅黑" panose="020B0503020204020204" pitchFamily="34" charset="-122"/>
                <a:ea typeface="微软雅黑" panose="020B0503020204020204" pitchFamily="34" charset="-122"/>
              </a:rPr>
              <a:t>P</a:t>
            </a:r>
            <a:r>
              <a:rPr lang="en-US" altLang="zh-CN" sz="2275" baseline="-25000" dirty="0">
                <a:latin typeface="微软雅黑" panose="020B0503020204020204" pitchFamily="34" charset="-122"/>
                <a:ea typeface="微软雅黑" panose="020B0503020204020204" pitchFamily="34" charset="-122"/>
              </a:rPr>
              <a:t>1</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  </a:t>
            </a:r>
            <a:r>
              <a:rPr lang="en-US" altLang="zh-CN" sz="2275" dirty="0">
                <a:latin typeface="微软雅黑" panose="020B0503020204020204" pitchFamily="34" charset="-122"/>
                <a:ea typeface="微软雅黑" panose="020B0503020204020204" pitchFamily="34" charset="-122"/>
              </a:rPr>
              <a:t>d</a:t>
            </a:r>
            <a:r>
              <a:rPr lang="en-US" altLang="zh-CN" sz="2275" baseline="-25000" dirty="0">
                <a:latin typeface="微软雅黑" panose="020B0503020204020204" pitchFamily="34" charset="-122"/>
                <a:ea typeface="微软雅黑" panose="020B0503020204020204" pitchFamily="34" charset="-122"/>
              </a:rPr>
              <a:t>1</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 </a:t>
            </a:r>
            <a:r>
              <a:rPr lang="en-US" altLang="zh-CN" sz="2275" dirty="0">
                <a:latin typeface="微软雅黑" panose="020B0503020204020204" pitchFamily="34" charset="-122"/>
                <a:ea typeface="微软雅黑" panose="020B0503020204020204" pitchFamily="34" charset="-122"/>
              </a:rPr>
              <a:t>d</a:t>
            </a:r>
            <a:r>
              <a:rPr lang="en-US" altLang="zh-CN" sz="2275" baseline="-25000" dirty="0">
                <a:latin typeface="微软雅黑" panose="020B0503020204020204" pitchFamily="34" charset="-122"/>
                <a:ea typeface="微软雅黑" panose="020B0503020204020204" pitchFamily="34" charset="-122"/>
              </a:rPr>
              <a:t>2</a:t>
            </a:r>
            <a:r>
              <a:rPr lang="en-US" altLang="zh-CN" sz="2275" dirty="0">
                <a:latin typeface="微软雅黑" panose="020B0503020204020204" pitchFamily="34" charset="-122"/>
                <a:ea typeface="微软雅黑" panose="020B0503020204020204" pitchFamily="34" charset="-122"/>
              </a:rPr>
              <a:t> </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a:t>
            </a:r>
            <a:r>
              <a:rPr lang="en-US" altLang="zh-CN" sz="2275" dirty="0">
                <a:latin typeface="微软雅黑" panose="020B0503020204020204" pitchFamily="34" charset="-122"/>
                <a:ea typeface="微软雅黑" panose="020B0503020204020204" pitchFamily="34" charset="-122"/>
              </a:rPr>
              <a:t> d</a:t>
            </a:r>
            <a:r>
              <a:rPr lang="en-US" altLang="zh-CN" sz="2275" baseline="-25000" dirty="0">
                <a:latin typeface="微软雅黑" panose="020B0503020204020204" pitchFamily="34" charset="-122"/>
                <a:ea typeface="微软雅黑" panose="020B0503020204020204" pitchFamily="34" charset="-122"/>
              </a:rPr>
              <a:t>4</a:t>
            </a:r>
            <a:r>
              <a:rPr lang="en-US" altLang="zh-CN" sz="2275" dirty="0">
                <a:latin typeface="微软雅黑" panose="020B0503020204020204" pitchFamily="34" charset="-122"/>
                <a:ea typeface="微软雅黑" panose="020B0503020204020204" pitchFamily="34" charset="-122"/>
              </a:rPr>
              <a:t> </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a:t>
            </a:r>
            <a:r>
              <a:rPr lang="en-US" altLang="zh-CN" sz="2275" dirty="0">
                <a:latin typeface="微软雅黑" panose="020B0503020204020204" pitchFamily="34" charset="-122"/>
                <a:ea typeface="微软雅黑" panose="020B0503020204020204" pitchFamily="34" charset="-122"/>
              </a:rPr>
              <a:t> d</a:t>
            </a:r>
            <a:r>
              <a:rPr lang="en-US" altLang="zh-CN" sz="2275" baseline="-25000" dirty="0">
                <a:latin typeface="微软雅黑" panose="020B0503020204020204" pitchFamily="34" charset="-122"/>
                <a:ea typeface="微软雅黑" panose="020B0503020204020204" pitchFamily="34" charset="-122"/>
              </a:rPr>
              <a:t>5</a:t>
            </a:r>
            <a:r>
              <a:rPr lang="en-US" altLang="zh-CN" sz="2275" dirty="0">
                <a:latin typeface="微软雅黑" panose="020B0503020204020204" pitchFamily="34" charset="-122"/>
                <a:ea typeface="微软雅黑" panose="020B0503020204020204" pitchFamily="34" charset="-122"/>
              </a:rPr>
              <a:t> </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a:t>
            </a:r>
            <a:r>
              <a:rPr lang="en-US" altLang="zh-CN" sz="2275" dirty="0">
                <a:latin typeface="微软雅黑" panose="020B0503020204020204" pitchFamily="34" charset="-122"/>
                <a:ea typeface="微软雅黑" panose="020B0503020204020204" pitchFamily="34" charset="-122"/>
              </a:rPr>
              <a:t> d</a:t>
            </a:r>
            <a:r>
              <a:rPr lang="en-US" altLang="zh-CN" sz="2275" baseline="-25000" dirty="0">
                <a:latin typeface="微软雅黑" panose="020B0503020204020204" pitchFamily="34" charset="-122"/>
                <a:ea typeface="微软雅黑" panose="020B0503020204020204" pitchFamily="34" charset="-122"/>
              </a:rPr>
              <a:t>7</a:t>
            </a:r>
            <a:r>
              <a:rPr lang="en-US" altLang="zh-CN" sz="2275" dirty="0">
                <a:latin typeface="微软雅黑" panose="020B0503020204020204" pitchFamily="34" charset="-122"/>
                <a:ea typeface="微软雅黑" panose="020B0503020204020204" pitchFamily="34" charset="-122"/>
              </a:rPr>
              <a:t> = </a:t>
            </a:r>
            <a:r>
              <a:rPr lang="en-US" altLang="zh-CN" sz="2275" dirty="0">
                <a:solidFill>
                  <a:srgbClr val="FF0000"/>
                </a:solidFill>
                <a:latin typeface="微软雅黑" panose="020B0503020204020204" pitchFamily="34" charset="-122"/>
                <a:ea typeface="微软雅黑" panose="020B0503020204020204" pitchFamily="34" charset="-122"/>
              </a:rPr>
              <a:t>0</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 </a:t>
            </a:r>
            <a:r>
              <a:rPr lang="zh-CN" altLang="en-US" sz="2275" dirty="0">
                <a:solidFill>
                  <a:srgbClr val="FF0000"/>
                </a:solidFill>
                <a:latin typeface="微软雅黑" panose="020B0503020204020204" pitchFamily="34" charset="-122"/>
                <a:ea typeface="微软雅黑" panose="020B0503020204020204" pitchFamily="34" charset="-122"/>
              </a:rPr>
              <a:t> </a:t>
            </a:r>
            <a:r>
              <a:rPr lang="en-US" altLang="zh-CN" sz="2275" dirty="0">
                <a:latin typeface="微软雅黑" panose="020B0503020204020204" pitchFamily="34" charset="-122"/>
                <a:ea typeface="微软雅黑" panose="020B0503020204020204" pitchFamily="34" charset="-122"/>
              </a:rPr>
              <a:t>0</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 </a:t>
            </a:r>
            <a:r>
              <a:rPr lang="en-US" altLang="zh-CN" sz="2275" dirty="0">
                <a:latin typeface="微软雅黑" panose="020B0503020204020204" pitchFamily="34" charset="-122"/>
                <a:ea typeface="微软雅黑" panose="020B0503020204020204" pitchFamily="34" charset="-122"/>
              </a:rPr>
              <a:t>1</a:t>
            </a:r>
            <a:r>
              <a:rPr lang="zh-CN" altLang="en-US" sz="2275" dirty="0">
                <a:latin typeface="微软雅黑" panose="020B0503020204020204" pitchFamily="34" charset="-122"/>
                <a:ea typeface="微软雅黑" panose="020B0503020204020204" pitchFamily="34" charset="-122"/>
              </a:rPr>
              <a:t> </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275" dirty="0">
                <a:latin typeface="微软雅黑" panose="020B0503020204020204" pitchFamily="34" charset="-122"/>
                <a:ea typeface="微软雅黑" panose="020B0503020204020204" pitchFamily="34" charset="-122"/>
              </a:rPr>
              <a:t>1 </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275" dirty="0">
                <a:latin typeface="微软雅黑" panose="020B0503020204020204" pitchFamily="34" charset="-122"/>
                <a:ea typeface="微软雅黑" panose="020B0503020204020204" pitchFamily="34" charset="-122"/>
              </a:rPr>
              <a:t> 0 </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275" dirty="0">
                <a:latin typeface="微软雅黑" panose="020B0503020204020204" pitchFamily="34" charset="-122"/>
                <a:ea typeface="微软雅黑" panose="020B0503020204020204" pitchFamily="34" charset="-122"/>
              </a:rPr>
              <a:t> </a:t>
            </a:r>
            <a:r>
              <a:rPr lang="en-US" altLang="zh-CN" sz="2275" dirty="0">
                <a:latin typeface="微软雅黑" panose="020B0503020204020204" pitchFamily="34" charset="-122"/>
                <a:ea typeface="微软雅黑" panose="020B0503020204020204" pitchFamily="34" charset="-122"/>
              </a:rPr>
              <a:t>1 </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a:t>
            </a:r>
            <a:r>
              <a:rPr lang="en-US" altLang="zh-CN" sz="2275" dirty="0">
                <a:solidFill>
                  <a:srgbClr val="FF0000"/>
                </a:solidFill>
                <a:latin typeface="微软雅黑" panose="020B0503020204020204" pitchFamily="34" charset="-122"/>
                <a:ea typeface="微软雅黑" panose="020B0503020204020204" pitchFamily="34" charset="-122"/>
                <a:sym typeface="Symbol" panose="05050102010706020507" pitchFamily="18" charset="2"/>
              </a:rPr>
              <a:t>1</a:t>
            </a:r>
            <a:endParaRPr lang="zh-CN" altLang="en-US" sz="2275" dirty="0">
              <a:solidFill>
                <a:srgbClr val="FF0000"/>
              </a:solidFill>
              <a:latin typeface="微软雅黑" panose="020B0503020204020204" pitchFamily="34" charset="-122"/>
              <a:ea typeface="微软雅黑" panose="020B0503020204020204" pitchFamily="34" charset="-122"/>
              <a:sym typeface="Symbol" panose="05050102010706020507" pitchFamily="18" charset="2"/>
            </a:endParaRPr>
          </a:p>
        </p:txBody>
      </p:sp>
      <p:sp>
        <p:nvSpPr>
          <p:cNvPr id="15" name="矩形 14"/>
          <p:cNvSpPr/>
          <p:nvPr/>
        </p:nvSpPr>
        <p:spPr>
          <a:xfrm>
            <a:off x="1540083" y="1537883"/>
            <a:ext cx="9400314" cy="794064"/>
          </a:xfrm>
          <a:prstGeom prst="rect">
            <a:avLst/>
          </a:prstGeom>
        </p:spPr>
        <p:txBody>
          <a:bodyPr wrap="square">
            <a:spAutoFit/>
          </a:bodyPr>
          <a:lstStyle/>
          <a:p>
            <a:r>
              <a:rPr lang="en-US" altLang="zh-CN" sz="2280" dirty="0"/>
              <a:t>0110111</a:t>
            </a:r>
            <a:r>
              <a:rPr lang="en-US" altLang="zh-CN" sz="2280" dirty="0">
                <a:solidFill>
                  <a:srgbClr val="FF0000"/>
                </a:solidFill>
              </a:rPr>
              <a:t>1</a:t>
            </a:r>
            <a:r>
              <a:rPr lang="en-US" altLang="zh-CN" sz="2280" dirty="0"/>
              <a:t>   </a:t>
            </a:r>
            <a:r>
              <a:rPr lang="zh-CN" altLang="zh-CN" sz="2280" dirty="0"/>
              <a:t>只有</a:t>
            </a:r>
            <a:r>
              <a:rPr lang="en-US" altLang="zh-CN" sz="2280" dirty="0"/>
              <a:t>D1</a:t>
            </a:r>
            <a:r>
              <a:rPr lang="zh-CN" altLang="zh-CN" sz="2280" dirty="0"/>
              <a:t>位出错，会导致</a:t>
            </a:r>
            <a:r>
              <a:rPr lang="en-US" altLang="zh-CN" sz="2280" dirty="0"/>
              <a:t>P</a:t>
            </a:r>
            <a:r>
              <a:rPr lang="en-US" altLang="zh-CN" sz="2280" baseline="-25000" dirty="0"/>
              <a:t>1</a:t>
            </a:r>
            <a:r>
              <a:rPr lang="en-US" altLang="zh-CN" sz="2280" dirty="0"/>
              <a:t>P</a:t>
            </a:r>
            <a:r>
              <a:rPr lang="en-US" altLang="zh-CN" sz="2280" baseline="-25000" dirty="0"/>
              <a:t>2</a:t>
            </a:r>
            <a:r>
              <a:rPr lang="zh-CN" altLang="zh-CN" sz="2280" dirty="0"/>
              <a:t>出错，</a:t>
            </a:r>
            <a:r>
              <a:rPr lang="en-US" altLang="zh-CN" sz="2280" dirty="0"/>
              <a:t>P</a:t>
            </a:r>
            <a:r>
              <a:rPr lang="en-US" altLang="zh-CN" sz="2280" baseline="-25000" dirty="0"/>
              <a:t>1</a:t>
            </a:r>
            <a:r>
              <a:rPr lang="en-US" altLang="zh-CN" sz="2280" dirty="0"/>
              <a:t>=0,P</a:t>
            </a:r>
            <a:r>
              <a:rPr lang="en-US" altLang="zh-CN" sz="2280" baseline="-25000" dirty="0"/>
              <a:t>2</a:t>
            </a:r>
            <a:r>
              <a:rPr lang="en-US" altLang="zh-CN" sz="2280" dirty="0"/>
              <a:t>=1                           </a:t>
            </a:r>
            <a:endParaRPr lang="zh-CN" altLang="zh-CN" sz="2280" dirty="0"/>
          </a:p>
          <a:p>
            <a:r>
              <a:rPr lang="zh-CN" altLang="zh-CN" sz="2280" dirty="0"/>
              <a:t>接收方接收到的海明编码为：</a:t>
            </a:r>
            <a:r>
              <a:rPr lang="en-US" altLang="zh-CN" sz="2280" dirty="0"/>
              <a:t>0110</a:t>
            </a:r>
            <a:r>
              <a:rPr lang="en-US" altLang="zh-CN" sz="2280" b="1" u="sng" dirty="0"/>
              <a:t>0</a:t>
            </a:r>
            <a:r>
              <a:rPr lang="en-US" altLang="zh-CN" sz="2280" dirty="0"/>
              <a:t>111</a:t>
            </a:r>
            <a:r>
              <a:rPr lang="en-US" altLang="zh-CN" sz="2280" b="1" u="sng" dirty="0"/>
              <a:t>1</a:t>
            </a:r>
            <a:r>
              <a:rPr lang="en-US" altLang="zh-CN" sz="2280" dirty="0"/>
              <a:t>0</a:t>
            </a:r>
            <a:r>
              <a:rPr lang="en-US" altLang="zh-CN" sz="2280" u="sng" dirty="0">
                <a:solidFill>
                  <a:srgbClr val="FF0000"/>
                </a:solidFill>
              </a:rPr>
              <a:t>10</a:t>
            </a:r>
            <a:r>
              <a:rPr lang="en-US" altLang="zh-CN" sz="2280" dirty="0"/>
              <a:t> </a:t>
            </a:r>
            <a:endParaRPr lang="zh-CN" altLang="zh-CN" sz="2280" dirty="0"/>
          </a:p>
        </p:txBody>
      </p:sp>
      <p:sp>
        <p:nvSpPr>
          <p:cNvPr id="16" name="矩形 15"/>
          <p:cNvSpPr/>
          <p:nvPr/>
        </p:nvSpPr>
        <p:spPr>
          <a:xfrm>
            <a:off x="1830670" y="4646486"/>
            <a:ext cx="5619699" cy="442429"/>
          </a:xfrm>
          <a:prstGeom prst="rect">
            <a:avLst/>
          </a:prstGeom>
        </p:spPr>
        <p:txBody>
          <a:bodyPr wrap="square">
            <a:spAutoFit/>
          </a:bodyPr>
          <a:lstStyle/>
          <a:p>
            <a:pPr>
              <a:spcBef>
                <a:spcPct val="50000"/>
              </a:spcBef>
            </a:pPr>
            <a:r>
              <a:rPr lang="en-US" altLang="zh-CN" sz="2275" dirty="0">
                <a:latin typeface="微软雅黑" panose="020B0503020204020204" pitchFamily="34" charset="-122"/>
                <a:ea typeface="微软雅黑" panose="020B0503020204020204" pitchFamily="34" charset="-122"/>
                <a:sym typeface="Symbol" panose="05050102010706020507" pitchFamily="18" charset="2"/>
              </a:rPr>
              <a:t>G</a:t>
            </a:r>
            <a:r>
              <a:rPr lang="en-US" altLang="zh-CN" sz="2275" baseline="-25000" dirty="0">
                <a:latin typeface="微软雅黑" panose="020B0503020204020204" pitchFamily="34" charset="-122"/>
                <a:ea typeface="微软雅黑" panose="020B0503020204020204" pitchFamily="34" charset="-122"/>
                <a:sym typeface="Symbol" panose="05050102010706020507" pitchFamily="18" charset="2"/>
              </a:rPr>
              <a:t>4</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G</a:t>
            </a:r>
            <a:r>
              <a:rPr lang="en-US" altLang="zh-CN" sz="2275" baseline="-25000" dirty="0">
                <a:latin typeface="微软雅黑" panose="020B0503020204020204" pitchFamily="34" charset="-122"/>
                <a:ea typeface="微软雅黑" panose="020B0503020204020204" pitchFamily="34" charset="-122"/>
                <a:sym typeface="Symbol" panose="05050102010706020507" pitchFamily="18" charset="2"/>
              </a:rPr>
              <a:t>3</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G</a:t>
            </a:r>
            <a:r>
              <a:rPr lang="en-US" altLang="zh-CN" sz="2275" baseline="-25000" dirty="0">
                <a:latin typeface="微软雅黑" panose="020B0503020204020204" pitchFamily="34" charset="-122"/>
                <a:ea typeface="微软雅黑" panose="020B0503020204020204" pitchFamily="34" charset="-122"/>
                <a:sym typeface="Symbol" panose="05050102010706020507" pitchFamily="18" charset="2"/>
              </a:rPr>
              <a:t>2</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G</a:t>
            </a:r>
            <a:r>
              <a:rPr lang="en-US" altLang="zh-CN" sz="2275" baseline="-25000" dirty="0">
                <a:latin typeface="微软雅黑" panose="020B0503020204020204" pitchFamily="34" charset="-122"/>
                <a:ea typeface="微软雅黑" panose="020B0503020204020204" pitchFamily="34" charset="-122"/>
                <a:sym typeface="Symbol" panose="05050102010706020507" pitchFamily="18" charset="2"/>
              </a:rPr>
              <a:t>1</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 </a:t>
            </a:r>
            <a:r>
              <a:rPr lang="en-US" altLang="zh-CN" sz="2275" dirty="0">
                <a:solidFill>
                  <a:srgbClr val="0237D8"/>
                </a:solidFill>
                <a:latin typeface="微软雅黑" panose="020B0503020204020204" pitchFamily="34" charset="-122"/>
                <a:ea typeface="微软雅黑" panose="020B0503020204020204" pitchFamily="34" charset="-122"/>
                <a:sym typeface="Symbol" panose="05050102010706020507" pitchFamily="18" charset="2"/>
              </a:rPr>
              <a:t>0</a:t>
            </a:r>
            <a:r>
              <a:rPr lang="zh-CN" altLang="en-US" sz="2275" dirty="0">
                <a:solidFill>
                  <a:srgbClr val="0237D8"/>
                </a:solidFill>
                <a:latin typeface="微软雅黑" panose="020B0503020204020204" pitchFamily="34" charset="-122"/>
                <a:ea typeface="微软雅黑" panose="020B0503020204020204" pitchFamily="34" charset="-122"/>
                <a:sym typeface="Symbol" panose="05050102010706020507" pitchFamily="18" charset="2"/>
              </a:rPr>
              <a:t> 0 </a:t>
            </a:r>
            <a:r>
              <a:rPr lang="en-US" altLang="zh-CN" sz="2275" dirty="0">
                <a:solidFill>
                  <a:srgbClr val="0237D8"/>
                </a:solidFill>
                <a:latin typeface="微软雅黑" panose="020B0503020204020204" pitchFamily="34" charset="-122"/>
                <a:ea typeface="微软雅黑" panose="020B0503020204020204" pitchFamily="34" charset="-122"/>
                <a:sym typeface="Symbol" panose="05050102010706020507" pitchFamily="18" charset="2"/>
              </a:rPr>
              <a:t>1</a:t>
            </a:r>
            <a:r>
              <a:rPr lang="zh-CN" altLang="en-US" sz="2275" dirty="0">
                <a:solidFill>
                  <a:srgbClr val="0237D8"/>
                </a:solidFill>
                <a:latin typeface="微软雅黑" panose="020B0503020204020204" pitchFamily="34" charset="-122"/>
                <a:ea typeface="微软雅黑" panose="020B0503020204020204" pitchFamily="34" charset="-122"/>
                <a:sym typeface="Symbol" panose="05050102010706020507" pitchFamily="18" charset="2"/>
              </a:rPr>
              <a:t> </a:t>
            </a:r>
            <a:r>
              <a:rPr lang="en-US" altLang="zh-CN" sz="2275" dirty="0">
                <a:solidFill>
                  <a:srgbClr val="0237D8"/>
                </a:solidFill>
                <a:latin typeface="微软雅黑" panose="020B0503020204020204" pitchFamily="34" charset="-122"/>
                <a:ea typeface="微软雅黑" panose="020B0503020204020204" pitchFamily="34" charset="-122"/>
                <a:sym typeface="Symbol" panose="05050102010706020507" pitchFamily="18" charset="2"/>
              </a:rPr>
              <a:t>1</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    表明</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H</a:t>
            </a:r>
            <a:r>
              <a:rPr lang="en-US" altLang="zh-CN" sz="2275" baseline="-25000" dirty="0">
                <a:latin typeface="微软雅黑" panose="020B0503020204020204" pitchFamily="34" charset="-122"/>
                <a:ea typeface="微软雅黑" panose="020B0503020204020204" pitchFamily="34" charset="-122"/>
                <a:sym typeface="Symbol" panose="05050102010706020507" pitchFamily="18" charset="2"/>
              </a:rPr>
              <a:t>3</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位出错！</a:t>
            </a:r>
          </a:p>
        </p:txBody>
      </p:sp>
      <p:sp>
        <p:nvSpPr>
          <p:cNvPr id="23" name="矩形 22"/>
          <p:cNvSpPr/>
          <p:nvPr/>
        </p:nvSpPr>
        <p:spPr>
          <a:xfrm>
            <a:off x="1848301" y="5200658"/>
            <a:ext cx="9393943" cy="1080809"/>
          </a:xfrm>
          <a:prstGeom prst="rect">
            <a:avLst/>
          </a:prstGeom>
        </p:spPr>
        <p:txBody>
          <a:bodyPr wrap="square">
            <a:spAutoFit/>
          </a:bodyPr>
          <a:lstStyle/>
          <a:p>
            <a:pPr>
              <a:lnSpc>
                <a:spcPct val="150000"/>
              </a:lnSpc>
              <a:spcBef>
                <a:spcPct val="50000"/>
              </a:spcBef>
            </a:pPr>
            <a:r>
              <a:rPr lang="zh-CN" altLang="en-US" sz="2275" dirty="0">
                <a:latin typeface="微软雅黑" panose="020B0503020204020204" pitchFamily="34" charset="-122"/>
                <a:ea typeface="微软雅黑" panose="020B0503020204020204" pitchFamily="34" charset="-122"/>
                <a:sym typeface="Symbol" panose="05050102010706020507" pitchFamily="18" charset="2"/>
              </a:rPr>
              <a:t>当只有一位出错时，由于指错字</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G</a:t>
            </a:r>
            <a:r>
              <a:rPr lang="en-US" altLang="zh-CN" sz="2275" baseline="-25000" dirty="0">
                <a:latin typeface="微软雅黑" panose="020B0503020204020204" pitchFamily="34" charset="-122"/>
                <a:ea typeface="微软雅黑" panose="020B0503020204020204" pitchFamily="34" charset="-122"/>
                <a:sym typeface="Symbol" panose="05050102010706020507" pitchFamily="18" charset="2"/>
              </a:rPr>
              <a:t>4</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G</a:t>
            </a:r>
            <a:r>
              <a:rPr lang="en-US" altLang="zh-CN" sz="2275" baseline="-25000" dirty="0">
                <a:latin typeface="微软雅黑" panose="020B0503020204020204" pitchFamily="34" charset="-122"/>
                <a:ea typeface="微软雅黑" panose="020B0503020204020204" pitchFamily="34" charset="-122"/>
                <a:sym typeface="Symbol" panose="05050102010706020507" pitchFamily="18" charset="2"/>
              </a:rPr>
              <a:t>3</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G</a:t>
            </a:r>
            <a:r>
              <a:rPr lang="en-US" altLang="zh-CN" sz="2275" baseline="-25000" dirty="0">
                <a:latin typeface="微软雅黑" panose="020B0503020204020204" pitchFamily="34" charset="-122"/>
                <a:ea typeface="微软雅黑" panose="020B0503020204020204" pitchFamily="34" charset="-122"/>
                <a:sym typeface="Symbol" panose="05050102010706020507" pitchFamily="18" charset="2"/>
              </a:rPr>
              <a:t>2</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G</a:t>
            </a:r>
            <a:r>
              <a:rPr lang="en-US" altLang="zh-CN" sz="2275" baseline="-25000" dirty="0">
                <a:latin typeface="微软雅黑" panose="020B0503020204020204" pitchFamily="34" charset="-122"/>
                <a:ea typeface="微软雅黑" panose="020B0503020204020204" pitchFamily="34" charset="-122"/>
                <a:sym typeface="Symbol" panose="05050102010706020507" pitchFamily="18" charset="2"/>
              </a:rPr>
              <a:t>1</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能定位错误，故可利用指错字配合适当电路和异或门，修正出错位！</a:t>
            </a:r>
          </a:p>
        </p:txBody>
      </p:sp>
      <p:sp>
        <p:nvSpPr>
          <p:cNvPr id="27" name="标题 1">
            <a:extLst>
              <a:ext uri="{FF2B5EF4-FFF2-40B4-BE49-F238E27FC236}">
                <a16:creationId xmlns:a16="http://schemas.microsoft.com/office/drawing/2014/main" id="{C1ACEEE8-6202-4F3B-8E40-6170E3179559}"/>
              </a:ext>
            </a:extLst>
          </p:cNvPr>
          <p:cNvSpPr>
            <a:spLocks noGrp="1"/>
          </p:cNvSpPr>
          <p:nvPr>
            <p:ph type="title"/>
          </p:nvPr>
        </p:nvSpPr>
        <p:spPr>
          <a:xfrm>
            <a:off x="487822" y="257614"/>
            <a:ext cx="10515600" cy="617641"/>
          </a:xfrm>
        </p:spPr>
        <p:txBody>
          <a:bodyPr/>
          <a:lstStyle/>
          <a:p>
            <a:r>
              <a:rPr lang="en-US" altLang="zh-CN" dirty="0"/>
              <a:t>2.4.3 </a:t>
            </a:r>
            <a:r>
              <a:rPr lang="zh-CN" altLang="en-US" dirty="0"/>
              <a:t>海明检验  </a:t>
            </a:r>
          </a:p>
        </p:txBody>
      </p:sp>
    </p:spTree>
    <p:extLst>
      <p:ext uri="{BB962C8B-B14F-4D97-AF65-F5344CB8AC3E}">
        <p14:creationId xmlns:p14="http://schemas.microsoft.com/office/powerpoint/2010/main" val="39954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vertic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linds(vertical)">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一位全加器逻辑实现</a:t>
            </a:r>
            <a:endParaRPr lang="zh-CN" altLang="en-US" dirty="0"/>
          </a:p>
        </p:txBody>
      </p:sp>
      <p:sp>
        <p:nvSpPr>
          <p:cNvPr id="4" name="Rectangle 62"/>
          <p:cNvSpPr>
            <a:spLocks noChangeArrowheads="1"/>
          </p:cNvSpPr>
          <p:nvPr/>
        </p:nvSpPr>
        <p:spPr bwMode="auto">
          <a:xfrm>
            <a:off x="6539911" y="2225503"/>
            <a:ext cx="4000500" cy="3367830"/>
          </a:xfrm>
          <a:prstGeom prst="rect">
            <a:avLst/>
          </a:prstGeom>
          <a:solidFill>
            <a:srgbClr val="92D050"/>
          </a:solidFill>
          <a:ln w="6350" cap="rnd">
            <a:noFill/>
            <a:prstDash val="sysDot"/>
            <a:miter lim="800000"/>
            <a:headEnd/>
            <a:tailEnd/>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400" dirty="0">
              <a:solidFill>
                <a:srgbClr val="FF3300"/>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9" name="Line 17"/>
          <p:cNvSpPr>
            <a:spLocks noChangeShapeType="1"/>
          </p:cNvSpPr>
          <p:nvPr/>
        </p:nvSpPr>
        <p:spPr bwMode="auto">
          <a:xfrm>
            <a:off x="7238411" y="4577333"/>
            <a:ext cx="0" cy="0"/>
          </a:xfrm>
          <a:prstGeom prst="line">
            <a:avLst/>
          </a:prstGeom>
          <a:noFill/>
          <a:ln w="12700" cap="sq">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zh-CN" altLang="en-US">
              <a:latin typeface="Segoe UI Black" panose="020B0A02040204020203" pitchFamily="34" charset="0"/>
              <a:cs typeface="Segoe UI Black" panose="020B0A02040204020203" pitchFamily="34" charset="0"/>
            </a:endParaRPr>
          </a:p>
        </p:txBody>
      </p:sp>
      <p:grpSp>
        <p:nvGrpSpPr>
          <p:cNvPr id="21" name="Group 21"/>
          <p:cNvGrpSpPr>
            <a:grpSpLocks/>
          </p:cNvGrpSpPr>
          <p:nvPr/>
        </p:nvGrpSpPr>
        <p:grpSpPr bwMode="auto">
          <a:xfrm>
            <a:off x="7111413" y="1382639"/>
            <a:ext cx="1041400" cy="2914649"/>
            <a:chOff x="141" y="-203"/>
            <a:chExt cx="656" cy="1836"/>
          </a:xfrm>
        </p:grpSpPr>
        <p:grpSp>
          <p:nvGrpSpPr>
            <p:cNvPr id="22" name="Group 22"/>
            <p:cNvGrpSpPr>
              <a:grpSpLocks/>
            </p:cNvGrpSpPr>
            <p:nvPr/>
          </p:nvGrpSpPr>
          <p:grpSpPr bwMode="auto">
            <a:xfrm>
              <a:off x="317" y="647"/>
              <a:ext cx="480" cy="986"/>
              <a:chOff x="0" y="0"/>
              <a:chExt cx="480" cy="852"/>
            </a:xfrm>
          </p:grpSpPr>
          <p:sp>
            <p:nvSpPr>
              <p:cNvPr id="27" name="Line 22"/>
              <p:cNvSpPr>
                <a:spLocks noChangeShapeType="1"/>
              </p:cNvSpPr>
              <p:nvPr/>
            </p:nvSpPr>
            <p:spPr bwMode="auto">
              <a:xfrm>
                <a:off x="0" y="0"/>
                <a:ext cx="0" cy="8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1"/>
                  </a:solidFill>
                  <a:latin typeface="Segoe UI Black" panose="020B0A02040204020203" pitchFamily="34" charset="0"/>
                  <a:cs typeface="Segoe UI Black" panose="020B0A02040204020203" pitchFamily="34" charset="0"/>
                </a:endParaRPr>
              </a:p>
            </p:txBody>
          </p:sp>
          <p:sp>
            <p:nvSpPr>
              <p:cNvPr id="28" name="Line 23"/>
              <p:cNvSpPr>
                <a:spLocks noChangeShapeType="1"/>
              </p:cNvSpPr>
              <p:nvPr/>
            </p:nvSpPr>
            <p:spPr bwMode="auto">
              <a:xfrm>
                <a:off x="192" y="0"/>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1"/>
                  </a:solidFill>
                  <a:latin typeface="Segoe UI Black" panose="020B0A02040204020203" pitchFamily="34" charset="0"/>
                  <a:cs typeface="Segoe UI Black" panose="020B0A02040204020203" pitchFamily="34" charset="0"/>
                </a:endParaRPr>
              </a:p>
            </p:txBody>
          </p:sp>
          <p:sp>
            <p:nvSpPr>
              <p:cNvPr id="29" name="Line 24"/>
              <p:cNvSpPr>
                <a:spLocks noChangeShapeType="1"/>
              </p:cNvSpPr>
              <p:nvPr/>
            </p:nvSpPr>
            <p:spPr bwMode="auto">
              <a:xfrm>
                <a:off x="186" y="192"/>
                <a:ext cx="29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dirty="0">
                  <a:solidFill>
                    <a:schemeClr val="bg1"/>
                  </a:solidFill>
                  <a:latin typeface="Segoe UI Black" panose="020B0A02040204020203" pitchFamily="34" charset="0"/>
                  <a:cs typeface="Segoe UI Black" panose="020B0A02040204020203" pitchFamily="34" charset="0"/>
                </a:endParaRPr>
              </a:p>
            </p:txBody>
          </p:sp>
          <p:sp>
            <p:nvSpPr>
              <p:cNvPr id="30" name="Line 25"/>
              <p:cNvSpPr>
                <a:spLocks noChangeShapeType="1"/>
              </p:cNvSpPr>
              <p:nvPr/>
            </p:nvSpPr>
            <p:spPr bwMode="auto">
              <a:xfrm>
                <a:off x="480" y="186"/>
                <a:ext cx="0" cy="1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bg1"/>
                  </a:solidFill>
                  <a:latin typeface="Segoe UI Black" panose="020B0A02040204020203" pitchFamily="34" charset="0"/>
                  <a:cs typeface="Segoe UI Black" panose="020B0A02040204020203" pitchFamily="34" charset="0"/>
                </a:endParaRPr>
              </a:p>
            </p:txBody>
          </p:sp>
        </p:grpSp>
        <p:grpSp>
          <p:nvGrpSpPr>
            <p:cNvPr id="23" name="Group 27"/>
            <p:cNvGrpSpPr>
              <a:grpSpLocks/>
            </p:cNvGrpSpPr>
            <p:nvPr/>
          </p:nvGrpSpPr>
          <p:grpSpPr bwMode="auto">
            <a:xfrm>
              <a:off x="141" y="-203"/>
              <a:ext cx="550" cy="778"/>
              <a:chOff x="141" y="-183"/>
              <a:chExt cx="550" cy="702"/>
            </a:xfrm>
          </p:grpSpPr>
          <p:sp>
            <p:nvSpPr>
              <p:cNvPr id="25" name="Text Box 27"/>
              <p:cNvSpPr txBox="1">
                <a:spLocks noChangeArrowheads="1"/>
              </p:cNvSpPr>
              <p:nvPr/>
            </p:nvSpPr>
            <p:spPr bwMode="auto">
              <a:xfrm>
                <a:off x="141" y="-183"/>
                <a:ext cx="550"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2400" dirty="0">
                    <a:solidFill>
                      <a:srgbClr val="ED7D31"/>
                    </a:solidFill>
                    <a:latin typeface="Segoe UI Black" panose="020B0A02040204020203" pitchFamily="34" charset="0"/>
                    <a:ea typeface="Segoe UI Black" panose="020B0A02040204020203" pitchFamily="34" charset="0"/>
                    <a:cs typeface="Segoe UI Black" panose="020B0A02040204020203" pitchFamily="34" charset="0"/>
                  </a:rPr>
                  <a:t>C</a:t>
                </a:r>
                <a:r>
                  <a:rPr lang="en-US" altLang="zh-CN" sz="2400" baseline="-25000" dirty="0">
                    <a:solidFill>
                      <a:srgbClr val="ED7D31"/>
                    </a:solidFill>
                    <a:latin typeface="Segoe UI Black" panose="020B0A02040204020203" pitchFamily="34" charset="0"/>
                    <a:ea typeface="Segoe UI Black" panose="020B0A02040204020203" pitchFamily="34" charset="0"/>
                    <a:cs typeface="Segoe UI Black" panose="020B0A02040204020203" pitchFamily="34" charset="0"/>
                  </a:rPr>
                  <a:t>i+1</a:t>
                </a:r>
              </a:p>
            </p:txBody>
          </p:sp>
          <p:sp>
            <p:nvSpPr>
              <p:cNvPr id="26" name="Line 28"/>
              <p:cNvSpPr>
                <a:spLocks noChangeShapeType="1"/>
              </p:cNvSpPr>
              <p:nvPr/>
            </p:nvSpPr>
            <p:spPr bwMode="auto">
              <a:xfrm flipV="1">
                <a:off x="413" y="87"/>
                <a:ext cx="0" cy="432"/>
              </a:xfrm>
              <a:prstGeom prst="line">
                <a:avLst/>
              </a:prstGeom>
              <a:noFill/>
              <a:ln w="1905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solidFill>
                    <a:schemeClr val="bg1"/>
                  </a:solidFill>
                  <a:latin typeface="Segoe UI Black" panose="020B0A02040204020203" pitchFamily="34" charset="0"/>
                  <a:cs typeface="Segoe UI Black" panose="020B0A02040204020203" pitchFamily="34" charset="0"/>
                </a:endParaRPr>
              </a:p>
            </p:txBody>
          </p:sp>
        </p:grpSp>
        <p:sp>
          <p:nvSpPr>
            <p:cNvPr id="24" name="Rectangle 29"/>
            <p:cNvSpPr>
              <a:spLocks noChangeArrowheads="1"/>
            </p:cNvSpPr>
            <p:nvPr/>
          </p:nvSpPr>
          <p:spPr bwMode="auto">
            <a:xfrm>
              <a:off x="221" y="511"/>
              <a:ext cx="384" cy="240"/>
            </a:xfrm>
            <a:prstGeom prst="rect">
              <a:avLst/>
            </a:prstGeom>
            <a:solidFill>
              <a:srgbClr val="0099FF"/>
            </a:solidFill>
            <a:ln w="19050">
              <a:solidFill>
                <a:schemeClr val="tx1"/>
              </a:solidFill>
              <a:miter lim="800000"/>
              <a:headEnd/>
              <a:tailEnd/>
            </a:ln>
            <a:effectLst>
              <a:outerShdw blurRad="50800" dist="38100" dir="5400000" algn="t" rotWithShape="0">
                <a:prstClr val="black">
                  <a:alpha val="40000"/>
                </a:prstClr>
              </a:outerShdw>
            </a:effectLst>
          </p:spPr>
          <p:txBody>
            <a:bodyPr wrap="none" anchor="ctr"/>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lnSpc>
                  <a:spcPct val="120000"/>
                </a:lnSpc>
                <a:buClr>
                  <a:schemeClr val="accent2"/>
                </a:buClr>
                <a:buSzTx/>
              </a:pPr>
              <a:r>
                <a:rPr lang="en-US" altLang="zh-CN" sz="1800" b="0" u="none"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p>
          </p:txBody>
        </p:sp>
      </p:grpSp>
      <p:grpSp>
        <p:nvGrpSpPr>
          <p:cNvPr id="31" name="Group 31"/>
          <p:cNvGrpSpPr>
            <a:grpSpLocks/>
          </p:cNvGrpSpPr>
          <p:nvPr/>
        </p:nvGrpSpPr>
        <p:grpSpPr bwMode="auto">
          <a:xfrm>
            <a:off x="7848011" y="3370834"/>
            <a:ext cx="1284288" cy="1055688"/>
            <a:chOff x="0" y="0"/>
            <a:chExt cx="809" cy="665"/>
          </a:xfrm>
        </p:grpSpPr>
        <p:sp>
          <p:nvSpPr>
            <p:cNvPr id="32" name="Line 31"/>
            <p:cNvSpPr>
              <a:spLocks noChangeShapeType="1"/>
            </p:cNvSpPr>
            <p:nvPr/>
          </p:nvSpPr>
          <p:spPr bwMode="auto">
            <a:xfrm>
              <a:off x="288" y="232"/>
              <a:ext cx="0" cy="96"/>
            </a:xfrm>
            <a:prstGeom prst="line">
              <a:avLst/>
            </a:prstGeom>
            <a:noFill/>
            <a:ln w="19050" cap="sq">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zh-CN" altLang="en-US">
                <a:latin typeface="Segoe UI Black" panose="020B0A02040204020203" pitchFamily="34" charset="0"/>
                <a:cs typeface="Segoe UI Black" panose="020B0A02040204020203" pitchFamily="34" charset="0"/>
              </a:endParaRPr>
            </a:p>
          </p:txBody>
        </p:sp>
        <p:grpSp>
          <p:nvGrpSpPr>
            <p:cNvPr id="33" name="Group 33"/>
            <p:cNvGrpSpPr>
              <a:grpSpLocks/>
            </p:cNvGrpSpPr>
            <p:nvPr/>
          </p:nvGrpSpPr>
          <p:grpSpPr bwMode="auto">
            <a:xfrm>
              <a:off x="0" y="0"/>
              <a:ext cx="809" cy="665"/>
              <a:chOff x="0" y="0"/>
              <a:chExt cx="809" cy="665"/>
            </a:xfrm>
          </p:grpSpPr>
          <p:sp>
            <p:nvSpPr>
              <p:cNvPr id="34" name="Line 33"/>
              <p:cNvSpPr>
                <a:spLocks noChangeShapeType="1"/>
              </p:cNvSpPr>
              <p:nvPr/>
            </p:nvSpPr>
            <p:spPr bwMode="auto">
              <a:xfrm flipV="1">
                <a:off x="96" y="665"/>
                <a:ext cx="524" cy="0"/>
              </a:xfrm>
              <a:prstGeom prst="line">
                <a:avLst/>
              </a:prstGeom>
              <a:noFill/>
              <a:ln w="19050" cap="sq">
                <a:solidFill>
                  <a:schemeClr val="tx1"/>
                </a:solidFill>
                <a:miter lim="800000"/>
                <a:headEnd/>
                <a:tailEnd type="oval" w="lg" len="lg"/>
              </a:ln>
              <a:extLst>
                <a:ext uri="{909E8E84-426E-40DD-AFC4-6F175D3DCCD1}">
                  <a14:hiddenFill xmlns:a14="http://schemas.microsoft.com/office/drawing/2010/main">
                    <a:noFill/>
                  </a14:hiddenFill>
                </a:ext>
              </a:extLst>
            </p:spPr>
            <p:txBody>
              <a:bodyPr/>
              <a:lstStyle/>
              <a:p>
                <a:endParaRPr lang="zh-CN" altLang="en-US">
                  <a:latin typeface="Segoe UI Black" panose="020B0A02040204020203" pitchFamily="34" charset="0"/>
                  <a:cs typeface="Segoe UI Black" panose="020B0A02040204020203" pitchFamily="34" charset="0"/>
                </a:endParaRPr>
              </a:p>
            </p:txBody>
          </p:sp>
          <p:sp>
            <p:nvSpPr>
              <p:cNvPr id="35" name="Line 34"/>
              <p:cNvSpPr>
                <a:spLocks noChangeShapeType="1"/>
              </p:cNvSpPr>
              <p:nvPr/>
            </p:nvSpPr>
            <p:spPr bwMode="auto">
              <a:xfrm>
                <a:off x="96" y="184"/>
                <a:ext cx="0" cy="480"/>
              </a:xfrm>
              <a:prstGeom prst="line">
                <a:avLst/>
              </a:prstGeom>
              <a:noFill/>
              <a:ln w="19050" cap="sq">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zh-CN" altLang="en-US">
                  <a:latin typeface="Segoe UI Black" panose="020B0A02040204020203" pitchFamily="34" charset="0"/>
                  <a:cs typeface="Segoe UI Black" panose="020B0A02040204020203" pitchFamily="34" charset="0"/>
                </a:endParaRPr>
              </a:p>
            </p:txBody>
          </p:sp>
          <p:sp>
            <p:nvSpPr>
              <p:cNvPr id="36" name="Line 35"/>
              <p:cNvSpPr>
                <a:spLocks noChangeShapeType="1"/>
              </p:cNvSpPr>
              <p:nvPr/>
            </p:nvSpPr>
            <p:spPr bwMode="auto">
              <a:xfrm>
                <a:off x="289" y="329"/>
                <a:ext cx="520" cy="0"/>
              </a:xfrm>
              <a:prstGeom prst="line">
                <a:avLst/>
              </a:prstGeom>
              <a:noFill/>
              <a:ln w="19050" cap="sq">
                <a:solidFill>
                  <a:schemeClr val="tx1"/>
                </a:solidFill>
                <a:miter lim="800000"/>
                <a:headEnd/>
                <a:tailEnd type="oval" w="lg" len="lg"/>
              </a:ln>
              <a:extLst>
                <a:ext uri="{909E8E84-426E-40DD-AFC4-6F175D3DCCD1}">
                  <a14:hiddenFill xmlns:a14="http://schemas.microsoft.com/office/drawing/2010/main">
                    <a:noFill/>
                  </a14:hiddenFill>
                </a:ext>
              </a:extLst>
            </p:spPr>
            <p:txBody>
              <a:bodyPr/>
              <a:lstStyle/>
              <a:p>
                <a:endParaRPr lang="zh-CN" altLang="en-US" dirty="0">
                  <a:latin typeface="Segoe UI Black" panose="020B0A02040204020203" pitchFamily="34" charset="0"/>
                  <a:cs typeface="Segoe UI Black" panose="020B0A02040204020203" pitchFamily="34" charset="0"/>
                </a:endParaRPr>
              </a:p>
            </p:txBody>
          </p:sp>
          <p:sp>
            <p:nvSpPr>
              <p:cNvPr id="37" name="Rectangle 36"/>
              <p:cNvSpPr>
                <a:spLocks noChangeArrowheads="1"/>
              </p:cNvSpPr>
              <p:nvPr/>
            </p:nvSpPr>
            <p:spPr bwMode="auto">
              <a:xfrm>
                <a:off x="0" y="0"/>
                <a:ext cx="384" cy="240"/>
              </a:xfrm>
              <a:prstGeom prst="rect">
                <a:avLst/>
              </a:prstGeom>
              <a:solidFill>
                <a:srgbClr val="0099FF"/>
              </a:solidFill>
              <a:ln w="19050" cap="sq">
                <a:solidFill>
                  <a:schemeClr val="tx1"/>
                </a:solidFill>
                <a:miter lim="800000"/>
                <a:headEnd/>
                <a:tailEnd/>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&amp;</a:t>
                </a:r>
              </a:p>
            </p:txBody>
          </p:sp>
        </p:grpSp>
      </p:grpSp>
      <p:sp>
        <p:nvSpPr>
          <p:cNvPr id="38" name="Rectangle 37"/>
          <p:cNvSpPr>
            <a:spLocks noChangeArrowheads="1"/>
          </p:cNvSpPr>
          <p:nvPr/>
        </p:nvSpPr>
        <p:spPr bwMode="auto">
          <a:xfrm>
            <a:off x="2001009" y="5865733"/>
            <a:ext cx="2693366" cy="488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72000">
            <a:spAutoFit/>
          </a:bodyPr>
          <a:lstStyle>
            <a:lvl1pPr marL="342900" indent="-342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100000"/>
              </a:lnSpc>
              <a:spcBef>
                <a:spcPct val="50000"/>
              </a:spcBef>
              <a:buClrTx/>
              <a:buFontTx/>
              <a:buNone/>
            </a:pPr>
            <a:r>
              <a:rPr lang="en-US" altLang="zh-CN" sz="2400" b="1" dirty="0">
                <a:solidFill>
                  <a:srgbClr val="0000CC"/>
                </a:solidFill>
                <a:latin typeface="微软雅黑" panose="020B0503020204020204" pitchFamily="34" charset="-122"/>
                <a:ea typeface="微软雅黑" panose="020B0503020204020204" pitchFamily="34" charset="-122"/>
              </a:rPr>
              <a:t>3</a:t>
            </a:r>
            <a:r>
              <a:rPr lang="zh-CN" altLang="en-US" sz="2400" b="1" dirty="0">
                <a:solidFill>
                  <a:srgbClr val="0000CC"/>
                </a:solidFill>
                <a:latin typeface="微软雅黑" panose="020B0503020204020204" pitchFamily="34" charset="-122"/>
                <a:ea typeface="微软雅黑" panose="020B0503020204020204" pitchFamily="34" charset="-122"/>
              </a:rPr>
              <a:t>级门电路延迟 </a:t>
            </a:r>
            <a:r>
              <a:rPr lang="en-US" altLang="zh-CN" sz="2400" b="1" dirty="0">
                <a:solidFill>
                  <a:srgbClr val="0000CC"/>
                </a:solidFill>
                <a:latin typeface="微软雅黑" panose="020B0503020204020204" pitchFamily="34" charset="-122"/>
                <a:ea typeface="微软雅黑" panose="020B0503020204020204" pitchFamily="34" charset="-122"/>
              </a:rPr>
              <a:t>3T</a:t>
            </a:r>
          </a:p>
        </p:txBody>
      </p:sp>
      <p:grpSp>
        <p:nvGrpSpPr>
          <p:cNvPr id="39" name="Group 39"/>
          <p:cNvGrpSpPr>
            <a:grpSpLocks/>
          </p:cNvGrpSpPr>
          <p:nvPr/>
        </p:nvGrpSpPr>
        <p:grpSpPr bwMode="auto">
          <a:xfrm>
            <a:off x="8686212" y="1374228"/>
            <a:ext cx="2305050" cy="4900616"/>
            <a:chOff x="12" y="-310"/>
            <a:chExt cx="1452" cy="3087"/>
          </a:xfrm>
        </p:grpSpPr>
        <p:sp>
          <p:nvSpPr>
            <p:cNvPr id="40" name="Text Box 39"/>
            <p:cNvSpPr txBox="1">
              <a:spLocks noChangeArrowheads="1"/>
            </p:cNvSpPr>
            <p:nvPr/>
          </p:nvSpPr>
          <p:spPr bwMode="auto">
            <a:xfrm>
              <a:off x="12" y="2486"/>
              <a:ext cx="145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240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C</a:t>
              </a:r>
              <a:r>
                <a:rPr lang="en-US" altLang="zh-CN" sz="2400" baseline="-2500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i</a:t>
              </a:r>
              <a:r>
                <a:rPr lang="en-US" altLang="zh-CN" sz="240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   X</a:t>
              </a:r>
              <a:r>
                <a:rPr lang="en-US" altLang="zh-CN" sz="2400" baseline="-2500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i</a:t>
              </a:r>
              <a:r>
                <a:rPr lang="en-US" altLang="zh-CN" sz="240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 Y</a:t>
              </a:r>
              <a:r>
                <a:rPr lang="en-US" altLang="zh-CN" sz="2400" baseline="-2500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i</a:t>
              </a:r>
            </a:p>
          </p:txBody>
        </p:sp>
        <p:grpSp>
          <p:nvGrpSpPr>
            <p:cNvPr id="41" name="Group 41"/>
            <p:cNvGrpSpPr>
              <a:grpSpLocks/>
            </p:cNvGrpSpPr>
            <p:nvPr/>
          </p:nvGrpSpPr>
          <p:grpSpPr bwMode="auto">
            <a:xfrm>
              <a:off x="12" y="-310"/>
              <a:ext cx="768" cy="2813"/>
              <a:chOff x="0" y="-310"/>
              <a:chExt cx="768" cy="2813"/>
            </a:xfrm>
          </p:grpSpPr>
          <p:grpSp>
            <p:nvGrpSpPr>
              <p:cNvPr id="42" name="Group 42"/>
              <p:cNvGrpSpPr>
                <a:grpSpLocks/>
              </p:cNvGrpSpPr>
              <p:nvPr/>
            </p:nvGrpSpPr>
            <p:grpSpPr bwMode="auto">
              <a:xfrm>
                <a:off x="96" y="649"/>
                <a:ext cx="464" cy="1850"/>
                <a:chOff x="0" y="-3"/>
                <a:chExt cx="480" cy="1545"/>
              </a:xfrm>
            </p:grpSpPr>
            <p:sp>
              <p:nvSpPr>
                <p:cNvPr id="51" name="Line 42"/>
                <p:cNvSpPr>
                  <a:spLocks noChangeShapeType="1"/>
                </p:cNvSpPr>
                <p:nvPr/>
              </p:nvSpPr>
              <p:spPr bwMode="auto">
                <a:xfrm>
                  <a:off x="0" y="0"/>
                  <a:ext cx="0" cy="15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Segoe UI Black" panose="020B0A02040204020203" pitchFamily="34" charset="0"/>
                    <a:cs typeface="Segoe UI Black" panose="020B0A02040204020203" pitchFamily="34" charset="0"/>
                  </a:endParaRPr>
                </a:p>
              </p:txBody>
            </p:sp>
            <p:grpSp>
              <p:nvGrpSpPr>
                <p:cNvPr id="52" name="Group 44"/>
                <p:cNvGrpSpPr>
                  <a:grpSpLocks/>
                </p:cNvGrpSpPr>
                <p:nvPr/>
              </p:nvGrpSpPr>
              <p:grpSpPr bwMode="auto">
                <a:xfrm>
                  <a:off x="185" y="-3"/>
                  <a:ext cx="295" cy="784"/>
                  <a:chOff x="-7" y="-61"/>
                  <a:chExt cx="295" cy="784"/>
                </a:xfrm>
              </p:grpSpPr>
              <p:sp>
                <p:nvSpPr>
                  <p:cNvPr id="53" name="Line 44"/>
                  <p:cNvSpPr>
                    <a:spLocks noChangeShapeType="1"/>
                  </p:cNvSpPr>
                  <p:nvPr/>
                </p:nvSpPr>
                <p:spPr bwMode="auto">
                  <a:xfrm>
                    <a:off x="0" y="-61"/>
                    <a:ext cx="0" cy="63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Segoe UI Black" panose="020B0A02040204020203" pitchFamily="34" charset="0"/>
                      <a:cs typeface="Segoe UI Black" panose="020B0A02040204020203" pitchFamily="34" charset="0"/>
                    </a:endParaRPr>
                  </a:p>
                </p:txBody>
              </p:sp>
              <p:sp>
                <p:nvSpPr>
                  <p:cNvPr id="54" name="Line 45"/>
                  <p:cNvSpPr>
                    <a:spLocks noChangeShapeType="1"/>
                  </p:cNvSpPr>
                  <p:nvPr/>
                </p:nvSpPr>
                <p:spPr bwMode="auto">
                  <a:xfrm>
                    <a:off x="-7" y="576"/>
                    <a:ext cx="29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Segoe UI Black" panose="020B0A02040204020203" pitchFamily="34" charset="0"/>
                      <a:cs typeface="Segoe UI Black" panose="020B0A02040204020203" pitchFamily="34" charset="0"/>
                    </a:endParaRPr>
                  </a:p>
                </p:txBody>
              </p:sp>
              <p:sp>
                <p:nvSpPr>
                  <p:cNvPr id="55" name="Line 46"/>
                  <p:cNvSpPr>
                    <a:spLocks noChangeShapeType="1"/>
                  </p:cNvSpPr>
                  <p:nvPr/>
                </p:nvSpPr>
                <p:spPr bwMode="auto">
                  <a:xfrm>
                    <a:off x="288" y="571"/>
                    <a:ext cx="0" cy="1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dirty="0">
                      <a:latin typeface="Segoe UI Black" panose="020B0A02040204020203" pitchFamily="34" charset="0"/>
                      <a:cs typeface="Segoe UI Black" panose="020B0A02040204020203" pitchFamily="34" charset="0"/>
                    </a:endParaRPr>
                  </a:p>
                </p:txBody>
              </p:sp>
            </p:grpSp>
          </p:grpSp>
          <p:grpSp>
            <p:nvGrpSpPr>
              <p:cNvPr id="43" name="Group 48"/>
              <p:cNvGrpSpPr>
                <a:grpSpLocks/>
              </p:cNvGrpSpPr>
              <p:nvPr/>
            </p:nvGrpSpPr>
            <p:grpSpPr bwMode="auto">
              <a:xfrm>
                <a:off x="3" y="-310"/>
                <a:ext cx="363" cy="949"/>
                <a:chOff x="-181" y="-391"/>
                <a:chExt cx="363" cy="1198"/>
              </a:xfrm>
            </p:grpSpPr>
            <p:sp>
              <p:nvSpPr>
                <p:cNvPr id="49" name="Text Box 48"/>
                <p:cNvSpPr txBox="1">
                  <a:spLocks noChangeArrowheads="1"/>
                </p:cNvSpPr>
                <p:nvPr/>
              </p:nvSpPr>
              <p:spPr bwMode="auto">
                <a:xfrm>
                  <a:off x="-181" y="-391"/>
                  <a:ext cx="363"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240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2400" baseline="-2500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i</a:t>
                  </a:r>
                </a:p>
              </p:txBody>
            </p:sp>
            <p:sp>
              <p:nvSpPr>
                <p:cNvPr id="50" name="Line 49"/>
                <p:cNvSpPr>
                  <a:spLocks noChangeShapeType="1"/>
                </p:cNvSpPr>
                <p:nvPr/>
              </p:nvSpPr>
              <p:spPr bwMode="auto">
                <a:xfrm flipV="1">
                  <a:off x="0" y="-24"/>
                  <a:ext cx="0" cy="831"/>
                </a:xfrm>
                <a:prstGeom prst="line">
                  <a:avLst/>
                </a:prstGeom>
                <a:noFill/>
                <a:ln w="1905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latin typeface="Segoe UI Black" panose="020B0A02040204020203" pitchFamily="34" charset="0"/>
                    <a:cs typeface="Segoe UI Black" panose="020B0A02040204020203" pitchFamily="34" charset="0"/>
                  </a:endParaRPr>
                </a:p>
              </p:txBody>
            </p:sp>
          </p:grpSp>
          <p:sp>
            <p:nvSpPr>
              <p:cNvPr id="44" name="Rectangle 50"/>
              <p:cNvSpPr>
                <a:spLocks noChangeArrowheads="1"/>
              </p:cNvSpPr>
              <p:nvPr/>
            </p:nvSpPr>
            <p:spPr bwMode="auto">
              <a:xfrm>
                <a:off x="0" y="433"/>
                <a:ext cx="384" cy="240"/>
              </a:xfrm>
              <a:prstGeom prst="rect">
                <a:avLst/>
              </a:prstGeom>
              <a:solidFill>
                <a:srgbClr val="D60093"/>
              </a:solidFill>
              <a:ln w="19050">
                <a:solidFill>
                  <a:schemeClr val="tx1"/>
                </a:solidFill>
                <a:miter lim="800000"/>
                <a:headEnd/>
                <a:tailEnd/>
              </a:ln>
              <a:effectLst>
                <a:outerShdw blurRad="50800" dist="38100" dir="5400000" algn="t" rotWithShape="0">
                  <a:prstClr val="black">
                    <a:alpha val="40000"/>
                  </a:prstClr>
                </a:outerShdw>
              </a:effectLst>
            </p:spPr>
            <p:txBody>
              <a:bodyPr wrap="none" anchor="ctr"/>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lnSpc>
                    <a:spcPct val="120000"/>
                  </a:lnSpc>
                  <a:buClr>
                    <a:schemeClr val="accent2"/>
                  </a:buClr>
                  <a:buSzTx/>
                </a:pPr>
                <a:r>
                  <a:rPr lang="en-US" altLang="zh-CN" sz="1800" b="0" u="none" dirty="0">
                    <a:solidFill>
                      <a:srgbClr val="CCFF33"/>
                    </a:solidFill>
                    <a:latin typeface="Segoe UI Black" panose="020B0A02040204020203" pitchFamily="34" charset="0"/>
                    <a:ea typeface="Segoe UI Black" panose="020B0A02040204020203" pitchFamily="34" charset="0"/>
                    <a:cs typeface="Segoe UI Black" panose="020B0A02040204020203" pitchFamily="34" charset="0"/>
                  </a:rPr>
                  <a:t>=1</a:t>
                </a:r>
              </a:p>
            </p:txBody>
          </p:sp>
          <p:grpSp>
            <p:nvGrpSpPr>
              <p:cNvPr id="45" name="Group 52"/>
              <p:cNvGrpSpPr>
                <a:grpSpLocks/>
              </p:cNvGrpSpPr>
              <p:nvPr/>
            </p:nvGrpSpPr>
            <p:grpSpPr bwMode="auto">
              <a:xfrm>
                <a:off x="512" y="1727"/>
                <a:ext cx="192" cy="776"/>
                <a:chOff x="0" y="0"/>
                <a:chExt cx="192" cy="576"/>
              </a:xfrm>
            </p:grpSpPr>
            <p:sp>
              <p:nvSpPr>
                <p:cNvPr id="47" name="Line 52"/>
                <p:cNvSpPr>
                  <a:spLocks noChangeShapeType="1"/>
                </p:cNvSpPr>
                <p:nvPr/>
              </p:nvSpPr>
              <p:spPr bwMode="auto">
                <a:xfrm>
                  <a:off x="192" y="0"/>
                  <a:ext cx="0" cy="57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Segoe UI Black" panose="020B0A02040204020203" pitchFamily="34" charset="0"/>
                    <a:cs typeface="Segoe UI Black" panose="020B0A02040204020203" pitchFamily="34" charset="0"/>
                  </a:endParaRPr>
                </a:p>
              </p:txBody>
            </p:sp>
            <p:sp>
              <p:nvSpPr>
                <p:cNvPr id="48" name="Line 53"/>
                <p:cNvSpPr>
                  <a:spLocks noChangeShapeType="1"/>
                </p:cNvSpPr>
                <p:nvPr/>
              </p:nvSpPr>
              <p:spPr bwMode="auto">
                <a:xfrm flipV="1">
                  <a:off x="0" y="48"/>
                  <a:ext cx="0" cy="5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Segoe UI Black" panose="020B0A02040204020203" pitchFamily="34" charset="0"/>
                    <a:cs typeface="Segoe UI Black" panose="020B0A02040204020203" pitchFamily="34" charset="0"/>
                  </a:endParaRPr>
                </a:p>
              </p:txBody>
            </p:sp>
          </p:grpSp>
          <p:sp>
            <p:nvSpPr>
              <p:cNvPr id="46" name="Rectangle 54"/>
              <p:cNvSpPr>
                <a:spLocks noChangeArrowheads="1"/>
              </p:cNvSpPr>
              <p:nvPr/>
            </p:nvSpPr>
            <p:spPr bwMode="auto">
              <a:xfrm>
                <a:off x="384" y="1535"/>
                <a:ext cx="384" cy="240"/>
              </a:xfrm>
              <a:prstGeom prst="rect">
                <a:avLst/>
              </a:prstGeom>
              <a:solidFill>
                <a:srgbClr val="D60093"/>
              </a:solidFill>
              <a:ln w="19050">
                <a:solidFill>
                  <a:schemeClr val="tx1"/>
                </a:solidFill>
                <a:miter lim="800000"/>
                <a:headEnd/>
                <a:tailEnd/>
              </a:ln>
              <a:effectLst>
                <a:outerShdw blurRad="50800" dist="38100" dir="5400000" algn="t" rotWithShape="0">
                  <a:prstClr val="black">
                    <a:alpha val="40000"/>
                  </a:prstClr>
                </a:outerShdw>
              </a:effectLst>
            </p:spPr>
            <p:txBody>
              <a:bodyPr wrap="none" anchor="ctr"/>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lnSpc>
                    <a:spcPct val="120000"/>
                  </a:lnSpc>
                  <a:buClr>
                    <a:schemeClr val="accent2"/>
                  </a:buClr>
                  <a:buSzTx/>
                </a:pPr>
                <a:r>
                  <a:rPr lang="en-US" altLang="zh-CN" sz="1800" b="0" u="none" dirty="0">
                    <a:solidFill>
                      <a:srgbClr val="CCFF33"/>
                    </a:solidFill>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nvGrpSpPr>
          <p:cNvPr id="56" name="Group 56"/>
          <p:cNvGrpSpPr>
            <a:grpSpLocks/>
          </p:cNvGrpSpPr>
          <p:nvPr/>
        </p:nvGrpSpPr>
        <p:grpSpPr bwMode="auto">
          <a:xfrm>
            <a:off x="7162211" y="4296347"/>
            <a:ext cx="2641600" cy="979489"/>
            <a:chOff x="0" y="63"/>
            <a:chExt cx="1664" cy="617"/>
          </a:xfrm>
        </p:grpSpPr>
        <p:grpSp>
          <p:nvGrpSpPr>
            <p:cNvPr id="57" name="Group 57"/>
            <p:cNvGrpSpPr>
              <a:grpSpLocks/>
            </p:cNvGrpSpPr>
            <p:nvPr/>
          </p:nvGrpSpPr>
          <p:grpSpPr bwMode="auto">
            <a:xfrm>
              <a:off x="96" y="176"/>
              <a:ext cx="1568" cy="504"/>
              <a:chOff x="0" y="0"/>
              <a:chExt cx="1568" cy="504"/>
            </a:xfrm>
          </p:grpSpPr>
          <p:sp>
            <p:nvSpPr>
              <p:cNvPr id="59" name="Line 57"/>
              <p:cNvSpPr>
                <a:spLocks noChangeShapeType="1"/>
              </p:cNvSpPr>
              <p:nvPr/>
            </p:nvSpPr>
            <p:spPr bwMode="auto">
              <a:xfrm>
                <a:off x="2" y="66"/>
                <a:ext cx="0" cy="432"/>
              </a:xfrm>
              <a:prstGeom prst="line">
                <a:avLst/>
              </a:prstGeom>
              <a:noFill/>
              <a:ln w="19050" cap="sq">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zh-CN" altLang="en-US" dirty="0">
                  <a:solidFill>
                    <a:schemeClr val="bg1"/>
                  </a:solidFill>
                  <a:latin typeface="Segoe UI Black" panose="020B0A02040204020203" pitchFamily="34" charset="0"/>
                  <a:cs typeface="Segoe UI Black" panose="020B0A02040204020203" pitchFamily="34" charset="0"/>
                </a:endParaRPr>
              </a:p>
            </p:txBody>
          </p:sp>
          <p:sp>
            <p:nvSpPr>
              <p:cNvPr id="60" name="Line 58"/>
              <p:cNvSpPr>
                <a:spLocks noChangeShapeType="1"/>
              </p:cNvSpPr>
              <p:nvPr/>
            </p:nvSpPr>
            <p:spPr bwMode="auto">
              <a:xfrm>
                <a:off x="192" y="0"/>
                <a:ext cx="0" cy="336"/>
              </a:xfrm>
              <a:prstGeom prst="line">
                <a:avLst/>
              </a:prstGeom>
              <a:noFill/>
              <a:ln w="19050" cap="sq">
                <a:solidFill>
                  <a:schemeClr val="tx1"/>
                </a:solidFill>
                <a:miter lim="800000"/>
                <a:headEnd/>
                <a:tailEnd/>
              </a:ln>
              <a:extLst>
                <a:ext uri="{909E8E84-426E-40DD-AFC4-6F175D3DCCD1}">
                  <a14:hiddenFill xmlns:a14="http://schemas.microsoft.com/office/drawing/2010/main">
                    <a:noFill/>
                  </a14:hiddenFill>
                </a:ext>
              </a:extLst>
            </p:spPr>
            <p:txBody>
              <a:bodyPr/>
              <a:lstStyle/>
              <a:p>
                <a:endParaRPr lang="zh-CN" altLang="en-US">
                  <a:solidFill>
                    <a:schemeClr val="bg1"/>
                  </a:solidFill>
                  <a:latin typeface="Segoe UI Black" panose="020B0A02040204020203" pitchFamily="34" charset="0"/>
                  <a:cs typeface="Segoe UI Black" panose="020B0A02040204020203" pitchFamily="34" charset="0"/>
                </a:endParaRPr>
              </a:p>
            </p:txBody>
          </p:sp>
          <p:sp>
            <p:nvSpPr>
              <p:cNvPr id="61" name="Line 59"/>
              <p:cNvSpPr>
                <a:spLocks noChangeShapeType="1"/>
              </p:cNvSpPr>
              <p:nvPr/>
            </p:nvSpPr>
            <p:spPr bwMode="auto">
              <a:xfrm>
                <a:off x="0" y="504"/>
                <a:ext cx="1568" cy="0"/>
              </a:xfrm>
              <a:prstGeom prst="line">
                <a:avLst/>
              </a:prstGeom>
              <a:noFill/>
              <a:ln w="19050" cap="sq">
                <a:solidFill>
                  <a:schemeClr val="tx1"/>
                </a:solidFill>
                <a:miter lim="800000"/>
                <a:headEnd/>
                <a:tailEnd type="oval" w="lg" len="lg"/>
              </a:ln>
              <a:extLst>
                <a:ext uri="{909E8E84-426E-40DD-AFC4-6F175D3DCCD1}">
                  <a14:hiddenFill xmlns:a14="http://schemas.microsoft.com/office/drawing/2010/main">
                    <a:noFill/>
                  </a14:hiddenFill>
                </a:ext>
              </a:extLst>
            </p:spPr>
            <p:txBody>
              <a:bodyPr/>
              <a:lstStyle/>
              <a:p>
                <a:endParaRPr lang="zh-CN" altLang="en-US">
                  <a:solidFill>
                    <a:schemeClr val="bg1"/>
                  </a:solidFill>
                  <a:latin typeface="Segoe UI Black" panose="020B0A02040204020203" pitchFamily="34" charset="0"/>
                  <a:cs typeface="Segoe UI Black" panose="020B0A02040204020203" pitchFamily="34" charset="0"/>
                </a:endParaRPr>
              </a:p>
            </p:txBody>
          </p:sp>
          <p:sp>
            <p:nvSpPr>
              <p:cNvPr id="62" name="Line 60"/>
              <p:cNvSpPr>
                <a:spLocks noChangeShapeType="1"/>
              </p:cNvSpPr>
              <p:nvPr/>
            </p:nvSpPr>
            <p:spPr bwMode="auto">
              <a:xfrm flipV="1">
                <a:off x="192" y="338"/>
                <a:ext cx="1184" cy="0"/>
              </a:xfrm>
              <a:prstGeom prst="line">
                <a:avLst/>
              </a:prstGeom>
              <a:noFill/>
              <a:ln w="19050" cap="sq">
                <a:solidFill>
                  <a:schemeClr val="tx1"/>
                </a:solidFill>
                <a:miter lim="800000"/>
                <a:headEnd/>
                <a:tailEnd type="oval" w="lg" len="lg"/>
              </a:ln>
              <a:extLst>
                <a:ext uri="{909E8E84-426E-40DD-AFC4-6F175D3DCCD1}">
                  <a14:hiddenFill xmlns:a14="http://schemas.microsoft.com/office/drawing/2010/main">
                    <a:noFill/>
                  </a14:hiddenFill>
                </a:ext>
              </a:extLst>
            </p:spPr>
            <p:txBody>
              <a:bodyPr/>
              <a:lstStyle/>
              <a:p>
                <a:endParaRPr lang="zh-CN" altLang="en-US">
                  <a:solidFill>
                    <a:schemeClr val="bg1"/>
                  </a:solidFill>
                  <a:latin typeface="Segoe UI Black" panose="020B0A02040204020203" pitchFamily="34" charset="0"/>
                  <a:cs typeface="Segoe UI Black" panose="020B0A02040204020203" pitchFamily="34" charset="0"/>
                </a:endParaRPr>
              </a:p>
            </p:txBody>
          </p:sp>
        </p:grpSp>
        <p:sp>
          <p:nvSpPr>
            <p:cNvPr id="58" name="Rectangle 61"/>
            <p:cNvSpPr>
              <a:spLocks noChangeArrowheads="1"/>
            </p:cNvSpPr>
            <p:nvPr/>
          </p:nvSpPr>
          <p:spPr bwMode="auto">
            <a:xfrm>
              <a:off x="0" y="63"/>
              <a:ext cx="384" cy="240"/>
            </a:xfrm>
            <a:prstGeom prst="rect">
              <a:avLst/>
            </a:prstGeom>
            <a:solidFill>
              <a:srgbClr val="0099FF"/>
            </a:solidFill>
            <a:ln w="19050" cap="sq">
              <a:solidFill>
                <a:schemeClr val="tx1"/>
              </a:solidFill>
              <a:miter lim="800000"/>
              <a:headEnd/>
              <a:tailEnd/>
            </a:ln>
            <a:effectLst>
              <a:outerShdw blurRad="50800" dist="38100" dir="5400000" algn="t" rotWithShape="0">
                <a:prstClr val="black">
                  <a:alpha val="40000"/>
                </a:prstClr>
              </a:outerShdw>
            </a:effectLst>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&amp;</a:t>
              </a:r>
            </a:p>
          </p:txBody>
        </p:sp>
      </p:grpSp>
      <p:sp>
        <p:nvSpPr>
          <p:cNvPr id="63" name="圆角矩形 62"/>
          <p:cNvSpPr/>
          <p:nvPr/>
        </p:nvSpPr>
        <p:spPr>
          <a:xfrm>
            <a:off x="642921" y="1416024"/>
            <a:ext cx="5035584" cy="660328"/>
          </a:xfrm>
          <a:prstGeom prst="roundRect">
            <a:avLst>
              <a:gd name="adj" fmla="val 705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i="1" dirty="0">
                <a:solidFill>
                  <a:schemeClr val="tx1"/>
                </a:solidFill>
                <a:latin typeface="Times New Roman" panose="02020603050405020304" pitchFamily="18" charset="0"/>
                <a:cs typeface="Times New Roman" panose="02020603050405020304" pitchFamily="18" charset="0"/>
              </a:rPr>
              <a:t>S</a:t>
            </a:r>
            <a:r>
              <a:rPr lang="en-US" altLang="zh-CN" sz="3200" b="1" i="1" baseline="-25000" dirty="0">
                <a:solidFill>
                  <a:schemeClr val="tx1"/>
                </a:solidFill>
                <a:latin typeface="Times New Roman" panose="02020603050405020304" pitchFamily="18" charset="0"/>
                <a:cs typeface="Times New Roman" panose="02020603050405020304" pitchFamily="18" charset="0"/>
              </a:rPr>
              <a:t>i</a:t>
            </a:r>
            <a:r>
              <a:rPr lang="en-US" altLang="zh-CN" sz="3200" b="1" i="1" dirty="0">
                <a:solidFill>
                  <a:schemeClr val="tx1"/>
                </a:solidFill>
                <a:latin typeface="Times New Roman" panose="02020603050405020304" pitchFamily="18" charset="0"/>
                <a:cs typeface="Times New Roman" panose="02020603050405020304" pitchFamily="18" charset="0"/>
              </a:rPr>
              <a:t>  =  X</a:t>
            </a:r>
            <a:r>
              <a:rPr lang="en-US" altLang="zh-CN" sz="3200" b="1" i="1" baseline="-25000" dirty="0">
                <a:solidFill>
                  <a:schemeClr val="tx1"/>
                </a:solidFill>
                <a:latin typeface="Times New Roman" panose="02020603050405020304" pitchFamily="18" charset="0"/>
                <a:cs typeface="Times New Roman" panose="02020603050405020304" pitchFamily="18" charset="0"/>
              </a:rPr>
              <a:t>i </a:t>
            </a:r>
            <a:r>
              <a:rPr lang="en-US" altLang="zh-CN" sz="3200" b="1" dirty="0">
                <a:solidFill>
                  <a:schemeClr val="tx1"/>
                </a:solidFill>
                <a:latin typeface="Times New Roman" panose="02020603050405020304" pitchFamily="18" charset="0"/>
                <a:cs typeface="Times New Roman" panose="02020603050405020304" pitchFamily="18" charset="0"/>
              </a:rPr>
              <a:t>⊕</a:t>
            </a:r>
            <a:r>
              <a:rPr lang="en-US" altLang="zh-CN" sz="3200" b="1" i="1" dirty="0">
                <a:solidFill>
                  <a:schemeClr val="tx1"/>
                </a:solidFill>
                <a:latin typeface="Times New Roman" panose="02020603050405020304" pitchFamily="18" charset="0"/>
                <a:cs typeface="Times New Roman" panose="02020603050405020304" pitchFamily="18" charset="0"/>
              </a:rPr>
              <a:t> Y</a:t>
            </a:r>
            <a:r>
              <a:rPr lang="en-US" altLang="zh-CN" sz="3200" b="1" i="1" baseline="-25000" dirty="0">
                <a:solidFill>
                  <a:schemeClr val="tx1"/>
                </a:solidFill>
                <a:latin typeface="Times New Roman" panose="02020603050405020304" pitchFamily="18" charset="0"/>
                <a:cs typeface="Times New Roman" panose="02020603050405020304" pitchFamily="18" charset="0"/>
              </a:rPr>
              <a:t>i</a:t>
            </a:r>
            <a:r>
              <a:rPr lang="en-US" altLang="zh-CN" sz="3200" b="1" dirty="0">
                <a:solidFill>
                  <a:schemeClr val="tx1"/>
                </a:solidFill>
                <a:latin typeface="Times New Roman" panose="02020603050405020304" pitchFamily="18" charset="0"/>
                <a:cs typeface="Times New Roman" panose="02020603050405020304" pitchFamily="18" charset="0"/>
              </a:rPr>
              <a:t> ⊕</a:t>
            </a:r>
            <a:r>
              <a:rPr lang="en-US" altLang="zh-CN" sz="3200" b="1" i="1" dirty="0">
                <a:solidFill>
                  <a:schemeClr val="tx1"/>
                </a:solidFill>
                <a:latin typeface="Times New Roman" panose="02020603050405020304" pitchFamily="18" charset="0"/>
                <a:cs typeface="Times New Roman" panose="02020603050405020304" pitchFamily="18" charset="0"/>
              </a:rPr>
              <a:t> C</a:t>
            </a:r>
            <a:r>
              <a:rPr lang="en-US" altLang="zh-CN" sz="3200" b="1" i="1" baseline="-25000" dirty="0">
                <a:solidFill>
                  <a:schemeClr val="tx1"/>
                </a:solidFill>
                <a:latin typeface="Times New Roman" panose="02020603050405020304" pitchFamily="18" charset="0"/>
                <a:cs typeface="Times New Roman" panose="02020603050405020304" pitchFamily="18" charset="0"/>
              </a:rPr>
              <a:t>i</a:t>
            </a:r>
            <a:endParaRPr lang="zh-CN" altLang="en-US" sz="3200" b="1" i="1" baseline="-25000" dirty="0">
              <a:solidFill>
                <a:schemeClr val="tx1"/>
              </a:solidFill>
              <a:latin typeface="Times New Roman" panose="02020603050405020304" pitchFamily="18" charset="0"/>
              <a:cs typeface="Times New Roman" panose="02020603050405020304" pitchFamily="18" charset="0"/>
            </a:endParaRPr>
          </a:p>
        </p:txBody>
      </p:sp>
      <p:sp>
        <p:nvSpPr>
          <p:cNvPr id="64" name="圆角矩形 63"/>
          <p:cNvSpPr/>
          <p:nvPr/>
        </p:nvSpPr>
        <p:spPr>
          <a:xfrm>
            <a:off x="694007" y="2341538"/>
            <a:ext cx="5035584" cy="660328"/>
          </a:xfrm>
          <a:prstGeom prst="roundRect">
            <a:avLst>
              <a:gd name="adj" fmla="val 705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i="1" dirty="0">
                <a:solidFill>
                  <a:schemeClr val="tx1"/>
                </a:solidFill>
                <a:latin typeface="Times New Roman" panose="02020603050405020304" pitchFamily="18" charset="0"/>
                <a:cs typeface="Times New Roman" panose="02020603050405020304" pitchFamily="18" charset="0"/>
              </a:rPr>
              <a:t>C</a:t>
            </a:r>
            <a:r>
              <a:rPr lang="en-US" altLang="zh-CN" sz="3200" b="1" i="1" baseline="-25000" dirty="0">
                <a:solidFill>
                  <a:schemeClr val="tx1"/>
                </a:solidFill>
                <a:latin typeface="Times New Roman" panose="02020603050405020304" pitchFamily="18" charset="0"/>
                <a:cs typeface="Times New Roman" panose="02020603050405020304" pitchFamily="18" charset="0"/>
              </a:rPr>
              <a:t>i+1</a:t>
            </a:r>
            <a:r>
              <a:rPr lang="en-US" altLang="zh-CN" sz="3200" b="1" i="1" dirty="0">
                <a:solidFill>
                  <a:schemeClr val="tx1"/>
                </a:solidFill>
                <a:latin typeface="Times New Roman" panose="02020603050405020304" pitchFamily="18" charset="0"/>
                <a:cs typeface="Times New Roman" panose="02020603050405020304" pitchFamily="18" charset="0"/>
              </a:rPr>
              <a:t>  =  X</a:t>
            </a:r>
            <a:r>
              <a:rPr lang="en-US" altLang="zh-CN" sz="3200" b="1" i="1" baseline="-25000" dirty="0">
                <a:solidFill>
                  <a:schemeClr val="tx1"/>
                </a:solidFill>
                <a:latin typeface="Times New Roman" panose="02020603050405020304" pitchFamily="18" charset="0"/>
                <a:cs typeface="Times New Roman" panose="02020603050405020304" pitchFamily="18" charset="0"/>
              </a:rPr>
              <a:t>i </a:t>
            </a:r>
            <a:r>
              <a:rPr lang="en-US" altLang="zh-CN" sz="3200" b="1" i="1" dirty="0">
                <a:solidFill>
                  <a:schemeClr val="tx1"/>
                </a:solidFill>
                <a:latin typeface="Times New Roman" panose="02020603050405020304" pitchFamily="18" charset="0"/>
                <a:cs typeface="Times New Roman" panose="02020603050405020304" pitchFamily="18" charset="0"/>
              </a:rPr>
              <a:t>Y</a:t>
            </a:r>
            <a:r>
              <a:rPr lang="en-US" altLang="zh-CN" sz="3200" b="1" i="1" baseline="-25000" dirty="0">
                <a:solidFill>
                  <a:schemeClr val="tx1"/>
                </a:solidFill>
                <a:latin typeface="Times New Roman" panose="02020603050405020304" pitchFamily="18" charset="0"/>
                <a:cs typeface="Times New Roman" panose="02020603050405020304" pitchFamily="18" charset="0"/>
              </a:rPr>
              <a:t>i </a:t>
            </a:r>
            <a:r>
              <a:rPr lang="en-US" altLang="zh-CN" sz="3200" b="1" dirty="0">
                <a:solidFill>
                  <a:schemeClr val="tx1"/>
                </a:solidFill>
                <a:latin typeface="Times New Roman" panose="02020603050405020304" pitchFamily="18" charset="0"/>
                <a:cs typeface="Times New Roman" panose="02020603050405020304" pitchFamily="18" charset="0"/>
              </a:rPr>
              <a:t> +</a:t>
            </a:r>
            <a:r>
              <a:rPr lang="en-US" altLang="zh-CN" sz="3200" b="1" i="1" dirty="0">
                <a:solidFill>
                  <a:schemeClr val="tx1"/>
                </a:solidFill>
                <a:latin typeface="Times New Roman" panose="02020603050405020304" pitchFamily="18" charset="0"/>
                <a:cs typeface="Times New Roman" panose="02020603050405020304" pitchFamily="18" charset="0"/>
              </a:rPr>
              <a:t> </a:t>
            </a:r>
            <a:r>
              <a:rPr lang="en-US" altLang="zh-CN" sz="3200" b="1" dirty="0">
                <a:solidFill>
                  <a:schemeClr val="tx1"/>
                </a:solidFill>
                <a:latin typeface="Times New Roman" panose="02020603050405020304" pitchFamily="18" charset="0"/>
                <a:cs typeface="Times New Roman" panose="02020603050405020304" pitchFamily="18" charset="0"/>
              </a:rPr>
              <a:t>(</a:t>
            </a:r>
            <a:r>
              <a:rPr lang="en-US" altLang="zh-CN" sz="3200" b="1" i="1" dirty="0">
                <a:solidFill>
                  <a:schemeClr val="tx1"/>
                </a:solidFill>
                <a:latin typeface="Times New Roman" panose="02020603050405020304" pitchFamily="18" charset="0"/>
                <a:cs typeface="Times New Roman" panose="02020603050405020304" pitchFamily="18" charset="0"/>
              </a:rPr>
              <a:t>X</a:t>
            </a:r>
            <a:r>
              <a:rPr lang="en-US" altLang="zh-CN" sz="3200" b="1" i="1" baseline="-25000" dirty="0">
                <a:solidFill>
                  <a:schemeClr val="tx1"/>
                </a:solidFill>
                <a:latin typeface="Times New Roman" panose="02020603050405020304" pitchFamily="18" charset="0"/>
                <a:cs typeface="Times New Roman" panose="02020603050405020304" pitchFamily="18" charset="0"/>
              </a:rPr>
              <a:t>i</a:t>
            </a:r>
            <a:r>
              <a:rPr lang="en-US" altLang="zh-CN" sz="3200" b="1" i="1" dirty="0">
                <a:solidFill>
                  <a:schemeClr val="tx1"/>
                </a:solidFill>
                <a:latin typeface="Times New Roman" panose="02020603050405020304" pitchFamily="18" charset="0"/>
                <a:cs typeface="Times New Roman" panose="02020603050405020304" pitchFamily="18" charset="0"/>
              </a:rPr>
              <a:t> </a:t>
            </a:r>
            <a:r>
              <a:rPr lang="en-US" altLang="zh-CN" sz="3200" b="1" dirty="0">
                <a:solidFill>
                  <a:schemeClr val="tx1"/>
                </a:solidFill>
                <a:latin typeface="Times New Roman" panose="02020603050405020304" pitchFamily="18" charset="0"/>
                <a:cs typeface="Times New Roman" panose="02020603050405020304" pitchFamily="18" charset="0"/>
              </a:rPr>
              <a:t>⊕ </a:t>
            </a:r>
            <a:r>
              <a:rPr lang="en-US" altLang="zh-CN" sz="3200" b="1" i="1" dirty="0">
                <a:solidFill>
                  <a:schemeClr val="tx1"/>
                </a:solidFill>
                <a:latin typeface="Times New Roman" panose="02020603050405020304" pitchFamily="18" charset="0"/>
                <a:cs typeface="Times New Roman" panose="02020603050405020304" pitchFamily="18" charset="0"/>
              </a:rPr>
              <a:t>Y</a:t>
            </a:r>
            <a:r>
              <a:rPr lang="en-US" altLang="zh-CN" sz="3200" b="1" i="1" baseline="-25000" dirty="0">
                <a:solidFill>
                  <a:schemeClr val="tx1"/>
                </a:solidFill>
                <a:latin typeface="Times New Roman" panose="02020603050405020304" pitchFamily="18" charset="0"/>
                <a:cs typeface="Times New Roman" panose="02020603050405020304" pitchFamily="18" charset="0"/>
              </a:rPr>
              <a:t>i</a:t>
            </a:r>
            <a:r>
              <a:rPr lang="en-US" altLang="zh-CN" sz="3200" b="1" dirty="0">
                <a:solidFill>
                  <a:schemeClr val="tx1"/>
                </a:solidFill>
                <a:latin typeface="Times New Roman" panose="02020603050405020304" pitchFamily="18" charset="0"/>
                <a:cs typeface="Times New Roman" panose="02020603050405020304" pitchFamily="18" charset="0"/>
              </a:rPr>
              <a:t> )</a:t>
            </a:r>
            <a:r>
              <a:rPr lang="en-US" altLang="zh-CN" sz="3200" b="1" i="1" dirty="0">
                <a:solidFill>
                  <a:schemeClr val="tx1"/>
                </a:solidFill>
                <a:latin typeface="Times New Roman" panose="02020603050405020304" pitchFamily="18" charset="0"/>
                <a:cs typeface="Times New Roman" panose="02020603050405020304" pitchFamily="18" charset="0"/>
              </a:rPr>
              <a:t>C</a:t>
            </a:r>
            <a:r>
              <a:rPr lang="en-US" altLang="zh-CN" sz="3200" b="1" i="1" baseline="-25000" dirty="0">
                <a:solidFill>
                  <a:schemeClr val="tx1"/>
                </a:solidFill>
                <a:latin typeface="Times New Roman" panose="02020603050405020304" pitchFamily="18" charset="0"/>
                <a:cs typeface="Times New Roman" panose="02020603050405020304" pitchFamily="18" charset="0"/>
              </a:rPr>
              <a:t>i</a:t>
            </a:r>
            <a:endParaRPr lang="zh-CN" altLang="en-US" sz="3200" b="1" i="1" baseline="-25000" dirty="0">
              <a:solidFill>
                <a:schemeClr val="tx1"/>
              </a:solidFill>
              <a:latin typeface="Times New Roman" panose="02020603050405020304" pitchFamily="18" charset="0"/>
              <a:cs typeface="Times New Roman" panose="02020603050405020304" pitchFamily="18" charset="0"/>
            </a:endParaRPr>
          </a:p>
        </p:txBody>
      </p:sp>
      <p:grpSp>
        <p:nvGrpSpPr>
          <p:cNvPr id="66" name="Group 53"/>
          <p:cNvGrpSpPr>
            <a:grpSpLocks/>
          </p:cNvGrpSpPr>
          <p:nvPr/>
        </p:nvGrpSpPr>
        <p:grpSpPr bwMode="auto">
          <a:xfrm>
            <a:off x="1641458" y="3114195"/>
            <a:ext cx="3171913" cy="2422409"/>
            <a:chOff x="-76" y="-118"/>
            <a:chExt cx="1731" cy="1347"/>
          </a:xfrm>
        </p:grpSpPr>
        <p:sp>
          <p:nvSpPr>
            <p:cNvPr id="68" name="Line 54"/>
            <p:cNvSpPr>
              <a:spLocks noChangeShapeType="1"/>
            </p:cNvSpPr>
            <p:nvPr/>
          </p:nvSpPr>
          <p:spPr bwMode="auto">
            <a:xfrm>
              <a:off x="1195" y="589"/>
              <a:ext cx="227" cy="0"/>
            </a:xfrm>
            <a:prstGeom prst="line">
              <a:avLst/>
            </a:prstGeom>
            <a:noFill/>
            <a:ln w="19050">
              <a:solidFill>
                <a:schemeClr val="tx1"/>
              </a:solidFill>
              <a:round/>
              <a:headEnd type="triangle" w="lg" len="lg"/>
              <a:tailEnd/>
            </a:ln>
            <a:extLst>
              <a:ext uri="{909E8E84-426E-40DD-AFC4-6F175D3DCCD1}">
                <a14:hiddenFill xmlns:a14="http://schemas.microsoft.com/office/drawing/2010/main">
                  <a:noFill/>
                </a14:hiddenFill>
              </a:ext>
            </a:extLst>
          </p:spPr>
          <p:txBody>
            <a:bodyPr/>
            <a:lstStyle/>
            <a:p>
              <a:endParaRPr lang="zh-CN" altLang="en-US" sz="2400"/>
            </a:p>
          </p:txBody>
        </p:sp>
        <p:sp>
          <p:nvSpPr>
            <p:cNvPr id="69" name="Line 55"/>
            <p:cNvSpPr>
              <a:spLocks noChangeShapeType="1"/>
            </p:cNvSpPr>
            <p:nvPr/>
          </p:nvSpPr>
          <p:spPr bwMode="auto">
            <a:xfrm>
              <a:off x="317" y="589"/>
              <a:ext cx="227" cy="0"/>
            </a:xfrm>
            <a:prstGeom prst="line">
              <a:avLst/>
            </a:prstGeom>
            <a:noFill/>
            <a:ln w="19050">
              <a:solidFill>
                <a:schemeClr val="tx1"/>
              </a:solidFill>
              <a:round/>
              <a:headEnd type="triangle" w="lg" len="lg"/>
              <a:tailEnd w="lg" len="lg"/>
            </a:ln>
            <a:extLst>
              <a:ext uri="{909E8E84-426E-40DD-AFC4-6F175D3DCCD1}">
                <a14:hiddenFill xmlns:a14="http://schemas.microsoft.com/office/drawing/2010/main">
                  <a:noFill/>
                </a14:hiddenFill>
              </a:ext>
            </a:extLst>
          </p:spPr>
          <p:txBody>
            <a:bodyPr/>
            <a:lstStyle/>
            <a:p>
              <a:endParaRPr lang="zh-CN" altLang="en-US" sz="2400"/>
            </a:p>
          </p:txBody>
        </p:sp>
        <p:sp>
          <p:nvSpPr>
            <p:cNvPr id="70" name="Line 56"/>
            <p:cNvSpPr>
              <a:spLocks noChangeShapeType="1"/>
            </p:cNvSpPr>
            <p:nvPr/>
          </p:nvSpPr>
          <p:spPr bwMode="auto">
            <a:xfrm flipV="1">
              <a:off x="680" y="787"/>
              <a:ext cx="0" cy="227"/>
            </a:xfrm>
            <a:prstGeom prst="line">
              <a:avLst/>
            </a:prstGeom>
            <a:noFill/>
            <a:ln w="1905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sz="2400"/>
            </a:p>
          </p:txBody>
        </p:sp>
        <p:sp>
          <p:nvSpPr>
            <p:cNvPr id="71" name="Line 57"/>
            <p:cNvSpPr>
              <a:spLocks noChangeShapeType="1"/>
            </p:cNvSpPr>
            <p:nvPr/>
          </p:nvSpPr>
          <p:spPr bwMode="auto">
            <a:xfrm flipV="1">
              <a:off x="862" y="136"/>
              <a:ext cx="0" cy="272"/>
            </a:xfrm>
            <a:prstGeom prst="line">
              <a:avLst/>
            </a:prstGeom>
            <a:noFill/>
            <a:ln w="19050">
              <a:solidFill>
                <a:schemeClr val="tx1"/>
              </a:solidFill>
              <a:round/>
              <a:headEnd w="lg" len="lg"/>
              <a:tailEnd type="triangle" w="lg" len="lg"/>
            </a:ln>
            <a:extLst>
              <a:ext uri="{909E8E84-426E-40DD-AFC4-6F175D3DCCD1}">
                <a14:hiddenFill xmlns:a14="http://schemas.microsoft.com/office/drawing/2010/main">
                  <a:noFill/>
                </a14:hiddenFill>
              </a:ext>
            </a:extLst>
          </p:spPr>
          <p:txBody>
            <a:bodyPr/>
            <a:lstStyle/>
            <a:p>
              <a:endParaRPr lang="zh-CN" altLang="en-US" sz="2400"/>
            </a:p>
          </p:txBody>
        </p:sp>
        <p:sp>
          <p:nvSpPr>
            <p:cNvPr id="72" name="Line 58"/>
            <p:cNvSpPr>
              <a:spLocks noChangeShapeType="1"/>
            </p:cNvSpPr>
            <p:nvPr/>
          </p:nvSpPr>
          <p:spPr bwMode="auto">
            <a:xfrm flipV="1">
              <a:off x="1043" y="787"/>
              <a:ext cx="0" cy="227"/>
            </a:xfrm>
            <a:prstGeom prst="line">
              <a:avLst/>
            </a:prstGeom>
            <a:noFill/>
            <a:ln w="1905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sz="2400"/>
            </a:p>
          </p:txBody>
        </p:sp>
        <p:sp>
          <p:nvSpPr>
            <p:cNvPr id="73" name="Text Box 59"/>
            <p:cNvSpPr txBox="1">
              <a:spLocks noChangeArrowheads="1"/>
            </p:cNvSpPr>
            <p:nvPr/>
          </p:nvSpPr>
          <p:spPr bwMode="auto">
            <a:xfrm>
              <a:off x="741" y="-118"/>
              <a:ext cx="272"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2400" dirty="0">
                  <a:solidFill>
                    <a:schemeClr val="accent2"/>
                  </a:solidFill>
                  <a:ea typeface="宋体" panose="02010600030101010101" pitchFamily="2" charset="-122"/>
                </a:rPr>
                <a:t>S</a:t>
              </a:r>
              <a:r>
                <a:rPr lang="en-US" altLang="zh-CN" sz="2400" baseline="-25000" dirty="0">
                  <a:solidFill>
                    <a:schemeClr val="accent2"/>
                  </a:solidFill>
                  <a:ea typeface="宋体" panose="02010600030101010101" pitchFamily="2" charset="-122"/>
                </a:rPr>
                <a:t>i</a:t>
              </a:r>
            </a:p>
          </p:txBody>
        </p:sp>
        <p:sp>
          <p:nvSpPr>
            <p:cNvPr id="74" name="Text Box 60"/>
            <p:cNvSpPr txBox="1">
              <a:spLocks noChangeArrowheads="1"/>
            </p:cNvSpPr>
            <p:nvPr/>
          </p:nvSpPr>
          <p:spPr bwMode="auto">
            <a:xfrm>
              <a:off x="521" y="972"/>
              <a:ext cx="771"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2400" dirty="0">
                  <a:solidFill>
                    <a:schemeClr val="accent2"/>
                  </a:solidFill>
                  <a:ea typeface="宋体" panose="02010600030101010101" pitchFamily="2" charset="-122"/>
                </a:rPr>
                <a:t>X</a:t>
              </a:r>
              <a:r>
                <a:rPr lang="en-US" altLang="zh-CN" sz="2400" baseline="-25000" dirty="0">
                  <a:solidFill>
                    <a:schemeClr val="accent2"/>
                  </a:solidFill>
                  <a:ea typeface="宋体" panose="02010600030101010101" pitchFamily="2" charset="-122"/>
                </a:rPr>
                <a:t>i  </a:t>
              </a:r>
              <a:r>
                <a:rPr lang="en-US" altLang="zh-CN" sz="2400" dirty="0">
                  <a:solidFill>
                    <a:schemeClr val="accent2"/>
                  </a:solidFill>
                  <a:ea typeface="宋体" panose="02010600030101010101" pitchFamily="2" charset="-122"/>
                </a:rPr>
                <a:t>    Y</a:t>
              </a:r>
              <a:r>
                <a:rPr lang="en-US" altLang="zh-CN" sz="2400" baseline="-25000" dirty="0">
                  <a:solidFill>
                    <a:schemeClr val="accent2"/>
                  </a:solidFill>
                  <a:ea typeface="宋体" panose="02010600030101010101" pitchFamily="2" charset="-122"/>
                </a:rPr>
                <a:t>i</a:t>
              </a:r>
            </a:p>
          </p:txBody>
        </p:sp>
        <p:sp>
          <p:nvSpPr>
            <p:cNvPr id="75" name="Text Box 61"/>
            <p:cNvSpPr txBox="1">
              <a:spLocks noChangeArrowheads="1"/>
            </p:cNvSpPr>
            <p:nvPr/>
          </p:nvSpPr>
          <p:spPr bwMode="auto">
            <a:xfrm>
              <a:off x="1383" y="450"/>
              <a:ext cx="272"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2400" dirty="0">
                  <a:solidFill>
                    <a:schemeClr val="accent2"/>
                  </a:solidFill>
                  <a:ea typeface="宋体" panose="02010600030101010101" pitchFamily="2" charset="-122"/>
                </a:rPr>
                <a:t>C</a:t>
              </a:r>
              <a:r>
                <a:rPr lang="en-US" altLang="zh-CN" sz="2400" baseline="-25000" dirty="0">
                  <a:solidFill>
                    <a:schemeClr val="accent2"/>
                  </a:solidFill>
                  <a:ea typeface="宋体" panose="02010600030101010101" pitchFamily="2" charset="-122"/>
                </a:rPr>
                <a:t>i</a:t>
              </a:r>
            </a:p>
          </p:txBody>
        </p:sp>
        <p:sp>
          <p:nvSpPr>
            <p:cNvPr id="76" name="Text Box 62"/>
            <p:cNvSpPr txBox="1">
              <a:spLocks noChangeArrowheads="1"/>
            </p:cNvSpPr>
            <p:nvPr/>
          </p:nvSpPr>
          <p:spPr bwMode="auto">
            <a:xfrm>
              <a:off x="-76" y="417"/>
              <a:ext cx="408"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eaLnBrk="1" hangingPunct="1">
                <a:lnSpc>
                  <a:spcPct val="100000"/>
                </a:lnSpc>
                <a:spcBef>
                  <a:spcPct val="50000"/>
                </a:spcBef>
                <a:buClrTx/>
                <a:buFontTx/>
                <a:buNone/>
              </a:pPr>
              <a:r>
                <a:rPr lang="en-US" altLang="zh-CN" sz="2400" dirty="0">
                  <a:solidFill>
                    <a:schemeClr val="accent2"/>
                  </a:solidFill>
                  <a:ea typeface="宋体" panose="02010600030101010101" pitchFamily="2" charset="-122"/>
                </a:rPr>
                <a:t>C</a:t>
              </a:r>
              <a:r>
                <a:rPr lang="en-US" altLang="zh-CN" sz="2400" baseline="-25000" dirty="0">
                  <a:solidFill>
                    <a:schemeClr val="accent2"/>
                  </a:solidFill>
                  <a:ea typeface="宋体" panose="02010600030101010101" pitchFamily="2" charset="-122"/>
                </a:rPr>
                <a:t>i+1</a:t>
              </a:r>
            </a:p>
          </p:txBody>
        </p:sp>
        <p:sp>
          <p:nvSpPr>
            <p:cNvPr id="77" name="Rectangle 53"/>
            <p:cNvSpPr>
              <a:spLocks noChangeArrowheads="1"/>
            </p:cNvSpPr>
            <p:nvPr/>
          </p:nvSpPr>
          <p:spPr bwMode="auto">
            <a:xfrm>
              <a:off x="544" y="408"/>
              <a:ext cx="635" cy="365"/>
            </a:xfrm>
            <a:prstGeom prst="rect">
              <a:avLst/>
            </a:prstGeom>
            <a:solidFill>
              <a:srgbClr val="99FF33"/>
            </a:solidFill>
            <a:ln w="38100">
              <a:solidFill>
                <a:schemeClr val="accent2"/>
              </a:solidFill>
              <a:miter lim="800000"/>
              <a:headEnd/>
              <a:tailEnd/>
            </a:ln>
            <a:effectLst>
              <a:outerShdw blurRad="50800" dist="38100" dir="5400000" algn="t" rotWithShape="0">
                <a:prstClr val="black">
                  <a:alpha val="40000"/>
                </a:prstClr>
              </a:outerShdw>
            </a:effectLst>
          </p:spPr>
          <p:txBody>
            <a:bodyPr wrap="none" anchor="ctr"/>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lnSpc>
                  <a:spcPct val="100000"/>
                </a:lnSpc>
                <a:spcBef>
                  <a:spcPct val="0"/>
                </a:spcBef>
                <a:buClrTx/>
                <a:buSzTx/>
                <a:buFontTx/>
                <a:buNone/>
              </a:pPr>
              <a:r>
                <a:rPr lang="en-US" altLang="zh-CN" b="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FA</a:t>
              </a:r>
            </a:p>
          </p:txBody>
        </p:sp>
      </p:grpSp>
      <p:pic>
        <p:nvPicPr>
          <p:cNvPr id="65" name="Picture 250" descr="j031255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843963" y="170880"/>
            <a:ext cx="25146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0286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down)">
                                      <p:cBhvr>
                                        <p:cTn id="11" dur="500"/>
                                        <p:tgtEl>
                                          <p:spTgt spid="3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wipe(right)">
                                      <p:cBhvr>
                                        <p:cTn id="16" dur="500"/>
                                        <p:tgtEl>
                                          <p:spTgt spid="5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wipe(down)">
                                      <p:cBhvr>
                                        <p:cTn id="21" dur="500"/>
                                        <p:tgtEl>
                                          <p:spTgt spid="3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down)">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wipe(down)">
                                      <p:cBhvr>
                                        <p:cTn id="31" dur="500"/>
                                        <p:tgtEl>
                                          <p:spTgt spid="6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wipe(left)">
                                      <p:cBhvr>
                                        <p:cTn id="3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并行加法器进位链</a:t>
            </a:r>
            <a:r>
              <a:rPr lang="en-US" altLang="zh-CN" dirty="0">
                <a:latin typeface="Arial" panose="020B0604020202020204" pitchFamily="34" charset="0"/>
              </a:rPr>
              <a:t>…</a:t>
            </a:r>
            <a:endParaRPr lang="zh-CN" altLang="en-US" dirty="0"/>
          </a:p>
        </p:txBody>
      </p:sp>
      <p:sp>
        <p:nvSpPr>
          <p:cNvPr id="12" name="Rectangle 3"/>
          <p:cNvSpPr>
            <a:spLocks noChangeArrowheads="1"/>
          </p:cNvSpPr>
          <p:nvPr/>
        </p:nvSpPr>
        <p:spPr bwMode="auto">
          <a:xfrm>
            <a:off x="1022972" y="1157221"/>
            <a:ext cx="646112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nSpc>
                <a:spcPct val="150000"/>
              </a:lnSpc>
              <a:buNone/>
            </a:pPr>
            <a:r>
              <a:rPr lang="en-US" altLang="zh-CN" sz="2800" b="1" dirty="0">
                <a:solidFill>
                  <a:srgbClr val="00B05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2800" b="1" baseline="-25000" dirty="0">
                <a:solidFill>
                  <a:srgbClr val="00B050"/>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2800" b="1" baseline="-25000"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28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r>
              <a:rPr lang="zh-CN" altLang="en-US" sz="2800" b="1" dirty="0">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8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2800" b="1" dirty="0">
                <a:solidFill>
                  <a:srgbClr val="00800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2800" b="1" baseline="-25000" dirty="0">
                <a:solidFill>
                  <a:srgbClr val="008000"/>
                </a:solidFill>
                <a:latin typeface="Courier New" panose="02070309020205020404" pitchFamily="49" charset="0"/>
                <a:ea typeface="微软雅黑" panose="020B0503020204020204" pitchFamily="34" charset="-122"/>
                <a:cs typeface="Courier New" panose="02070309020205020404" pitchFamily="49" charset="0"/>
              </a:rPr>
              <a:t>0</a:t>
            </a:r>
          </a:p>
        </p:txBody>
      </p:sp>
      <p:sp>
        <p:nvSpPr>
          <p:cNvPr id="13" name="Rectangle 4"/>
          <p:cNvSpPr>
            <a:spLocks noChangeArrowheads="1"/>
          </p:cNvSpPr>
          <p:nvPr/>
        </p:nvSpPr>
        <p:spPr bwMode="auto">
          <a:xfrm>
            <a:off x="1022972" y="2113732"/>
            <a:ext cx="9556750"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nSpc>
                <a:spcPct val="150000"/>
              </a:lnSpc>
              <a:buNone/>
            </a:pPr>
            <a:r>
              <a:rPr lang="en-US" altLang="zh-CN" sz="2800" b="1" dirty="0">
                <a:solidFill>
                  <a:srgbClr val="00B05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2800" b="1" baseline="-25000" dirty="0">
                <a:solidFill>
                  <a:srgbClr val="00B050"/>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2800" b="1" baseline="-25000"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28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r>
              <a:rPr lang="zh-CN" altLang="en-US" sz="2800" b="1" dirty="0">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8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2800" b="1" dirty="0">
                <a:solidFill>
                  <a:srgbClr val="00800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2800" b="1" baseline="-25000" dirty="0">
                <a:solidFill>
                  <a:srgbClr val="008000"/>
                </a:solidFill>
                <a:latin typeface="Courier New" panose="02070309020205020404" pitchFamily="49" charset="0"/>
                <a:ea typeface="微软雅黑" panose="020B0503020204020204" pitchFamily="34" charset="-122"/>
                <a:cs typeface="Courier New" panose="02070309020205020404" pitchFamily="49" charset="0"/>
              </a:rPr>
              <a:t>1  </a:t>
            </a:r>
          </a:p>
          <a:p>
            <a:pPr>
              <a:lnSpc>
                <a:spcPct val="150000"/>
              </a:lnSpc>
              <a:buNone/>
            </a:pPr>
            <a:r>
              <a:rPr lang="en-US" altLang="zh-CN" sz="2800" b="1" baseline="-25000"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dirty="0">
                <a:latin typeface="Courier New" panose="02070309020205020404" pitchFamily="49" charset="0"/>
                <a:ea typeface="微软雅黑" panose="020B0503020204020204" pitchFamily="34" charset="-122"/>
                <a:cs typeface="Courier New" panose="02070309020205020404" pitchFamily="49" charset="0"/>
              </a:rPr>
              <a:t> = </a:t>
            </a:r>
            <a:r>
              <a:rPr lang="en-US" altLang="zh-CN" sz="28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28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r>
              <a:rPr lang="zh-CN" altLang="en-US" sz="2800" b="1" dirty="0">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8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2800" b="1" dirty="0">
                <a:latin typeface="Courier New" panose="02070309020205020404" pitchFamily="49" charset="0"/>
                <a:ea typeface="微软雅黑" panose="020B0503020204020204" pitchFamily="34" charset="-122"/>
                <a:cs typeface="Courier New" panose="02070309020205020404" pitchFamily="49" charset="0"/>
              </a:rPr>
              <a:t>(</a:t>
            </a:r>
            <a:r>
              <a:rPr lang="en-US" altLang="zh-CN" sz="28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28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r>
              <a:rPr lang="zh-CN" altLang="en-US" sz="2800" b="1" dirty="0">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8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2800" b="1" dirty="0">
                <a:solidFill>
                  <a:srgbClr val="00800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2800" b="1" baseline="-25000" dirty="0">
                <a:solidFill>
                  <a:srgbClr val="008000"/>
                </a:solidFill>
                <a:latin typeface="Courier New" panose="02070309020205020404" pitchFamily="49" charset="0"/>
                <a:ea typeface="微软雅黑" panose="020B0503020204020204" pitchFamily="34" charset="-122"/>
                <a:cs typeface="Courier New" panose="02070309020205020404" pitchFamily="49" charset="0"/>
              </a:rPr>
              <a:t>0</a:t>
            </a:r>
            <a:r>
              <a:rPr lang="en-US" altLang="zh-CN" sz="2800" b="1" dirty="0">
                <a:latin typeface="Courier New" panose="02070309020205020404" pitchFamily="49" charset="0"/>
                <a:ea typeface="微软雅黑" panose="020B0503020204020204" pitchFamily="34" charset="-122"/>
                <a:cs typeface="Courier New" panose="02070309020205020404" pitchFamily="49" charset="0"/>
              </a:rPr>
              <a:t>) = </a:t>
            </a:r>
            <a:r>
              <a:rPr lang="en-US" altLang="zh-CN" sz="28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28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r>
              <a:rPr lang="zh-CN" altLang="en-US" sz="2800" b="1" dirty="0">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8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28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28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r>
              <a:rPr lang="zh-CN" altLang="en-US" sz="2800" b="1" dirty="0">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8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28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2800" b="1" dirty="0">
                <a:solidFill>
                  <a:srgbClr val="00800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2800" b="1" baseline="-25000" dirty="0">
                <a:solidFill>
                  <a:srgbClr val="008000"/>
                </a:solidFill>
                <a:latin typeface="Courier New" panose="02070309020205020404" pitchFamily="49" charset="0"/>
                <a:ea typeface="微软雅黑" panose="020B0503020204020204" pitchFamily="34" charset="-122"/>
                <a:cs typeface="Courier New" panose="02070309020205020404" pitchFamily="49" charset="0"/>
              </a:rPr>
              <a:t>0</a:t>
            </a:r>
          </a:p>
        </p:txBody>
      </p:sp>
      <p:sp>
        <p:nvSpPr>
          <p:cNvPr id="15" name="Rectangle 6"/>
          <p:cNvSpPr>
            <a:spLocks noChangeArrowheads="1"/>
          </p:cNvSpPr>
          <p:nvPr/>
        </p:nvSpPr>
        <p:spPr bwMode="auto">
          <a:xfrm>
            <a:off x="1022972" y="3625032"/>
            <a:ext cx="10238884" cy="2165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nSpc>
                <a:spcPct val="150000"/>
              </a:lnSpc>
              <a:buNone/>
            </a:pPr>
            <a:r>
              <a:rPr lang="en-US" altLang="zh-CN" sz="2800" b="1" dirty="0">
                <a:solidFill>
                  <a:srgbClr val="00B05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2800" b="1" baseline="-25000" dirty="0">
                <a:solidFill>
                  <a:srgbClr val="00B050"/>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2800" b="1" baseline="-25000"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28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r>
              <a:rPr lang="zh-CN" altLang="en-US" sz="2800" b="1" dirty="0">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8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2800" b="1" dirty="0">
                <a:solidFill>
                  <a:srgbClr val="00800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2800" b="1" baseline="-25000" dirty="0">
                <a:solidFill>
                  <a:srgbClr val="008000"/>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2800" b="1" dirty="0">
                <a:latin typeface="Courier New" panose="02070309020205020404" pitchFamily="49" charset="0"/>
                <a:ea typeface="微软雅黑" panose="020B0503020204020204" pitchFamily="34" charset="-122"/>
                <a:cs typeface="Courier New" panose="02070309020205020404" pitchFamily="49" charset="0"/>
              </a:rPr>
              <a:t>     </a:t>
            </a:r>
          </a:p>
          <a:p>
            <a:pPr>
              <a:lnSpc>
                <a:spcPct val="150000"/>
              </a:lnSpc>
              <a:buNone/>
            </a:pPr>
            <a:r>
              <a:rPr lang="en-US" altLang="zh-CN" sz="2800" b="1" baseline="-25000"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dirty="0">
                <a:latin typeface="Courier New" panose="02070309020205020404" pitchFamily="49" charset="0"/>
                <a:ea typeface="微软雅黑" panose="020B0503020204020204" pitchFamily="34" charset="-122"/>
                <a:cs typeface="Courier New" panose="02070309020205020404" pitchFamily="49" charset="0"/>
              </a:rPr>
              <a:t> = </a:t>
            </a:r>
            <a:r>
              <a:rPr lang="en-US" altLang="zh-CN" sz="28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28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r>
              <a:rPr lang="zh-CN" altLang="en-US" sz="2800" b="1" dirty="0">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8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2800" b="1" dirty="0">
                <a:latin typeface="Courier New" panose="02070309020205020404" pitchFamily="49" charset="0"/>
                <a:ea typeface="微软雅黑" panose="020B0503020204020204" pitchFamily="34" charset="-122"/>
                <a:cs typeface="Courier New" panose="02070309020205020404" pitchFamily="49" charset="0"/>
              </a:rPr>
              <a:t>(</a:t>
            </a:r>
            <a:r>
              <a:rPr lang="en-US" altLang="zh-CN" sz="28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28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r>
              <a:rPr lang="zh-CN" altLang="en-US" sz="2800" b="1" dirty="0">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8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28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28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r>
              <a:rPr lang="zh-CN" altLang="en-US" sz="2800" b="1" dirty="0">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8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28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2800" b="1" dirty="0">
                <a:solidFill>
                  <a:srgbClr val="00800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2800" b="1" baseline="-25000" dirty="0">
                <a:solidFill>
                  <a:srgbClr val="008000"/>
                </a:solidFill>
                <a:latin typeface="Courier New" panose="02070309020205020404" pitchFamily="49" charset="0"/>
                <a:ea typeface="微软雅黑" panose="020B0503020204020204" pitchFamily="34" charset="-122"/>
                <a:cs typeface="Courier New" panose="02070309020205020404" pitchFamily="49" charset="0"/>
              </a:rPr>
              <a:t>0</a:t>
            </a:r>
            <a:r>
              <a:rPr lang="en-US" altLang="zh-CN" sz="2800" b="1" dirty="0">
                <a:latin typeface="Courier New" panose="02070309020205020404" pitchFamily="49" charset="0"/>
                <a:ea typeface="微软雅黑" panose="020B0503020204020204" pitchFamily="34" charset="-122"/>
                <a:cs typeface="Courier New" panose="02070309020205020404" pitchFamily="49" charset="0"/>
              </a:rPr>
              <a:t>)</a:t>
            </a:r>
          </a:p>
          <a:p>
            <a:pPr>
              <a:lnSpc>
                <a:spcPct val="150000"/>
              </a:lnSpc>
              <a:buNone/>
            </a:pPr>
            <a:r>
              <a:rPr lang="en-US" altLang="zh-CN" sz="2800" b="1" baseline="-25000"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dirty="0">
                <a:latin typeface="Courier New" panose="02070309020205020404" pitchFamily="49" charset="0"/>
                <a:ea typeface="微软雅黑" panose="020B0503020204020204" pitchFamily="34" charset="-122"/>
                <a:cs typeface="Courier New" panose="02070309020205020404" pitchFamily="49" charset="0"/>
              </a:rPr>
              <a:t> = </a:t>
            </a:r>
            <a:r>
              <a:rPr lang="en-US" altLang="zh-CN" sz="28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28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r>
              <a:rPr lang="zh-CN" altLang="en-US" sz="2800" b="1" dirty="0">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8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28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28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r>
              <a:rPr lang="zh-CN" altLang="en-US" sz="2800" b="1" dirty="0">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8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28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2800" b="1"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2800" b="1"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r>
              <a:rPr lang="zh-CN" altLang="en-US" sz="2800" b="1" dirty="0">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8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28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2800" b="1"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2800" b="1" dirty="0">
                <a:solidFill>
                  <a:srgbClr val="00800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2800" b="1" baseline="-25000" dirty="0">
                <a:solidFill>
                  <a:srgbClr val="008000"/>
                </a:solidFill>
                <a:latin typeface="Courier New" panose="02070309020205020404" pitchFamily="49" charset="0"/>
                <a:ea typeface="微软雅黑" panose="020B0503020204020204" pitchFamily="34" charset="-122"/>
                <a:cs typeface="Courier New" panose="02070309020205020404" pitchFamily="49" charset="0"/>
              </a:rPr>
              <a:t>0</a:t>
            </a:r>
          </a:p>
          <a:p>
            <a:pPr algn="l" eaLnBrk="1" hangingPunct="1">
              <a:lnSpc>
                <a:spcPct val="150000"/>
              </a:lnSpc>
              <a:buFont typeface="Wingdings" panose="05000000000000000000" pitchFamily="2" charset="2"/>
              <a:buNone/>
            </a:pPr>
            <a:endParaRPr lang="en-US" altLang="zh-CN" sz="2800" b="1" baseline="-25000" dirty="0">
              <a:solidFill>
                <a:srgbClr val="008000"/>
              </a:solidFill>
              <a:latin typeface="Courier New" panose="02070309020205020404" pitchFamily="49" charset="0"/>
              <a:ea typeface="微软雅黑" panose="020B0503020204020204" pitchFamily="34" charset="-122"/>
              <a:cs typeface="Courier New" panose="02070309020205020404" pitchFamily="49" charset="0"/>
            </a:endParaRPr>
          </a:p>
        </p:txBody>
      </p:sp>
      <p:cxnSp>
        <p:nvCxnSpPr>
          <p:cNvPr id="7" name="直接连接符 6"/>
          <p:cNvCxnSpPr/>
          <p:nvPr/>
        </p:nvCxnSpPr>
        <p:spPr>
          <a:xfrm>
            <a:off x="2046514" y="1834245"/>
            <a:ext cx="1436915"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087914" y="2813964"/>
            <a:ext cx="395515"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8944" y="1834245"/>
            <a:ext cx="2169571" cy="2834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12">
            <a:extLst>
              <a:ext uri="{FF2B5EF4-FFF2-40B4-BE49-F238E27FC236}">
                <a16:creationId xmlns:a16="http://schemas.microsoft.com/office/drawing/2014/main" id="{6577ED47-EB0B-4E02-A96D-66BF626C00F9}"/>
              </a:ext>
            </a:extLst>
          </p:cNvPr>
          <p:cNvSpPr>
            <a:spLocks noChangeArrowheads="1"/>
          </p:cNvSpPr>
          <p:nvPr/>
        </p:nvSpPr>
        <p:spPr bwMode="auto">
          <a:xfrm>
            <a:off x="7539516" y="642124"/>
            <a:ext cx="4430812" cy="793750"/>
          </a:xfrm>
          <a:prstGeom prst="rect">
            <a:avLst/>
          </a:prstGeom>
          <a:solidFill>
            <a:srgbClr val="FFC000"/>
          </a:solidFill>
          <a:ln>
            <a:noFill/>
          </a:ln>
          <a:extLst/>
        </p:spPr>
        <p:txBody>
          <a:bodyPr/>
          <a:lstStyle>
            <a:lvl1pPr marL="469900" indent="-469900">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marL="0" indent="0">
              <a:buNone/>
            </a:pPr>
            <a:r>
              <a:rPr lang="en-US" altLang="zh-CN" sz="3600" b="1" spc="300" dirty="0">
                <a:solidFill>
                  <a:srgbClr val="00B05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3600" b="1" spc="300" baseline="-25000" dirty="0">
                <a:solidFill>
                  <a:srgbClr val="00B050"/>
                </a:solidFill>
                <a:latin typeface="Courier New" panose="02070309020205020404" pitchFamily="49" charset="0"/>
                <a:ea typeface="微软雅黑" panose="020B0503020204020204" pitchFamily="34" charset="-122"/>
                <a:cs typeface="Courier New" panose="02070309020205020404" pitchFamily="49" charset="0"/>
              </a:rPr>
              <a:t>i</a:t>
            </a:r>
            <a:r>
              <a:rPr lang="en-US" altLang="zh-CN" sz="3600" b="1" spc="300" baseline="-25000"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3600" b="1" spc="300"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3600" b="1" spc="300" dirty="0">
                <a:solidFill>
                  <a:srgbClr val="0000FF"/>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3600" b="1" spc="300" baseline="-25000" dirty="0">
                <a:solidFill>
                  <a:srgbClr val="0000FF"/>
                </a:solidFill>
                <a:latin typeface="Courier New" panose="02070309020205020404" pitchFamily="49" charset="0"/>
                <a:ea typeface="微软雅黑" panose="020B0503020204020204" pitchFamily="34" charset="-122"/>
                <a:cs typeface="Courier New" panose="02070309020205020404" pitchFamily="49" charset="0"/>
              </a:rPr>
              <a:t>i </a:t>
            </a:r>
            <a:r>
              <a:rPr lang="en-US" altLang="zh-CN" sz="3600" b="1" spc="300"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3600" b="1" spc="3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3600" b="1" spc="300"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i</a:t>
            </a:r>
            <a:r>
              <a:rPr lang="en-US" altLang="zh-CN" sz="3600" b="1" spc="300" dirty="0">
                <a:solidFill>
                  <a:srgbClr val="00B05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3600" b="1" spc="300" baseline="-25000" dirty="0">
                <a:solidFill>
                  <a:srgbClr val="00B050"/>
                </a:solidFill>
                <a:latin typeface="Courier New" panose="02070309020205020404" pitchFamily="49" charset="0"/>
                <a:ea typeface="微软雅黑" panose="020B0503020204020204" pitchFamily="34" charset="-122"/>
                <a:cs typeface="Courier New" panose="02070309020205020404" pitchFamily="49" charset="0"/>
              </a:rPr>
              <a:t>i-1</a:t>
            </a:r>
            <a:endParaRPr lang="en-US" altLang="zh-CN" sz="3600" b="1" spc="300" dirty="0">
              <a:solidFill>
                <a:srgbClr val="00B050"/>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0" name="矩形 9">
            <a:extLst>
              <a:ext uri="{FF2B5EF4-FFF2-40B4-BE49-F238E27FC236}">
                <a16:creationId xmlns:a16="http://schemas.microsoft.com/office/drawing/2014/main" id="{6696DCA4-95C7-49C6-9AB5-B83BF2B9C575}"/>
              </a:ext>
            </a:extLst>
          </p:cNvPr>
          <p:cNvSpPr/>
          <p:nvPr/>
        </p:nvSpPr>
        <p:spPr>
          <a:xfrm>
            <a:off x="1022972" y="5806042"/>
            <a:ext cx="8561959" cy="523220"/>
          </a:xfrm>
          <a:prstGeom prst="rect">
            <a:avLst/>
          </a:prstGeom>
        </p:spPr>
        <p:txBody>
          <a:bodyPr wrap="none">
            <a:spAutoFit/>
          </a:bodyPr>
          <a:lstStyle/>
          <a:p>
            <a:pPr>
              <a:buNone/>
            </a:pPr>
            <a:r>
              <a:rPr lang="en-US" altLang="zh-CN" sz="2800" b="1" spc="300" dirty="0">
                <a:solidFill>
                  <a:srgbClr val="00B05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2800" b="1" spc="300" baseline="-25000" dirty="0">
                <a:solidFill>
                  <a:srgbClr val="00B050"/>
                </a:solidFill>
                <a:latin typeface="Courier New" panose="02070309020205020404" pitchFamily="49" charset="0"/>
                <a:ea typeface="微软雅黑" panose="020B0503020204020204" pitchFamily="34" charset="-122"/>
                <a:cs typeface="Courier New" panose="02070309020205020404" pitchFamily="49" charset="0"/>
              </a:rPr>
              <a:t>4</a:t>
            </a:r>
            <a:r>
              <a:rPr lang="en-US" altLang="zh-CN" sz="2800" b="1" spc="300" baseline="-25000"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spc="300" dirty="0">
                <a:latin typeface="Courier New" panose="02070309020205020404" pitchFamily="49" charset="0"/>
                <a:ea typeface="微软雅黑" panose="020B0503020204020204" pitchFamily="34" charset="-122"/>
                <a:cs typeface="Courier New" panose="02070309020205020404" pitchFamily="49" charset="0"/>
              </a:rPr>
              <a:t>=</a:t>
            </a:r>
            <a:r>
              <a:rPr lang="en-US" altLang="zh-CN" sz="2800" b="1" spc="300" baseline="-25000"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2800" b="1" spc="3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2800" b="1" spc="300"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4</a:t>
            </a:r>
            <a:r>
              <a:rPr lang="en-US" altLang="zh-CN" sz="2800" b="1" spc="300" dirty="0">
                <a:latin typeface="Courier New" panose="02070309020205020404" pitchFamily="49" charset="0"/>
                <a:ea typeface="微软雅黑" panose="020B0503020204020204" pitchFamily="34" charset="-122"/>
                <a:cs typeface="Courier New" panose="02070309020205020404" pitchFamily="49" charset="0"/>
              </a:rPr>
              <a:t>+</a:t>
            </a:r>
            <a:r>
              <a:rPr lang="en-US" altLang="zh-CN" sz="2800" b="1" spc="3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spc="300"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4</a:t>
            </a:r>
            <a:r>
              <a:rPr lang="en-US" altLang="zh-CN" sz="2800" b="1" spc="3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2800" b="1" spc="300"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2800" b="1" spc="300" dirty="0">
                <a:latin typeface="Courier New" panose="02070309020205020404" pitchFamily="49" charset="0"/>
                <a:ea typeface="微软雅黑" panose="020B0503020204020204" pitchFamily="34" charset="-122"/>
                <a:cs typeface="Courier New" panose="02070309020205020404" pitchFamily="49" charset="0"/>
              </a:rPr>
              <a:t>+</a:t>
            </a:r>
            <a:r>
              <a:rPr lang="en-US" altLang="zh-CN" sz="2800" b="1" spc="3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spc="300"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4</a:t>
            </a:r>
            <a:r>
              <a:rPr lang="en-US" altLang="zh-CN" sz="2800" b="1" spc="3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spc="300"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2800" b="1" spc="3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2800" b="1" spc="300"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2800" b="1" spc="300" dirty="0">
                <a:latin typeface="Courier New" panose="02070309020205020404" pitchFamily="49" charset="0"/>
                <a:ea typeface="微软雅黑" panose="020B0503020204020204" pitchFamily="34" charset="-122"/>
                <a:cs typeface="Courier New" panose="02070309020205020404" pitchFamily="49" charset="0"/>
              </a:rPr>
              <a:t>+</a:t>
            </a:r>
            <a:r>
              <a:rPr lang="en-US" altLang="zh-CN" sz="2800" b="1" spc="3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spc="300"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4</a:t>
            </a:r>
            <a:r>
              <a:rPr lang="en-US" altLang="zh-CN" sz="2800" b="1" spc="3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spc="300"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2800" b="1" spc="3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spc="300"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2800" b="1" spc="3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G</a:t>
            </a:r>
            <a:r>
              <a:rPr lang="en-US" altLang="zh-CN" sz="2800" b="1" spc="300" baseline="-25000" dirty="0">
                <a:solidFill>
                  <a:srgbClr val="0000CC"/>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2800" b="1" spc="300" dirty="0">
                <a:latin typeface="Courier New" panose="02070309020205020404" pitchFamily="49" charset="0"/>
                <a:ea typeface="微软雅黑" panose="020B0503020204020204" pitchFamily="34" charset="-122"/>
                <a:cs typeface="Courier New" panose="02070309020205020404" pitchFamily="49" charset="0"/>
              </a:rPr>
              <a:t>+</a:t>
            </a:r>
            <a:r>
              <a:rPr lang="en-US" altLang="zh-CN" sz="2800" b="1" spc="3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spc="300"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4</a:t>
            </a:r>
            <a:r>
              <a:rPr lang="en-US" altLang="zh-CN" sz="2800" b="1" spc="3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spc="300"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3</a:t>
            </a:r>
            <a:r>
              <a:rPr lang="en-US" altLang="zh-CN" sz="2800" b="1" spc="3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spc="300"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2</a:t>
            </a:r>
            <a:r>
              <a:rPr lang="en-US" altLang="zh-CN" sz="2800" b="1" spc="3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P</a:t>
            </a:r>
            <a:r>
              <a:rPr lang="en-US" altLang="zh-CN" sz="2800" b="1" spc="300" baseline="-25000" dirty="0">
                <a:solidFill>
                  <a:srgbClr val="C00000"/>
                </a:solidFill>
                <a:latin typeface="Courier New" panose="02070309020205020404" pitchFamily="49" charset="0"/>
                <a:ea typeface="微软雅黑" panose="020B0503020204020204" pitchFamily="34" charset="-122"/>
                <a:cs typeface="Courier New" panose="02070309020205020404" pitchFamily="49" charset="0"/>
              </a:rPr>
              <a:t>1</a:t>
            </a:r>
            <a:r>
              <a:rPr lang="en-US" altLang="zh-CN" sz="2800" b="1" spc="300" dirty="0">
                <a:solidFill>
                  <a:srgbClr val="008000"/>
                </a:solidFill>
                <a:latin typeface="Courier New" panose="02070309020205020404" pitchFamily="49" charset="0"/>
                <a:ea typeface="微软雅黑" panose="020B0503020204020204" pitchFamily="34" charset="-122"/>
                <a:cs typeface="Courier New" panose="02070309020205020404" pitchFamily="49" charset="0"/>
              </a:rPr>
              <a:t>C</a:t>
            </a:r>
            <a:r>
              <a:rPr lang="en-US" altLang="zh-CN" sz="2800" b="1" spc="300" baseline="-25000" dirty="0">
                <a:solidFill>
                  <a:srgbClr val="008000"/>
                </a:solidFill>
                <a:latin typeface="Courier New" panose="02070309020205020404" pitchFamily="49" charset="0"/>
                <a:ea typeface="微软雅黑" panose="020B0503020204020204" pitchFamily="34" charset="-122"/>
                <a:cs typeface="Courier New" panose="02070309020205020404" pitchFamily="49" charset="0"/>
              </a:rPr>
              <a:t>0</a:t>
            </a:r>
          </a:p>
        </p:txBody>
      </p:sp>
      <p:sp>
        <p:nvSpPr>
          <p:cNvPr id="3" name="矩形 2">
            <a:extLst>
              <a:ext uri="{FF2B5EF4-FFF2-40B4-BE49-F238E27FC236}">
                <a16:creationId xmlns:a16="http://schemas.microsoft.com/office/drawing/2014/main" id="{BF609C3C-2CC7-45D5-87C6-D2C9C7211DF0}"/>
              </a:ext>
            </a:extLst>
          </p:cNvPr>
          <p:cNvSpPr/>
          <p:nvPr/>
        </p:nvSpPr>
        <p:spPr>
          <a:xfrm>
            <a:off x="3690933" y="762316"/>
            <a:ext cx="3634328" cy="461665"/>
          </a:xfrm>
          <a:prstGeom prst="rect">
            <a:avLst/>
          </a:prstGeom>
          <a:solidFill>
            <a:srgbClr val="FFC000"/>
          </a:solidFill>
        </p:spPr>
        <p:txBody>
          <a:bodyPr wrap="none">
            <a:spAutoFit/>
          </a:bodyPr>
          <a:lstStyle/>
          <a:p>
            <a:r>
              <a:rPr lang="en-US" altLang="zh-CN" sz="2400" b="1" dirty="0">
                <a:latin typeface="Courier New" panose="02070309020205020404" pitchFamily="49" charset="0"/>
                <a:cs typeface="Courier New" panose="02070309020205020404" pitchFamily="49" charset="0"/>
              </a:rPr>
              <a:t>G</a:t>
            </a:r>
            <a:r>
              <a:rPr lang="en-US" altLang="zh-CN" sz="2400" b="1" baseline="-25000" dirty="0">
                <a:latin typeface="Courier New" panose="02070309020205020404" pitchFamily="49" charset="0"/>
                <a:cs typeface="Courier New" panose="02070309020205020404" pitchFamily="49" charset="0"/>
              </a:rPr>
              <a:t>i </a:t>
            </a:r>
            <a:r>
              <a:rPr lang="en-US" altLang="zh-CN" sz="2400" b="1" dirty="0">
                <a:latin typeface="Courier New" panose="02070309020205020404" pitchFamily="49" charset="0"/>
                <a:cs typeface="Courier New" panose="02070309020205020404" pitchFamily="49" charset="0"/>
              </a:rPr>
              <a:t>=</a:t>
            </a:r>
            <a:r>
              <a:rPr lang="en-US" altLang="zh-CN" sz="2400" b="1" baseline="-25000" dirty="0">
                <a:latin typeface="Courier New" panose="02070309020205020404" pitchFamily="49" charset="0"/>
                <a:cs typeface="Courier New" panose="02070309020205020404" pitchFamily="49" charset="0"/>
              </a:rPr>
              <a:t> </a:t>
            </a:r>
            <a:r>
              <a:rPr lang="en-US" altLang="zh-CN" sz="2400" b="1" dirty="0" err="1">
                <a:latin typeface="Courier New" panose="02070309020205020404" pitchFamily="49" charset="0"/>
                <a:cs typeface="Courier New" panose="02070309020205020404" pitchFamily="49" charset="0"/>
              </a:rPr>
              <a:t>X</a:t>
            </a:r>
            <a:r>
              <a:rPr lang="en-US" altLang="zh-CN" sz="2400" b="1" baseline="-25000" dirty="0" err="1">
                <a:latin typeface="Courier New" panose="02070309020205020404" pitchFamily="49" charset="0"/>
                <a:cs typeface="Courier New" panose="02070309020205020404" pitchFamily="49" charset="0"/>
              </a:rPr>
              <a:t>i</a:t>
            </a:r>
            <a:r>
              <a:rPr lang="en-US" altLang="zh-CN" sz="2400" b="1" dirty="0" err="1">
                <a:latin typeface="Courier New" panose="02070309020205020404" pitchFamily="49" charset="0"/>
                <a:cs typeface="Courier New" panose="02070309020205020404" pitchFamily="49" charset="0"/>
              </a:rPr>
              <a:t>Y</a:t>
            </a:r>
            <a:r>
              <a:rPr lang="en-US" altLang="zh-CN" sz="2400" b="1" baseline="-25000" dirty="0" err="1">
                <a:latin typeface="Courier New" panose="02070309020205020404" pitchFamily="49" charset="0"/>
                <a:cs typeface="Courier New" panose="02070309020205020404" pitchFamily="49" charset="0"/>
              </a:rPr>
              <a:t>i</a:t>
            </a:r>
            <a:r>
              <a:rPr lang="en-US" altLang="zh-CN" sz="2400" b="1" baseline="-25000" dirty="0">
                <a:latin typeface="Courier New" panose="02070309020205020404" pitchFamily="49" charset="0"/>
                <a:cs typeface="Courier New" panose="02070309020205020404" pitchFamily="49" charset="0"/>
              </a:rPr>
              <a:t>      </a:t>
            </a:r>
            <a:r>
              <a:rPr lang="en-US" altLang="zh-CN" sz="2400" b="1" dirty="0">
                <a:solidFill>
                  <a:srgbClr val="C00000"/>
                </a:solidFill>
                <a:latin typeface="Courier New" panose="02070309020205020404" pitchFamily="49" charset="0"/>
                <a:cs typeface="Courier New" panose="02070309020205020404" pitchFamily="49" charset="0"/>
              </a:rPr>
              <a:t>P</a:t>
            </a:r>
            <a:r>
              <a:rPr lang="en-US" altLang="zh-CN" sz="2400" b="1" baseline="-25000" dirty="0">
                <a:solidFill>
                  <a:srgbClr val="C00000"/>
                </a:solidFill>
                <a:latin typeface="Courier New" panose="02070309020205020404" pitchFamily="49" charset="0"/>
                <a:cs typeface="Courier New" panose="02070309020205020404" pitchFamily="49" charset="0"/>
              </a:rPr>
              <a:t>i</a:t>
            </a:r>
            <a:r>
              <a:rPr lang="en-US" altLang="zh-CN" sz="2400" b="1" dirty="0">
                <a:latin typeface="Courier New" panose="02070309020205020404" pitchFamily="49" charset="0"/>
                <a:cs typeface="Courier New" panose="02070309020205020404" pitchFamily="49" charset="0"/>
              </a:rPr>
              <a:t>=</a:t>
            </a:r>
            <a:r>
              <a:rPr lang="en-US" altLang="zh-CN" sz="2400" b="1" dirty="0" err="1">
                <a:latin typeface="Courier New" panose="02070309020205020404" pitchFamily="49" charset="0"/>
                <a:cs typeface="Courier New" panose="02070309020205020404" pitchFamily="49" charset="0"/>
              </a:rPr>
              <a:t>X</a:t>
            </a:r>
            <a:r>
              <a:rPr lang="en-US" altLang="zh-CN" sz="2400" b="1" baseline="-25000" dirty="0" err="1">
                <a:latin typeface="Courier New" panose="02070309020205020404" pitchFamily="49" charset="0"/>
                <a:cs typeface="Courier New" panose="02070309020205020404" pitchFamily="49" charset="0"/>
              </a:rPr>
              <a:t>i</a:t>
            </a:r>
            <a:r>
              <a:rPr lang="en-US" altLang="zh-CN" sz="2400" b="1" dirty="0" err="1">
                <a:latin typeface="Courier New" panose="02070309020205020404" pitchFamily="49" charset="0"/>
                <a:cs typeface="Courier New" panose="02070309020205020404" pitchFamily="49" charset="0"/>
              </a:rPr>
              <a:t>⊕Y</a:t>
            </a:r>
            <a:r>
              <a:rPr lang="en-US" altLang="zh-CN" sz="2400" b="1" baseline="-25000" dirty="0" err="1">
                <a:latin typeface="Courier New" panose="02070309020205020404" pitchFamily="49" charset="0"/>
                <a:cs typeface="Courier New" panose="02070309020205020404" pitchFamily="49" charset="0"/>
              </a:rPr>
              <a:t>i</a:t>
            </a:r>
            <a:endParaRPr lang="en-US" altLang="zh-CN" sz="2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56220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float</a:t>
            </a:r>
            <a:r>
              <a:rPr lang="zh-CN" altLang="en-US" dirty="0"/>
              <a:t>型与真值之间的变换流程</a:t>
            </a:r>
          </a:p>
        </p:txBody>
      </p:sp>
      <p:sp>
        <p:nvSpPr>
          <p:cNvPr id="3" name="矩形 2"/>
          <p:cNvSpPr/>
          <p:nvPr/>
        </p:nvSpPr>
        <p:spPr>
          <a:xfrm>
            <a:off x="1947462" y="1301800"/>
            <a:ext cx="8359636" cy="470275"/>
          </a:xfrm>
          <a:prstGeom prst="rect">
            <a:avLst/>
          </a:prstGeom>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浮点数真值    十进制数</a:t>
            </a:r>
            <a:r>
              <a:rPr lang="en-US" altLang="zh-CN" sz="2000" dirty="0">
                <a:solidFill>
                  <a:schemeClr val="bg1"/>
                </a:solidFill>
                <a:latin typeface="微软雅黑" panose="020B0503020204020204" pitchFamily="34" charset="-122"/>
                <a:ea typeface="微软雅黑" panose="020B0503020204020204" pitchFamily="34" charset="-122"/>
              </a:rPr>
              <a:t>N</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7" name="矩形 26"/>
          <p:cNvSpPr/>
          <p:nvPr/>
        </p:nvSpPr>
        <p:spPr>
          <a:xfrm>
            <a:off x="1947461" y="5699005"/>
            <a:ext cx="8359636" cy="470275"/>
          </a:xfrm>
          <a:prstGeom prst="rect">
            <a:avLst/>
          </a:prstGeom>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单精度 </a:t>
            </a:r>
            <a:r>
              <a:rPr lang="en-US" altLang="zh-CN" sz="2000" dirty="0">
                <a:solidFill>
                  <a:schemeClr val="bg1"/>
                </a:solidFill>
                <a:latin typeface="微软雅黑" panose="020B0503020204020204" pitchFamily="34" charset="-122"/>
                <a:ea typeface="微软雅黑" panose="020B0503020204020204" pitchFamily="34" charset="-122"/>
              </a:rPr>
              <a:t>float  32</a:t>
            </a:r>
            <a:r>
              <a:rPr lang="zh-CN" altLang="en-US" sz="2000" dirty="0">
                <a:solidFill>
                  <a:schemeClr val="bg1"/>
                </a:solidFill>
                <a:latin typeface="微软雅黑" panose="020B0503020204020204" pitchFamily="34" charset="-122"/>
                <a:ea typeface="微软雅黑" panose="020B0503020204020204" pitchFamily="34" charset="-122"/>
              </a:rPr>
              <a:t>位二进制</a:t>
            </a:r>
          </a:p>
        </p:txBody>
      </p:sp>
      <p:grpSp>
        <p:nvGrpSpPr>
          <p:cNvPr id="40" name="组合 39"/>
          <p:cNvGrpSpPr/>
          <p:nvPr/>
        </p:nvGrpSpPr>
        <p:grpSpPr>
          <a:xfrm>
            <a:off x="1947462" y="1863890"/>
            <a:ext cx="3208902" cy="1007486"/>
            <a:chOff x="1883962" y="1863890"/>
            <a:chExt cx="3208902" cy="1007486"/>
          </a:xfrm>
        </p:grpSpPr>
        <p:sp>
          <p:nvSpPr>
            <p:cNvPr id="21" name="矩形 20"/>
            <p:cNvSpPr/>
            <p:nvPr/>
          </p:nvSpPr>
          <p:spPr>
            <a:xfrm>
              <a:off x="1883962" y="2401101"/>
              <a:ext cx="3208902" cy="470275"/>
            </a:xfrm>
            <a:prstGeom prst="rect">
              <a:avLst/>
            </a:prstGeom>
            <a:solidFill>
              <a:schemeClr val="accent6">
                <a:lumMod val="40000"/>
                <a:lumOff val="6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N </a:t>
              </a:r>
              <a:r>
                <a:rPr lang="en-US" altLang="zh-CN" sz="20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000" dirty="0">
                  <a:solidFill>
                    <a:schemeClr val="tx1"/>
                  </a:solidFill>
                  <a:latin typeface="微软雅黑" panose="020B0503020204020204" pitchFamily="34" charset="-122"/>
                  <a:ea typeface="微软雅黑" panose="020B0503020204020204" pitchFamily="34" charset="-122"/>
                </a:rPr>
                <a:t>(-1)</a:t>
              </a:r>
              <a:r>
                <a:rPr lang="en-US" altLang="zh-CN" sz="2000" baseline="30000" dirty="0">
                  <a:solidFill>
                    <a:schemeClr val="tx1"/>
                  </a:solidFill>
                  <a:latin typeface="微软雅黑" panose="020B0503020204020204" pitchFamily="34" charset="-122"/>
                  <a:ea typeface="微软雅黑" panose="020B0503020204020204" pitchFamily="34" charset="-122"/>
                </a:rPr>
                <a:t>s</a:t>
              </a:r>
              <a:r>
                <a:rPr lang="en-US" altLang="zh-CN" sz="2000" dirty="0">
                  <a:solidFill>
                    <a:schemeClr val="tx1"/>
                  </a:solidFill>
                  <a:latin typeface="微软雅黑" panose="020B0503020204020204" pitchFamily="34" charset="-122"/>
                  <a:ea typeface="微软雅黑" panose="020B0503020204020204" pitchFamily="34" charset="-122"/>
                </a:rPr>
                <a:t> × 2 </a:t>
              </a:r>
              <a:r>
                <a:rPr lang="en-US" altLang="zh-CN" sz="2000" baseline="30000" dirty="0">
                  <a:solidFill>
                    <a:schemeClr val="tx1"/>
                  </a:solidFill>
                  <a:latin typeface="微软雅黑" panose="020B0503020204020204" pitchFamily="34" charset="-122"/>
                  <a:ea typeface="微软雅黑" panose="020B0503020204020204" pitchFamily="34" charset="-122"/>
                </a:rPr>
                <a:t>e</a:t>
              </a:r>
              <a:r>
                <a:rPr lang="en-US" altLang="zh-CN" sz="2000" dirty="0">
                  <a:solidFill>
                    <a:schemeClr val="tx1"/>
                  </a:solidFill>
                  <a:latin typeface="微软雅黑" panose="020B0503020204020204" pitchFamily="34" charset="-122"/>
                  <a:ea typeface="微软雅黑" panose="020B0503020204020204" pitchFamily="34" charset="-122"/>
                </a:rPr>
                <a:t> </a:t>
              </a:r>
              <a:r>
                <a:rPr lang="en-US" altLang="zh-CN" sz="2000" dirty="0">
                  <a:solidFill>
                    <a:schemeClr val="tx1"/>
                  </a:solidFill>
                  <a:latin typeface="微软雅黑" panose="020B0503020204020204" pitchFamily="34" charset="-122"/>
                  <a:ea typeface="微软雅黑" panose="020B0503020204020204" pitchFamily="34" charset="-122"/>
                  <a:sym typeface="+mn-ea"/>
                </a:rPr>
                <a:t>× </a:t>
              </a:r>
              <a:r>
                <a:rPr lang="en-US" altLang="zh-CN" sz="2000" dirty="0">
                  <a:solidFill>
                    <a:schemeClr val="tx1"/>
                  </a:solidFill>
                  <a:latin typeface="微软雅黑" panose="020B0503020204020204" pitchFamily="34" charset="-122"/>
                  <a:ea typeface="微软雅黑" panose="020B0503020204020204" pitchFamily="34" charset="-122"/>
                </a:rPr>
                <a:t>1.M</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28" name="下箭头 27"/>
            <p:cNvSpPr/>
            <p:nvPr/>
          </p:nvSpPr>
          <p:spPr>
            <a:xfrm>
              <a:off x="3383978" y="1863890"/>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947461" y="2945433"/>
            <a:ext cx="3208903" cy="1025244"/>
            <a:chOff x="1883961" y="2945433"/>
            <a:chExt cx="3208903" cy="1025244"/>
          </a:xfrm>
        </p:grpSpPr>
        <p:sp>
          <p:nvSpPr>
            <p:cNvPr id="23" name="矩形 22"/>
            <p:cNvSpPr/>
            <p:nvPr/>
          </p:nvSpPr>
          <p:spPr>
            <a:xfrm>
              <a:off x="1883961" y="3500402"/>
              <a:ext cx="3208903" cy="470275"/>
            </a:xfrm>
            <a:prstGeom prst="rect">
              <a:avLst/>
            </a:prstGeom>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E = e + </a:t>
              </a:r>
              <a:r>
                <a:rPr lang="en-US" altLang="zh-CN" sz="2000" dirty="0">
                  <a:solidFill>
                    <a:schemeClr val="bg1"/>
                  </a:solidFill>
                  <a:latin typeface="微软雅黑" panose="020B0503020204020204" pitchFamily="34" charset="-122"/>
                  <a:ea typeface="微软雅黑" panose="020B0503020204020204" pitchFamily="34" charset="-122"/>
                </a:rPr>
                <a:t>127</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9" name="下箭头 28"/>
            <p:cNvSpPr/>
            <p:nvPr/>
          </p:nvSpPr>
          <p:spPr>
            <a:xfrm>
              <a:off x="3353683" y="2945433"/>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a:off x="1947461" y="4050126"/>
            <a:ext cx="3208903" cy="1009516"/>
            <a:chOff x="1883961" y="4050126"/>
            <a:chExt cx="3208903" cy="1009516"/>
          </a:xfrm>
        </p:grpSpPr>
        <p:sp>
          <p:nvSpPr>
            <p:cNvPr id="25" name="矩形 24"/>
            <p:cNvSpPr/>
            <p:nvPr/>
          </p:nvSpPr>
          <p:spPr>
            <a:xfrm>
              <a:off x="1883961" y="4589367"/>
              <a:ext cx="3208903" cy="470275"/>
            </a:xfrm>
            <a:prstGeom prst="rect">
              <a:avLst/>
            </a:prstGeom>
            <a:solidFill>
              <a:schemeClr val="accent6">
                <a:lumMod val="40000"/>
                <a:lumOff val="6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保存</a:t>
              </a:r>
              <a:r>
                <a:rPr lang="en-US" altLang="zh-CN" sz="2000" dirty="0">
                  <a:solidFill>
                    <a:schemeClr val="tx1"/>
                  </a:solidFill>
                  <a:latin typeface="微软雅黑" panose="020B0503020204020204" pitchFamily="34" charset="-122"/>
                  <a:ea typeface="微软雅黑" panose="020B0503020204020204" pitchFamily="34" charset="-122"/>
                </a:rPr>
                <a:t>S</a:t>
              </a:r>
              <a:r>
                <a:rPr lang="zh-CN" altLang="en-US" sz="2000" dirty="0">
                  <a:solidFill>
                    <a:schemeClr val="tx1"/>
                  </a:solidFill>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E</a:t>
              </a:r>
              <a:r>
                <a:rPr lang="zh-CN" altLang="en-US" sz="2000" dirty="0">
                  <a:solidFill>
                    <a:schemeClr val="tx1"/>
                  </a:solidFill>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M</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0" name="下箭头 29"/>
            <p:cNvSpPr/>
            <p:nvPr/>
          </p:nvSpPr>
          <p:spPr>
            <a:xfrm>
              <a:off x="3346539" y="4050126"/>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下箭头 30"/>
          <p:cNvSpPr/>
          <p:nvPr/>
        </p:nvSpPr>
        <p:spPr>
          <a:xfrm>
            <a:off x="3402895" y="5143244"/>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p:cNvGrpSpPr/>
          <p:nvPr/>
        </p:nvGrpSpPr>
        <p:grpSpPr>
          <a:xfrm>
            <a:off x="5759670" y="4588258"/>
            <a:ext cx="4547427" cy="1030060"/>
            <a:chOff x="5696170" y="4588258"/>
            <a:chExt cx="4547427" cy="1030060"/>
          </a:xfrm>
        </p:grpSpPr>
        <p:sp>
          <p:nvSpPr>
            <p:cNvPr id="26" name="矩形 25"/>
            <p:cNvSpPr/>
            <p:nvPr/>
          </p:nvSpPr>
          <p:spPr>
            <a:xfrm>
              <a:off x="5696170" y="4588258"/>
              <a:ext cx="4547427" cy="470275"/>
            </a:xfrm>
            <a:prstGeom prst="rect">
              <a:avLst/>
            </a:prstGeom>
            <a:solidFill>
              <a:schemeClr val="accent6">
                <a:lumMod val="40000"/>
                <a:lumOff val="6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从</a:t>
              </a:r>
              <a:r>
                <a:rPr lang="en-US" altLang="zh-CN" sz="2000" dirty="0">
                  <a:solidFill>
                    <a:schemeClr val="tx1"/>
                  </a:solidFill>
                  <a:latin typeface="微软雅黑" panose="020B0503020204020204" pitchFamily="34" charset="-122"/>
                  <a:ea typeface="微软雅黑" panose="020B0503020204020204" pitchFamily="34" charset="-122"/>
                </a:rPr>
                <a:t>32</a:t>
              </a:r>
              <a:r>
                <a:rPr lang="zh-CN" altLang="en-US" sz="2000" dirty="0">
                  <a:solidFill>
                    <a:schemeClr val="tx1"/>
                  </a:solidFill>
                  <a:latin typeface="微软雅黑" panose="020B0503020204020204" pitchFamily="34" charset="-122"/>
                  <a:ea typeface="微软雅黑" panose="020B0503020204020204" pitchFamily="34" charset="-122"/>
                </a:rPr>
                <a:t>位二进制中提取</a:t>
              </a:r>
              <a:r>
                <a:rPr lang="en-US" altLang="zh-CN" sz="2000" dirty="0">
                  <a:solidFill>
                    <a:schemeClr val="tx1"/>
                  </a:solidFill>
                  <a:latin typeface="微软雅黑" panose="020B0503020204020204" pitchFamily="34" charset="-122"/>
                  <a:ea typeface="微软雅黑" panose="020B0503020204020204" pitchFamily="34" charset="-122"/>
                </a:rPr>
                <a:t>S</a:t>
              </a:r>
              <a:r>
                <a:rPr lang="zh-CN" altLang="en-US" sz="2000" dirty="0">
                  <a:solidFill>
                    <a:schemeClr val="tx1"/>
                  </a:solidFill>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E</a:t>
              </a:r>
              <a:r>
                <a:rPr lang="zh-CN" altLang="en-US" sz="2000" dirty="0">
                  <a:solidFill>
                    <a:schemeClr val="tx1"/>
                  </a:solidFill>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M</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6" name="下箭头 35"/>
            <p:cNvSpPr/>
            <p:nvPr/>
          </p:nvSpPr>
          <p:spPr>
            <a:xfrm flipV="1">
              <a:off x="7819964" y="5127069"/>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5759670" y="3500178"/>
            <a:ext cx="4547427" cy="1030047"/>
            <a:chOff x="5696170" y="3500178"/>
            <a:chExt cx="4547427" cy="1030047"/>
          </a:xfrm>
        </p:grpSpPr>
        <p:sp>
          <p:nvSpPr>
            <p:cNvPr id="24" name="矩形 23"/>
            <p:cNvSpPr/>
            <p:nvPr/>
          </p:nvSpPr>
          <p:spPr>
            <a:xfrm>
              <a:off x="5696170" y="3500178"/>
              <a:ext cx="4547427" cy="470275"/>
            </a:xfrm>
            <a:prstGeom prst="rect">
              <a:avLst/>
            </a:prstGeom>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微软雅黑" panose="020B0503020204020204" pitchFamily="34" charset="-122"/>
                  <a:ea typeface="微软雅黑" panose="020B0503020204020204" pitchFamily="34" charset="-122"/>
                </a:rPr>
                <a:t>e</a:t>
              </a:r>
              <a:r>
                <a:rPr lang="zh-CN" altLang="en-US" sz="2000" dirty="0">
                  <a:solidFill>
                    <a:schemeClr val="bg1"/>
                  </a:solidFill>
                  <a:latin typeface="微软雅黑" panose="020B0503020204020204" pitchFamily="34" charset="-122"/>
                  <a:ea typeface="微软雅黑" panose="020B0503020204020204" pitchFamily="34" charset="-122"/>
                </a:rPr>
                <a:t> = </a:t>
              </a:r>
              <a:r>
                <a:rPr lang="en-US" altLang="zh-CN" sz="2000" dirty="0">
                  <a:solidFill>
                    <a:schemeClr val="bg1"/>
                  </a:solidFill>
                  <a:latin typeface="微软雅黑" panose="020B0503020204020204" pitchFamily="34" charset="-122"/>
                  <a:ea typeface="微软雅黑" panose="020B0503020204020204" pitchFamily="34" charset="-122"/>
                </a:rPr>
                <a:t>E</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127</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7" name="下箭头 36"/>
            <p:cNvSpPr/>
            <p:nvPr/>
          </p:nvSpPr>
          <p:spPr>
            <a:xfrm flipV="1">
              <a:off x="7819963" y="4038976"/>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p:nvGrpSpPr>
        <p:grpSpPr>
          <a:xfrm>
            <a:off x="5759670" y="2401100"/>
            <a:ext cx="4547427" cy="1018968"/>
            <a:chOff x="5696170" y="2401100"/>
            <a:chExt cx="4547427" cy="1018968"/>
          </a:xfrm>
        </p:grpSpPr>
        <p:sp>
          <p:nvSpPr>
            <p:cNvPr id="22" name="矩形 21"/>
            <p:cNvSpPr/>
            <p:nvPr/>
          </p:nvSpPr>
          <p:spPr>
            <a:xfrm>
              <a:off x="5696170" y="2401100"/>
              <a:ext cx="4547427" cy="470275"/>
            </a:xfrm>
            <a:prstGeom prst="rect">
              <a:avLst/>
            </a:prstGeom>
            <a:solidFill>
              <a:schemeClr val="accent6">
                <a:lumMod val="40000"/>
                <a:lumOff val="6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sym typeface="+mn-ea"/>
                </a:rPr>
                <a:t>计算</a:t>
              </a:r>
              <a:r>
                <a:rPr lang="en-US" altLang="zh-CN" sz="2000" dirty="0">
                  <a:solidFill>
                    <a:schemeClr val="tx1"/>
                  </a:solidFill>
                  <a:latin typeface="微软雅黑" panose="020B0503020204020204" pitchFamily="34" charset="-122"/>
                  <a:ea typeface="微软雅黑" panose="020B0503020204020204" pitchFamily="34" charset="-122"/>
                  <a:sym typeface="+mn-ea"/>
                </a:rPr>
                <a:t>(-1)</a:t>
              </a:r>
              <a:r>
                <a:rPr lang="en-US" altLang="zh-CN" sz="2000" baseline="30000" dirty="0">
                  <a:solidFill>
                    <a:schemeClr val="tx1"/>
                  </a:solidFill>
                  <a:latin typeface="微软雅黑" panose="020B0503020204020204" pitchFamily="34" charset="-122"/>
                  <a:ea typeface="微软雅黑" panose="020B0503020204020204" pitchFamily="34" charset="-122"/>
                  <a:sym typeface="+mn-ea"/>
                </a:rPr>
                <a:t>s</a:t>
              </a:r>
              <a:r>
                <a:rPr lang="en-US" altLang="zh-CN" sz="2000" dirty="0">
                  <a:solidFill>
                    <a:schemeClr val="tx1"/>
                  </a:solidFill>
                  <a:latin typeface="微软雅黑" panose="020B0503020204020204" pitchFamily="34" charset="-122"/>
                  <a:ea typeface="微软雅黑" panose="020B0503020204020204" pitchFamily="34" charset="-122"/>
                  <a:sym typeface="+mn-ea"/>
                </a:rPr>
                <a:t> × 2 </a:t>
              </a:r>
              <a:r>
                <a:rPr lang="en-US" altLang="zh-CN" sz="2000" baseline="30000" dirty="0">
                  <a:solidFill>
                    <a:schemeClr val="tx1"/>
                  </a:solidFill>
                  <a:latin typeface="微软雅黑" panose="020B0503020204020204" pitchFamily="34" charset="-122"/>
                  <a:ea typeface="微软雅黑" panose="020B0503020204020204" pitchFamily="34" charset="-122"/>
                  <a:sym typeface="+mn-ea"/>
                </a:rPr>
                <a:t>e</a:t>
              </a:r>
              <a:r>
                <a:rPr lang="en-US" altLang="zh-CN" sz="2000" dirty="0">
                  <a:solidFill>
                    <a:schemeClr val="tx1"/>
                  </a:solidFill>
                  <a:latin typeface="微软雅黑" panose="020B0503020204020204" pitchFamily="34" charset="-122"/>
                  <a:ea typeface="微软雅黑" panose="020B0503020204020204" pitchFamily="34" charset="-122"/>
                  <a:sym typeface="+mn-ea"/>
                </a:rPr>
                <a:t> × 1.M</a:t>
              </a:r>
              <a:r>
                <a:rPr lang="zh-CN" altLang="en-US" sz="2000" dirty="0">
                  <a:solidFill>
                    <a:schemeClr val="tx1"/>
                  </a:solidFill>
                  <a:latin typeface="微软雅黑" panose="020B0503020204020204" pitchFamily="34" charset="-122"/>
                  <a:ea typeface="微软雅黑" panose="020B0503020204020204" pitchFamily="34" charset="-122"/>
                </a:rPr>
                <a:t>，按权展开</a:t>
              </a:r>
            </a:p>
          </p:txBody>
        </p:sp>
        <p:sp>
          <p:nvSpPr>
            <p:cNvPr id="38" name="下箭头 37"/>
            <p:cNvSpPr/>
            <p:nvPr/>
          </p:nvSpPr>
          <p:spPr>
            <a:xfrm flipV="1">
              <a:off x="7819961" y="2928819"/>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下箭头 38"/>
          <p:cNvSpPr/>
          <p:nvPr/>
        </p:nvSpPr>
        <p:spPr>
          <a:xfrm flipV="1">
            <a:off x="7883461" y="1863782"/>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15829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up)">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wipe(up)">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up)">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up)">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down)">
                                      <p:cBhvr>
                                        <p:cTn id="27" dur="500"/>
                                        <p:tgtEl>
                                          <p:spTgt spid="4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wipe(down)">
                                      <p:cBhvr>
                                        <p:cTn id="32" dur="500"/>
                                        <p:tgtEl>
                                          <p:spTgt spid="4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down)">
                                      <p:cBhvr>
                                        <p:cTn id="37" dur="500"/>
                                        <p:tgtEl>
                                          <p:spTgt spid="4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wipe(down)">
                                      <p:cBhvr>
                                        <p:cTn id="4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9"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成组进位</a:t>
            </a:r>
          </a:p>
        </p:txBody>
      </p:sp>
      <p:sp>
        <p:nvSpPr>
          <p:cNvPr id="3" name="内容占位符 2"/>
          <p:cNvSpPr>
            <a:spLocks noGrp="1"/>
          </p:cNvSpPr>
          <p:nvPr>
            <p:ph idx="1"/>
          </p:nvPr>
        </p:nvSpPr>
        <p:spPr/>
        <p:txBody>
          <a:bodyPr/>
          <a:lstStyle/>
          <a:p>
            <a:pPr eaLnBrk="1" hangingPunct="1"/>
            <a:r>
              <a:rPr lang="en-US" altLang="zh-CN" sz="2800" b="1" dirty="0">
                <a:latin typeface="Courier New" panose="02070309020205020404" pitchFamily="49" charset="0"/>
                <a:cs typeface="Courier New" panose="02070309020205020404" pitchFamily="49" charset="0"/>
              </a:rPr>
              <a:t>C</a:t>
            </a:r>
            <a:r>
              <a:rPr lang="en-US" altLang="zh-CN" sz="2800" b="1" baseline="-25000" dirty="0">
                <a:latin typeface="Courier New" panose="02070309020205020404" pitchFamily="49" charset="0"/>
                <a:cs typeface="Courier New" panose="02070309020205020404" pitchFamily="49" charset="0"/>
              </a:rPr>
              <a:t>4 </a:t>
            </a:r>
            <a:r>
              <a:rPr lang="en-US" altLang="zh-CN" sz="2800" b="1" dirty="0">
                <a:latin typeface="Courier New" panose="02070309020205020404" pitchFamily="49" charset="0"/>
                <a:cs typeface="Courier New" panose="02070309020205020404" pitchFamily="49" charset="0"/>
              </a:rPr>
              <a:t>=</a:t>
            </a:r>
            <a:r>
              <a:rPr lang="en-US" altLang="zh-CN" sz="2800" b="1" baseline="-25000" dirty="0">
                <a:solidFill>
                  <a:srgbClr val="0000FF"/>
                </a:solidFill>
                <a:latin typeface="Courier New" panose="02070309020205020404" pitchFamily="49" charset="0"/>
                <a:cs typeface="Courier New" panose="02070309020205020404" pitchFamily="49" charset="0"/>
              </a:rPr>
              <a:t> </a:t>
            </a:r>
            <a:r>
              <a:rPr lang="en-US" altLang="zh-CN" sz="2800" b="1" dirty="0">
                <a:solidFill>
                  <a:srgbClr val="0000FF"/>
                </a:solidFill>
                <a:latin typeface="Courier New" panose="02070309020205020404" pitchFamily="49" charset="0"/>
                <a:cs typeface="Courier New" panose="02070309020205020404" pitchFamily="49" charset="0"/>
              </a:rPr>
              <a:t>G</a:t>
            </a:r>
            <a:r>
              <a:rPr lang="en-US" altLang="zh-CN" sz="2800" b="1" baseline="-25000" dirty="0">
                <a:solidFill>
                  <a:srgbClr val="0000FF"/>
                </a:solidFill>
                <a:latin typeface="Courier New" panose="02070309020205020404" pitchFamily="49" charset="0"/>
                <a:cs typeface="Courier New" panose="02070309020205020404" pitchFamily="49" charset="0"/>
              </a:rPr>
              <a:t>4</a:t>
            </a:r>
            <a:r>
              <a:rPr lang="en-US" altLang="zh-CN" sz="2800" b="1" dirty="0">
                <a:solidFill>
                  <a:srgbClr val="0000FF"/>
                </a:solidFill>
                <a:latin typeface="Courier New" panose="02070309020205020404" pitchFamily="49" charset="0"/>
                <a:cs typeface="Courier New" panose="02070309020205020404" pitchFamily="49" charset="0"/>
              </a:rPr>
              <a:t>+P</a:t>
            </a:r>
            <a:r>
              <a:rPr lang="en-US" altLang="zh-CN" sz="2800" b="1" baseline="-25000" dirty="0">
                <a:solidFill>
                  <a:srgbClr val="0000FF"/>
                </a:solidFill>
                <a:latin typeface="Courier New" panose="02070309020205020404" pitchFamily="49" charset="0"/>
                <a:cs typeface="Courier New" panose="02070309020205020404" pitchFamily="49" charset="0"/>
              </a:rPr>
              <a:t>4</a:t>
            </a:r>
            <a:r>
              <a:rPr lang="en-US" altLang="zh-CN" sz="2800" b="1" dirty="0">
                <a:solidFill>
                  <a:srgbClr val="0000FF"/>
                </a:solidFill>
                <a:latin typeface="Courier New" panose="02070309020205020404" pitchFamily="49" charset="0"/>
                <a:cs typeface="Courier New" panose="02070309020205020404" pitchFamily="49" charset="0"/>
              </a:rPr>
              <a:t>G</a:t>
            </a:r>
            <a:r>
              <a:rPr lang="en-US" altLang="zh-CN" sz="2800" b="1" baseline="-25000" dirty="0">
                <a:solidFill>
                  <a:srgbClr val="0000FF"/>
                </a:solidFill>
                <a:latin typeface="Courier New" panose="02070309020205020404" pitchFamily="49" charset="0"/>
                <a:cs typeface="Courier New" panose="02070309020205020404" pitchFamily="49" charset="0"/>
              </a:rPr>
              <a:t>3</a:t>
            </a:r>
            <a:r>
              <a:rPr lang="en-US" altLang="zh-CN" sz="2800" b="1" dirty="0">
                <a:solidFill>
                  <a:srgbClr val="0000FF"/>
                </a:solidFill>
                <a:latin typeface="Courier New" panose="02070309020205020404" pitchFamily="49" charset="0"/>
                <a:cs typeface="Courier New" panose="02070309020205020404" pitchFamily="49" charset="0"/>
              </a:rPr>
              <a:t>+P</a:t>
            </a:r>
            <a:r>
              <a:rPr lang="en-US" altLang="zh-CN" sz="2800" b="1" baseline="-25000" dirty="0">
                <a:solidFill>
                  <a:srgbClr val="0000FF"/>
                </a:solidFill>
                <a:latin typeface="Courier New" panose="02070309020205020404" pitchFamily="49" charset="0"/>
                <a:cs typeface="Courier New" panose="02070309020205020404" pitchFamily="49" charset="0"/>
              </a:rPr>
              <a:t>4</a:t>
            </a:r>
            <a:r>
              <a:rPr lang="en-US" altLang="zh-CN" sz="2800" b="1" dirty="0">
                <a:solidFill>
                  <a:srgbClr val="0000FF"/>
                </a:solidFill>
                <a:latin typeface="Courier New" panose="02070309020205020404" pitchFamily="49" charset="0"/>
                <a:cs typeface="Courier New" panose="02070309020205020404" pitchFamily="49" charset="0"/>
              </a:rPr>
              <a:t>P</a:t>
            </a:r>
            <a:r>
              <a:rPr lang="en-US" altLang="zh-CN" sz="2800" b="1" baseline="-25000" dirty="0">
                <a:solidFill>
                  <a:srgbClr val="0000FF"/>
                </a:solidFill>
                <a:latin typeface="Courier New" panose="02070309020205020404" pitchFamily="49" charset="0"/>
                <a:cs typeface="Courier New" panose="02070309020205020404" pitchFamily="49" charset="0"/>
              </a:rPr>
              <a:t>3</a:t>
            </a:r>
            <a:r>
              <a:rPr lang="en-US" altLang="zh-CN" sz="2800" b="1" dirty="0">
                <a:solidFill>
                  <a:srgbClr val="0000FF"/>
                </a:solidFill>
                <a:latin typeface="Courier New" panose="02070309020205020404" pitchFamily="49" charset="0"/>
                <a:cs typeface="Courier New" panose="02070309020205020404" pitchFamily="49" charset="0"/>
              </a:rPr>
              <a:t>G</a:t>
            </a:r>
            <a:r>
              <a:rPr lang="en-US" altLang="zh-CN" sz="2800" b="1" baseline="-25000" dirty="0">
                <a:solidFill>
                  <a:srgbClr val="0000FF"/>
                </a:solidFill>
                <a:latin typeface="Courier New" panose="02070309020205020404" pitchFamily="49" charset="0"/>
                <a:cs typeface="Courier New" panose="02070309020205020404" pitchFamily="49" charset="0"/>
              </a:rPr>
              <a:t>2</a:t>
            </a:r>
            <a:r>
              <a:rPr lang="en-US" altLang="zh-CN" sz="2800" b="1" dirty="0">
                <a:solidFill>
                  <a:srgbClr val="0000FF"/>
                </a:solidFill>
                <a:latin typeface="Courier New" panose="02070309020205020404" pitchFamily="49" charset="0"/>
                <a:cs typeface="Courier New" panose="02070309020205020404" pitchFamily="49" charset="0"/>
              </a:rPr>
              <a:t>+P</a:t>
            </a:r>
            <a:r>
              <a:rPr lang="en-US" altLang="zh-CN" sz="2800" b="1" baseline="-25000" dirty="0">
                <a:solidFill>
                  <a:srgbClr val="0000FF"/>
                </a:solidFill>
                <a:latin typeface="Courier New" panose="02070309020205020404" pitchFamily="49" charset="0"/>
                <a:cs typeface="Courier New" panose="02070309020205020404" pitchFamily="49" charset="0"/>
              </a:rPr>
              <a:t>4</a:t>
            </a:r>
            <a:r>
              <a:rPr lang="en-US" altLang="zh-CN" sz="2800" b="1" dirty="0">
                <a:solidFill>
                  <a:srgbClr val="0000FF"/>
                </a:solidFill>
                <a:latin typeface="Courier New" panose="02070309020205020404" pitchFamily="49" charset="0"/>
                <a:cs typeface="Courier New" panose="02070309020205020404" pitchFamily="49" charset="0"/>
              </a:rPr>
              <a:t>P</a:t>
            </a:r>
            <a:r>
              <a:rPr lang="en-US" altLang="zh-CN" sz="2800" b="1" baseline="-25000" dirty="0">
                <a:solidFill>
                  <a:srgbClr val="0000FF"/>
                </a:solidFill>
                <a:latin typeface="Courier New" panose="02070309020205020404" pitchFamily="49" charset="0"/>
                <a:cs typeface="Courier New" panose="02070309020205020404" pitchFamily="49" charset="0"/>
              </a:rPr>
              <a:t>3</a:t>
            </a:r>
            <a:r>
              <a:rPr lang="en-US" altLang="zh-CN" sz="2800" b="1" dirty="0">
                <a:solidFill>
                  <a:srgbClr val="0000FF"/>
                </a:solidFill>
                <a:latin typeface="Courier New" panose="02070309020205020404" pitchFamily="49" charset="0"/>
                <a:cs typeface="Courier New" panose="02070309020205020404" pitchFamily="49" charset="0"/>
              </a:rPr>
              <a:t>P</a:t>
            </a:r>
            <a:r>
              <a:rPr lang="en-US" altLang="zh-CN" sz="2800" b="1" baseline="-25000" dirty="0">
                <a:solidFill>
                  <a:srgbClr val="0000FF"/>
                </a:solidFill>
                <a:latin typeface="Courier New" panose="02070309020205020404" pitchFamily="49" charset="0"/>
                <a:cs typeface="Courier New" panose="02070309020205020404" pitchFamily="49" charset="0"/>
              </a:rPr>
              <a:t>2</a:t>
            </a:r>
            <a:r>
              <a:rPr lang="en-US" altLang="zh-CN" sz="2800" b="1" dirty="0">
                <a:solidFill>
                  <a:srgbClr val="0000FF"/>
                </a:solidFill>
                <a:latin typeface="Courier New" panose="02070309020205020404" pitchFamily="49" charset="0"/>
                <a:cs typeface="Courier New" panose="02070309020205020404" pitchFamily="49" charset="0"/>
              </a:rPr>
              <a:t>G</a:t>
            </a:r>
            <a:r>
              <a:rPr lang="en-US" altLang="zh-CN" sz="2800" b="1" baseline="-25000" dirty="0">
                <a:solidFill>
                  <a:srgbClr val="0000FF"/>
                </a:solidFill>
                <a:latin typeface="Courier New" panose="02070309020205020404" pitchFamily="49" charset="0"/>
                <a:cs typeface="Courier New" panose="02070309020205020404" pitchFamily="49" charset="0"/>
              </a:rPr>
              <a:t>1 </a:t>
            </a:r>
            <a:r>
              <a:rPr lang="en-US" altLang="zh-CN" sz="2800" b="1" dirty="0">
                <a:latin typeface="Courier New" panose="02070309020205020404" pitchFamily="49" charset="0"/>
                <a:cs typeface="Courier New" panose="02070309020205020404" pitchFamily="49" charset="0"/>
              </a:rPr>
              <a:t>+ </a:t>
            </a:r>
            <a:r>
              <a:rPr lang="en-US" altLang="zh-CN" sz="2800" b="1" dirty="0">
                <a:solidFill>
                  <a:srgbClr val="C00000"/>
                </a:solidFill>
                <a:latin typeface="Courier New" panose="02070309020205020404" pitchFamily="49" charset="0"/>
                <a:cs typeface="Courier New" panose="02070309020205020404" pitchFamily="49" charset="0"/>
              </a:rPr>
              <a:t>P</a:t>
            </a:r>
            <a:r>
              <a:rPr lang="en-US" altLang="zh-CN" sz="2800" b="1" baseline="-25000" dirty="0">
                <a:solidFill>
                  <a:srgbClr val="C00000"/>
                </a:solidFill>
                <a:latin typeface="Courier New" panose="02070309020205020404" pitchFamily="49" charset="0"/>
                <a:cs typeface="Courier New" panose="02070309020205020404" pitchFamily="49" charset="0"/>
              </a:rPr>
              <a:t>4</a:t>
            </a:r>
            <a:r>
              <a:rPr lang="en-US" altLang="zh-CN" sz="2800" b="1" dirty="0">
                <a:solidFill>
                  <a:srgbClr val="C00000"/>
                </a:solidFill>
                <a:latin typeface="Courier New" panose="02070309020205020404" pitchFamily="49" charset="0"/>
                <a:cs typeface="Courier New" panose="02070309020205020404" pitchFamily="49" charset="0"/>
              </a:rPr>
              <a:t>P</a:t>
            </a:r>
            <a:r>
              <a:rPr lang="en-US" altLang="zh-CN" sz="2800" b="1" baseline="-25000" dirty="0">
                <a:solidFill>
                  <a:srgbClr val="C00000"/>
                </a:solidFill>
                <a:latin typeface="Courier New" panose="02070309020205020404" pitchFamily="49" charset="0"/>
                <a:cs typeface="Courier New" panose="02070309020205020404" pitchFamily="49" charset="0"/>
              </a:rPr>
              <a:t>3</a:t>
            </a:r>
            <a:r>
              <a:rPr lang="en-US" altLang="zh-CN" sz="2800" b="1" dirty="0">
                <a:solidFill>
                  <a:srgbClr val="C00000"/>
                </a:solidFill>
                <a:latin typeface="Courier New" panose="02070309020205020404" pitchFamily="49" charset="0"/>
                <a:cs typeface="Courier New" panose="02070309020205020404" pitchFamily="49" charset="0"/>
              </a:rPr>
              <a:t>P</a:t>
            </a:r>
            <a:r>
              <a:rPr lang="en-US" altLang="zh-CN" sz="2800" b="1" baseline="-25000" dirty="0">
                <a:solidFill>
                  <a:srgbClr val="C00000"/>
                </a:solidFill>
                <a:latin typeface="Courier New" panose="02070309020205020404" pitchFamily="49" charset="0"/>
                <a:cs typeface="Courier New" panose="02070309020205020404" pitchFamily="49" charset="0"/>
              </a:rPr>
              <a:t>2</a:t>
            </a:r>
            <a:r>
              <a:rPr lang="en-US" altLang="zh-CN" sz="2800" b="1" dirty="0">
                <a:solidFill>
                  <a:srgbClr val="C00000"/>
                </a:solidFill>
                <a:latin typeface="Courier New" panose="02070309020205020404" pitchFamily="49" charset="0"/>
                <a:cs typeface="Courier New" panose="02070309020205020404" pitchFamily="49" charset="0"/>
              </a:rPr>
              <a:t>P</a:t>
            </a:r>
            <a:r>
              <a:rPr lang="en-US" altLang="zh-CN" sz="2800" b="1" baseline="-25000" dirty="0">
                <a:solidFill>
                  <a:srgbClr val="C00000"/>
                </a:solidFill>
                <a:latin typeface="Courier New" panose="02070309020205020404" pitchFamily="49" charset="0"/>
                <a:cs typeface="Courier New" panose="02070309020205020404" pitchFamily="49" charset="0"/>
              </a:rPr>
              <a:t>1</a:t>
            </a:r>
            <a:r>
              <a:rPr lang="en-US" altLang="zh-CN" sz="2800" b="1" dirty="0">
                <a:solidFill>
                  <a:srgbClr val="00B050"/>
                </a:solidFill>
                <a:latin typeface="Courier New" panose="02070309020205020404" pitchFamily="49" charset="0"/>
                <a:cs typeface="Courier New" panose="02070309020205020404" pitchFamily="49" charset="0"/>
              </a:rPr>
              <a:t>C</a:t>
            </a:r>
            <a:r>
              <a:rPr lang="en-US" altLang="zh-CN" sz="2800" b="1" baseline="-25000" dirty="0">
                <a:solidFill>
                  <a:srgbClr val="00B050"/>
                </a:solidFill>
                <a:latin typeface="Courier New" panose="02070309020205020404" pitchFamily="49" charset="0"/>
                <a:cs typeface="Courier New" panose="02070309020205020404" pitchFamily="49" charset="0"/>
              </a:rPr>
              <a:t>0</a:t>
            </a:r>
          </a:p>
          <a:p>
            <a:endParaRPr lang="en-US" altLang="zh-CN" sz="2800" b="1" dirty="0">
              <a:solidFill>
                <a:srgbClr val="0000FF"/>
              </a:solidFill>
              <a:latin typeface="Courier New" panose="02070309020205020404" pitchFamily="49" charset="0"/>
              <a:cs typeface="Courier New" panose="02070309020205020404" pitchFamily="49" charset="0"/>
            </a:endParaRPr>
          </a:p>
          <a:p>
            <a:r>
              <a:rPr lang="en-US" altLang="zh-CN" sz="2800" b="1" dirty="0">
                <a:solidFill>
                  <a:srgbClr val="0000FF"/>
                </a:solidFill>
                <a:latin typeface="Courier New" panose="02070309020205020404" pitchFamily="49" charset="0"/>
                <a:cs typeface="Courier New" panose="02070309020205020404" pitchFamily="49" charset="0"/>
              </a:rPr>
              <a:t>G</a:t>
            </a:r>
            <a:r>
              <a:rPr lang="en-US" altLang="zh-CN" sz="2800" b="1" baseline="-25000" dirty="0">
                <a:solidFill>
                  <a:srgbClr val="0000FF"/>
                </a:solidFill>
                <a:latin typeface="Courier New" panose="02070309020205020404" pitchFamily="49" charset="0"/>
                <a:cs typeface="Courier New" panose="02070309020205020404" pitchFamily="49" charset="0"/>
              </a:rPr>
              <a:t>4 </a:t>
            </a:r>
            <a:r>
              <a:rPr lang="en-US" altLang="zh-CN" sz="2800" b="1" baseline="50000" dirty="0">
                <a:solidFill>
                  <a:srgbClr val="0000FF"/>
                </a:solidFill>
                <a:latin typeface="Courier New" panose="02070309020205020404" pitchFamily="49" charset="0"/>
                <a:cs typeface="Courier New" panose="02070309020205020404" pitchFamily="49" charset="0"/>
              </a:rPr>
              <a:t>*</a:t>
            </a:r>
            <a:r>
              <a:rPr lang="en-US" altLang="zh-CN" sz="2800" b="1" dirty="0">
                <a:solidFill>
                  <a:srgbClr val="0000FF"/>
                </a:solidFill>
                <a:latin typeface="Courier New" panose="02070309020205020404" pitchFamily="49" charset="0"/>
                <a:cs typeface="Courier New" panose="02070309020205020404" pitchFamily="49" charset="0"/>
              </a:rPr>
              <a:t>=</a:t>
            </a:r>
            <a:r>
              <a:rPr lang="en-US" altLang="zh-CN" sz="2800" b="1" baseline="-25000" dirty="0">
                <a:solidFill>
                  <a:srgbClr val="0000FF"/>
                </a:solidFill>
                <a:latin typeface="Courier New" panose="02070309020205020404" pitchFamily="49" charset="0"/>
                <a:cs typeface="Courier New" panose="02070309020205020404" pitchFamily="49" charset="0"/>
              </a:rPr>
              <a:t> </a:t>
            </a:r>
            <a:r>
              <a:rPr lang="en-US" altLang="zh-CN" sz="2800" b="1" dirty="0">
                <a:solidFill>
                  <a:srgbClr val="0000FF"/>
                </a:solidFill>
                <a:latin typeface="Courier New" panose="02070309020205020404" pitchFamily="49" charset="0"/>
                <a:cs typeface="Courier New" panose="02070309020205020404" pitchFamily="49" charset="0"/>
              </a:rPr>
              <a:t>G</a:t>
            </a:r>
            <a:r>
              <a:rPr lang="en-US" altLang="zh-CN" sz="2800" b="1" baseline="-25000" dirty="0">
                <a:solidFill>
                  <a:srgbClr val="0000FF"/>
                </a:solidFill>
                <a:latin typeface="Courier New" panose="02070309020205020404" pitchFamily="49" charset="0"/>
                <a:cs typeface="Courier New" panose="02070309020205020404" pitchFamily="49" charset="0"/>
              </a:rPr>
              <a:t>4</a:t>
            </a:r>
            <a:r>
              <a:rPr lang="en-US" altLang="zh-CN" sz="2800" b="1" dirty="0">
                <a:solidFill>
                  <a:srgbClr val="0000FF"/>
                </a:solidFill>
                <a:latin typeface="Courier New" panose="02070309020205020404" pitchFamily="49" charset="0"/>
                <a:cs typeface="Courier New" panose="02070309020205020404" pitchFamily="49" charset="0"/>
              </a:rPr>
              <a:t>+P</a:t>
            </a:r>
            <a:r>
              <a:rPr lang="en-US" altLang="zh-CN" sz="2800" b="1" baseline="-25000" dirty="0">
                <a:solidFill>
                  <a:srgbClr val="0000FF"/>
                </a:solidFill>
                <a:latin typeface="Courier New" panose="02070309020205020404" pitchFamily="49" charset="0"/>
                <a:cs typeface="Courier New" panose="02070309020205020404" pitchFamily="49" charset="0"/>
              </a:rPr>
              <a:t>4</a:t>
            </a:r>
            <a:r>
              <a:rPr lang="en-US" altLang="zh-CN" sz="2800" b="1" dirty="0">
                <a:solidFill>
                  <a:srgbClr val="0000FF"/>
                </a:solidFill>
                <a:latin typeface="Courier New" panose="02070309020205020404" pitchFamily="49" charset="0"/>
                <a:cs typeface="Courier New" panose="02070309020205020404" pitchFamily="49" charset="0"/>
              </a:rPr>
              <a:t>G</a:t>
            </a:r>
            <a:r>
              <a:rPr lang="en-US" altLang="zh-CN" sz="2800" b="1" baseline="-25000" dirty="0">
                <a:solidFill>
                  <a:srgbClr val="0000FF"/>
                </a:solidFill>
                <a:latin typeface="Courier New" panose="02070309020205020404" pitchFamily="49" charset="0"/>
                <a:cs typeface="Courier New" panose="02070309020205020404" pitchFamily="49" charset="0"/>
              </a:rPr>
              <a:t>3</a:t>
            </a:r>
            <a:r>
              <a:rPr lang="en-US" altLang="zh-CN" sz="2800" b="1" dirty="0">
                <a:solidFill>
                  <a:srgbClr val="0000FF"/>
                </a:solidFill>
                <a:latin typeface="Courier New" panose="02070309020205020404" pitchFamily="49" charset="0"/>
                <a:cs typeface="Courier New" panose="02070309020205020404" pitchFamily="49" charset="0"/>
              </a:rPr>
              <a:t>+P</a:t>
            </a:r>
            <a:r>
              <a:rPr lang="en-US" altLang="zh-CN" sz="2800" b="1" baseline="-25000" dirty="0">
                <a:solidFill>
                  <a:srgbClr val="0000FF"/>
                </a:solidFill>
                <a:latin typeface="Courier New" panose="02070309020205020404" pitchFamily="49" charset="0"/>
                <a:cs typeface="Courier New" panose="02070309020205020404" pitchFamily="49" charset="0"/>
              </a:rPr>
              <a:t>4</a:t>
            </a:r>
            <a:r>
              <a:rPr lang="en-US" altLang="zh-CN" sz="2800" b="1" dirty="0">
                <a:solidFill>
                  <a:srgbClr val="0000FF"/>
                </a:solidFill>
                <a:latin typeface="Courier New" panose="02070309020205020404" pitchFamily="49" charset="0"/>
                <a:cs typeface="Courier New" panose="02070309020205020404" pitchFamily="49" charset="0"/>
              </a:rPr>
              <a:t>P</a:t>
            </a:r>
            <a:r>
              <a:rPr lang="en-US" altLang="zh-CN" sz="2800" b="1" baseline="-25000" dirty="0">
                <a:solidFill>
                  <a:srgbClr val="0000FF"/>
                </a:solidFill>
                <a:latin typeface="Courier New" panose="02070309020205020404" pitchFamily="49" charset="0"/>
                <a:cs typeface="Courier New" panose="02070309020205020404" pitchFamily="49" charset="0"/>
              </a:rPr>
              <a:t>3</a:t>
            </a:r>
            <a:r>
              <a:rPr lang="en-US" altLang="zh-CN" sz="2800" b="1" dirty="0">
                <a:solidFill>
                  <a:srgbClr val="0000FF"/>
                </a:solidFill>
                <a:latin typeface="Courier New" panose="02070309020205020404" pitchFamily="49" charset="0"/>
                <a:cs typeface="Courier New" panose="02070309020205020404" pitchFamily="49" charset="0"/>
              </a:rPr>
              <a:t>G</a:t>
            </a:r>
            <a:r>
              <a:rPr lang="en-US" altLang="zh-CN" sz="2800" b="1" baseline="-25000" dirty="0">
                <a:solidFill>
                  <a:srgbClr val="0000FF"/>
                </a:solidFill>
                <a:latin typeface="Courier New" panose="02070309020205020404" pitchFamily="49" charset="0"/>
                <a:cs typeface="Courier New" panose="02070309020205020404" pitchFamily="49" charset="0"/>
              </a:rPr>
              <a:t>2</a:t>
            </a:r>
            <a:r>
              <a:rPr lang="en-US" altLang="zh-CN" sz="2800" b="1" dirty="0">
                <a:solidFill>
                  <a:srgbClr val="0000FF"/>
                </a:solidFill>
                <a:latin typeface="Courier New" panose="02070309020205020404" pitchFamily="49" charset="0"/>
                <a:cs typeface="Courier New" panose="02070309020205020404" pitchFamily="49" charset="0"/>
              </a:rPr>
              <a:t>+P</a:t>
            </a:r>
            <a:r>
              <a:rPr lang="en-US" altLang="zh-CN" sz="2800" b="1" baseline="-25000" dirty="0">
                <a:solidFill>
                  <a:srgbClr val="0000FF"/>
                </a:solidFill>
                <a:latin typeface="Courier New" panose="02070309020205020404" pitchFamily="49" charset="0"/>
                <a:cs typeface="Courier New" panose="02070309020205020404" pitchFamily="49" charset="0"/>
              </a:rPr>
              <a:t>4</a:t>
            </a:r>
            <a:r>
              <a:rPr lang="en-US" altLang="zh-CN" sz="2800" b="1" dirty="0">
                <a:solidFill>
                  <a:srgbClr val="0000FF"/>
                </a:solidFill>
                <a:latin typeface="Courier New" panose="02070309020205020404" pitchFamily="49" charset="0"/>
                <a:cs typeface="Courier New" panose="02070309020205020404" pitchFamily="49" charset="0"/>
              </a:rPr>
              <a:t>P</a:t>
            </a:r>
            <a:r>
              <a:rPr lang="en-US" altLang="zh-CN" sz="2800" b="1" baseline="-25000" dirty="0">
                <a:solidFill>
                  <a:srgbClr val="0000FF"/>
                </a:solidFill>
                <a:latin typeface="Courier New" panose="02070309020205020404" pitchFamily="49" charset="0"/>
                <a:cs typeface="Courier New" panose="02070309020205020404" pitchFamily="49" charset="0"/>
              </a:rPr>
              <a:t>3</a:t>
            </a:r>
            <a:r>
              <a:rPr lang="en-US" altLang="zh-CN" sz="2800" b="1" dirty="0">
                <a:solidFill>
                  <a:srgbClr val="0000FF"/>
                </a:solidFill>
                <a:latin typeface="Courier New" panose="02070309020205020404" pitchFamily="49" charset="0"/>
                <a:cs typeface="Courier New" panose="02070309020205020404" pitchFamily="49" charset="0"/>
              </a:rPr>
              <a:t>P</a:t>
            </a:r>
            <a:r>
              <a:rPr lang="en-US" altLang="zh-CN" sz="2800" b="1" baseline="-25000" dirty="0">
                <a:solidFill>
                  <a:srgbClr val="0000FF"/>
                </a:solidFill>
                <a:latin typeface="Courier New" panose="02070309020205020404" pitchFamily="49" charset="0"/>
                <a:cs typeface="Courier New" panose="02070309020205020404" pitchFamily="49" charset="0"/>
              </a:rPr>
              <a:t>2</a:t>
            </a:r>
            <a:r>
              <a:rPr lang="en-US" altLang="zh-CN" sz="2800" b="1" dirty="0">
                <a:solidFill>
                  <a:srgbClr val="0000FF"/>
                </a:solidFill>
                <a:latin typeface="Courier New" panose="02070309020205020404" pitchFamily="49" charset="0"/>
                <a:cs typeface="Courier New" panose="02070309020205020404" pitchFamily="49" charset="0"/>
              </a:rPr>
              <a:t>G</a:t>
            </a:r>
            <a:r>
              <a:rPr lang="en-US" altLang="zh-CN" sz="2800" b="1" baseline="-25000" dirty="0">
                <a:solidFill>
                  <a:srgbClr val="0000FF"/>
                </a:solidFill>
                <a:latin typeface="Courier New" panose="02070309020205020404" pitchFamily="49" charset="0"/>
                <a:cs typeface="Courier New" panose="02070309020205020404" pitchFamily="49" charset="0"/>
              </a:rPr>
              <a:t>1  </a:t>
            </a:r>
            <a:r>
              <a:rPr lang="zh-CN" altLang="en-US" sz="2800" dirty="0"/>
              <a:t>只与</a:t>
            </a:r>
            <a:r>
              <a:rPr lang="en-US" altLang="zh-CN" sz="2800" dirty="0" err="1">
                <a:latin typeface="Courier New" panose="02070309020205020404" pitchFamily="49" charset="0"/>
                <a:ea typeface="宋体" pitchFamily="2" charset="-122"/>
                <a:cs typeface="Courier New" panose="02070309020205020404" pitchFamily="49" charset="0"/>
              </a:rPr>
              <a:t>X</a:t>
            </a:r>
            <a:r>
              <a:rPr lang="en-US" altLang="zh-CN" sz="2800" baseline="-25000" dirty="0" err="1">
                <a:latin typeface="Courier New" panose="02070309020205020404" pitchFamily="49" charset="0"/>
                <a:ea typeface="宋体" pitchFamily="2" charset="-122"/>
                <a:cs typeface="Courier New" panose="02070309020205020404" pitchFamily="49" charset="0"/>
              </a:rPr>
              <a:t>n</a:t>
            </a:r>
            <a:r>
              <a:rPr lang="zh-CN" altLang="en-US" sz="2800" dirty="0"/>
              <a:t>和</a:t>
            </a:r>
            <a:r>
              <a:rPr lang="en-US" altLang="zh-CN" sz="2800" dirty="0" err="1">
                <a:latin typeface="Courier New" panose="02070309020205020404" pitchFamily="49" charset="0"/>
                <a:ea typeface="宋体" pitchFamily="2" charset="-122"/>
                <a:cs typeface="Courier New" panose="02070309020205020404" pitchFamily="49" charset="0"/>
              </a:rPr>
              <a:t>Y</a:t>
            </a:r>
            <a:r>
              <a:rPr lang="en-US" altLang="zh-CN" sz="2800" baseline="-25000" dirty="0" err="1">
                <a:latin typeface="Courier New" panose="02070309020205020404" pitchFamily="49" charset="0"/>
                <a:ea typeface="宋体" pitchFamily="2" charset="-122"/>
                <a:cs typeface="Courier New" panose="02070309020205020404" pitchFamily="49" charset="0"/>
              </a:rPr>
              <a:t>n</a:t>
            </a:r>
            <a:r>
              <a:rPr lang="zh-CN" altLang="en-US" sz="2800" dirty="0"/>
              <a:t>有关</a:t>
            </a:r>
            <a:endParaRPr lang="en-US" altLang="zh-CN" sz="2800" dirty="0"/>
          </a:p>
          <a:p>
            <a:pPr lvl="1" eaLnBrk="1" hangingPunct="1"/>
            <a:r>
              <a:rPr lang="zh-CN" altLang="en-US" sz="2400" b="1" dirty="0">
                <a:solidFill>
                  <a:schemeClr val="tx1"/>
                </a:solidFill>
                <a:latin typeface="Courier New" panose="02070309020205020404" pitchFamily="49" charset="0"/>
                <a:cs typeface="Courier New" panose="02070309020205020404" pitchFamily="49" charset="0"/>
              </a:rPr>
              <a:t>成组进位生成函数</a:t>
            </a:r>
          </a:p>
          <a:p>
            <a:r>
              <a:rPr lang="en-US" altLang="zh-CN" sz="2800" b="1" dirty="0">
                <a:solidFill>
                  <a:srgbClr val="C00000"/>
                </a:solidFill>
                <a:latin typeface="Courier New" panose="02070309020205020404" pitchFamily="49" charset="0"/>
                <a:cs typeface="Courier New" panose="02070309020205020404" pitchFamily="49" charset="0"/>
              </a:rPr>
              <a:t>P</a:t>
            </a:r>
            <a:r>
              <a:rPr lang="en-US" altLang="zh-CN" sz="2800" b="1" baseline="-25000" dirty="0">
                <a:solidFill>
                  <a:srgbClr val="C00000"/>
                </a:solidFill>
                <a:latin typeface="Courier New" panose="02070309020205020404" pitchFamily="49" charset="0"/>
                <a:cs typeface="Courier New" panose="02070309020205020404" pitchFamily="49" charset="0"/>
              </a:rPr>
              <a:t>4 </a:t>
            </a:r>
            <a:r>
              <a:rPr lang="en-US" altLang="zh-CN" sz="2800" b="1" baseline="50000" dirty="0">
                <a:solidFill>
                  <a:srgbClr val="C00000"/>
                </a:solidFill>
                <a:latin typeface="Courier New" panose="02070309020205020404" pitchFamily="49" charset="0"/>
                <a:cs typeface="Courier New" panose="02070309020205020404" pitchFamily="49" charset="0"/>
              </a:rPr>
              <a:t>*</a:t>
            </a:r>
            <a:r>
              <a:rPr lang="en-US" altLang="zh-CN" sz="2800" b="1" dirty="0">
                <a:solidFill>
                  <a:srgbClr val="C00000"/>
                </a:solidFill>
                <a:latin typeface="Courier New" panose="02070309020205020404" pitchFamily="49" charset="0"/>
                <a:cs typeface="Courier New" panose="02070309020205020404" pitchFamily="49" charset="0"/>
              </a:rPr>
              <a:t>=</a:t>
            </a:r>
            <a:r>
              <a:rPr lang="en-US" altLang="zh-CN" sz="2800" b="1" baseline="-25000" dirty="0">
                <a:solidFill>
                  <a:srgbClr val="C00000"/>
                </a:solidFill>
                <a:latin typeface="Courier New" panose="02070309020205020404" pitchFamily="49" charset="0"/>
                <a:cs typeface="Courier New" panose="02070309020205020404" pitchFamily="49" charset="0"/>
              </a:rPr>
              <a:t> </a:t>
            </a:r>
            <a:r>
              <a:rPr lang="en-US" altLang="zh-CN" sz="2800" b="1" dirty="0">
                <a:solidFill>
                  <a:srgbClr val="C00000"/>
                </a:solidFill>
                <a:latin typeface="Courier New" panose="02070309020205020404" pitchFamily="49" charset="0"/>
                <a:cs typeface="Courier New" panose="02070309020205020404" pitchFamily="49" charset="0"/>
              </a:rPr>
              <a:t>P</a:t>
            </a:r>
            <a:r>
              <a:rPr lang="en-US" altLang="zh-CN" sz="2800" b="1" baseline="-25000" dirty="0">
                <a:solidFill>
                  <a:srgbClr val="C00000"/>
                </a:solidFill>
                <a:latin typeface="Courier New" panose="02070309020205020404" pitchFamily="49" charset="0"/>
                <a:cs typeface="Courier New" panose="02070309020205020404" pitchFamily="49" charset="0"/>
              </a:rPr>
              <a:t>4</a:t>
            </a:r>
            <a:r>
              <a:rPr lang="en-US" altLang="zh-CN" sz="2800" b="1" dirty="0">
                <a:solidFill>
                  <a:srgbClr val="C00000"/>
                </a:solidFill>
                <a:latin typeface="Courier New" panose="02070309020205020404" pitchFamily="49" charset="0"/>
                <a:cs typeface="Courier New" panose="02070309020205020404" pitchFamily="49" charset="0"/>
              </a:rPr>
              <a:t>P</a:t>
            </a:r>
            <a:r>
              <a:rPr lang="en-US" altLang="zh-CN" sz="2800" b="1" baseline="-25000" dirty="0">
                <a:solidFill>
                  <a:srgbClr val="C00000"/>
                </a:solidFill>
                <a:latin typeface="Courier New" panose="02070309020205020404" pitchFamily="49" charset="0"/>
                <a:cs typeface="Courier New" panose="02070309020205020404" pitchFamily="49" charset="0"/>
              </a:rPr>
              <a:t>3</a:t>
            </a:r>
            <a:r>
              <a:rPr lang="en-US" altLang="zh-CN" sz="2800" b="1" dirty="0">
                <a:solidFill>
                  <a:srgbClr val="C00000"/>
                </a:solidFill>
                <a:latin typeface="Courier New" panose="02070309020205020404" pitchFamily="49" charset="0"/>
                <a:cs typeface="Courier New" panose="02070309020205020404" pitchFamily="49" charset="0"/>
              </a:rPr>
              <a:t>P</a:t>
            </a:r>
            <a:r>
              <a:rPr lang="en-US" altLang="zh-CN" sz="2800" b="1" baseline="-25000" dirty="0">
                <a:solidFill>
                  <a:srgbClr val="C00000"/>
                </a:solidFill>
                <a:latin typeface="Courier New" panose="02070309020205020404" pitchFamily="49" charset="0"/>
                <a:cs typeface="Courier New" panose="02070309020205020404" pitchFamily="49" charset="0"/>
              </a:rPr>
              <a:t>2</a:t>
            </a:r>
            <a:r>
              <a:rPr lang="en-US" altLang="zh-CN" sz="2800" b="1" dirty="0">
                <a:solidFill>
                  <a:srgbClr val="C00000"/>
                </a:solidFill>
                <a:latin typeface="Courier New" panose="02070309020205020404" pitchFamily="49" charset="0"/>
                <a:cs typeface="Courier New" panose="02070309020205020404" pitchFamily="49" charset="0"/>
              </a:rPr>
              <a:t>P</a:t>
            </a:r>
            <a:r>
              <a:rPr lang="en-US" altLang="zh-CN" sz="2800" b="1" baseline="-25000" dirty="0">
                <a:solidFill>
                  <a:srgbClr val="C00000"/>
                </a:solidFill>
                <a:latin typeface="Courier New" panose="02070309020205020404" pitchFamily="49" charset="0"/>
                <a:cs typeface="Courier New" panose="02070309020205020404" pitchFamily="49" charset="0"/>
              </a:rPr>
              <a:t>1	</a:t>
            </a:r>
            <a:r>
              <a:rPr lang="zh-CN" altLang="en-US" sz="2800" dirty="0"/>
              <a:t>只与</a:t>
            </a:r>
            <a:r>
              <a:rPr lang="en-US" altLang="zh-CN" sz="2800" dirty="0" err="1">
                <a:latin typeface="Courier New" panose="02070309020205020404" pitchFamily="49" charset="0"/>
                <a:ea typeface="宋体" pitchFamily="2" charset="-122"/>
                <a:cs typeface="Courier New" panose="02070309020205020404" pitchFamily="49" charset="0"/>
              </a:rPr>
              <a:t>X</a:t>
            </a:r>
            <a:r>
              <a:rPr lang="en-US" altLang="zh-CN" sz="2800" baseline="-25000" dirty="0" err="1">
                <a:latin typeface="Courier New" panose="02070309020205020404" pitchFamily="49" charset="0"/>
                <a:ea typeface="宋体" pitchFamily="2" charset="-122"/>
                <a:cs typeface="Courier New" panose="02070309020205020404" pitchFamily="49" charset="0"/>
              </a:rPr>
              <a:t>n</a:t>
            </a:r>
            <a:r>
              <a:rPr lang="zh-CN" altLang="en-US" sz="2800" dirty="0"/>
              <a:t>和</a:t>
            </a:r>
            <a:r>
              <a:rPr lang="en-US" altLang="zh-CN" sz="2800" dirty="0" err="1">
                <a:latin typeface="Courier New" panose="02070309020205020404" pitchFamily="49" charset="0"/>
                <a:ea typeface="宋体" pitchFamily="2" charset="-122"/>
                <a:cs typeface="Courier New" panose="02070309020205020404" pitchFamily="49" charset="0"/>
              </a:rPr>
              <a:t>Y</a:t>
            </a:r>
            <a:r>
              <a:rPr lang="en-US" altLang="zh-CN" sz="2800" baseline="-25000" dirty="0" err="1">
                <a:latin typeface="Courier New" panose="02070309020205020404" pitchFamily="49" charset="0"/>
                <a:ea typeface="宋体" pitchFamily="2" charset="-122"/>
                <a:cs typeface="Courier New" panose="02070309020205020404" pitchFamily="49" charset="0"/>
              </a:rPr>
              <a:t>n</a:t>
            </a:r>
            <a:r>
              <a:rPr lang="zh-CN" altLang="en-US" sz="2800" dirty="0"/>
              <a:t>有关</a:t>
            </a:r>
            <a:endParaRPr lang="en-US" altLang="zh-CN" sz="2800" dirty="0"/>
          </a:p>
          <a:p>
            <a:pPr lvl="1" eaLnBrk="1" hangingPunct="1"/>
            <a:r>
              <a:rPr lang="zh-CN" altLang="en-US" sz="2400" b="1" dirty="0">
                <a:solidFill>
                  <a:schemeClr val="tx1"/>
                </a:solidFill>
                <a:latin typeface="Courier New" panose="02070309020205020404" pitchFamily="49" charset="0"/>
                <a:cs typeface="Courier New" panose="02070309020205020404" pitchFamily="49" charset="0"/>
              </a:rPr>
              <a:t>成组进位传递函数</a:t>
            </a:r>
            <a:endParaRPr lang="zh-CN" altLang="en-US" sz="2400" b="1" baseline="-25000" dirty="0">
              <a:solidFill>
                <a:schemeClr val="tx1"/>
              </a:solidFill>
              <a:latin typeface="Courier New" panose="02070309020205020404" pitchFamily="49" charset="0"/>
              <a:cs typeface="Courier New" panose="02070309020205020404" pitchFamily="49" charset="0"/>
            </a:endParaRPr>
          </a:p>
          <a:p>
            <a:pPr eaLnBrk="1" hangingPunct="1"/>
            <a:r>
              <a:rPr lang="en-US" altLang="zh-CN" sz="2800" b="1" dirty="0">
                <a:latin typeface="Courier New" panose="02070309020205020404" pitchFamily="49" charset="0"/>
                <a:cs typeface="Courier New" panose="02070309020205020404" pitchFamily="49" charset="0"/>
              </a:rPr>
              <a:t>C</a:t>
            </a:r>
            <a:r>
              <a:rPr lang="en-US" altLang="zh-CN" sz="2800" b="1" baseline="-25000" dirty="0">
                <a:latin typeface="Courier New" panose="02070309020205020404" pitchFamily="49" charset="0"/>
                <a:cs typeface="Courier New" panose="02070309020205020404" pitchFamily="49" charset="0"/>
              </a:rPr>
              <a:t>4 </a:t>
            </a:r>
            <a:r>
              <a:rPr lang="en-US" altLang="zh-CN" sz="2800" b="1" dirty="0">
                <a:latin typeface="Courier New" panose="02070309020205020404" pitchFamily="49" charset="0"/>
                <a:cs typeface="Courier New" panose="02070309020205020404" pitchFamily="49" charset="0"/>
              </a:rPr>
              <a:t>=</a:t>
            </a:r>
            <a:r>
              <a:rPr lang="en-US" altLang="zh-CN" sz="2800" b="1" baseline="-25000" dirty="0">
                <a:latin typeface="Courier New" panose="02070309020205020404" pitchFamily="49" charset="0"/>
                <a:cs typeface="Courier New" panose="02070309020205020404" pitchFamily="49" charset="0"/>
              </a:rPr>
              <a:t> </a:t>
            </a:r>
            <a:r>
              <a:rPr lang="en-US" altLang="zh-CN" sz="2800" b="1" dirty="0">
                <a:solidFill>
                  <a:srgbClr val="0000CC"/>
                </a:solidFill>
                <a:latin typeface="Courier New" panose="02070309020205020404" pitchFamily="49" charset="0"/>
                <a:cs typeface="Courier New" panose="02070309020205020404" pitchFamily="49" charset="0"/>
              </a:rPr>
              <a:t>G</a:t>
            </a:r>
            <a:r>
              <a:rPr lang="en-US" altLang="zh-CN" sz="2800" b="1" baseline="-25000" dirty="0">
                <a:solidFill>
                  <a:srgbClr val="0000CC"/>
                </a:solidFill>
                <a:latin typeface="Courier New" panose="02070309020205020404" pitchFamily="49" charset="0"/>
                <a:cs typeface="Courier New" panose="02070309020205020404" pitchFamily="49" charset="0"/>
              </a:rPr>
              <a:t>4</a:t>
            </a:r>
            <a:r>
              <a:rPr lang="en-US" altLang="zh-CN" sz="2800" b="1" baseline="50000" dirty="0">
                <a:solidFill>
                  <a:srgbClr val="0000FF"/>
                </a:solidFill>
                <a:latin typeface="Courier New" panose="02070309020205020404" pitchFamily="49" charset="0"/>
                <a:cs typeface="Courier New" panose="02070309020205020404" pitchFamily="49" charset="0"/>
              </a:rPr>
              <a:t>* </a:t>
            </a:r>
            <a:r>
              <a:rPr lang="en-US" altLang="zh-CN" sz="2800" b="1" dirty="0">
                <a:latin typeface="Courier New" panose="02070309020205020404" pitchFamily="49" charset="0"/>
                <a:cs typeface="Courier New" panose="02070309020205020404" pitchFamily="49" charset="0"/>
              </a:rPr>
              <a:t>+ </a:t>
            </a:r>
            <a:r>
              <a:rPr lang="en-US" altLang="zh-CN" sz="2800" b="1" dirty="0">
                <a:solidFill>
                  <a:srgbClr val="C00000"/>
                </a:solidFill>
                <a:latin typeface="Courier New" panose="02070309020205020404" pitchFamily="49" charset="0"/>
                <a:cs typeface="Courier New" panose="02070309020205020404" pitchFamily="49" charset="0"/>
              </a:rPr>
              <a:t>P</a:t>
            </a:r>
            <a:r>
              <a:rPr lang="en-US" altLang="zh-CN" sz="2800" b="1" baseline="-25000" dirty="0">
                <a:solidFill>
                  <a:srgbClr val="C00000"/>
                </a:solidFill>
                <a:latin typeface="Courier New" panose="02070309020205020404" pitchFamily="49" charset="0"/>
                <a:cs typeface="Courier New" panose="02070309020205020404" pitchFamily="49" charset="0"/>
              </a:rPr>
              <a:t>4</a:t>
            </a:r>
            <a:r>
              <a:rPr lang="en-US" altLang="zh-CN" sz="2800" b="1" baseline="50000" dirty="0">
                <a:solidFill>
                  <a:srgbClr val="C00000"/>
                </a:solidFill>
                <a:latin typeface="Courier New" panose="02070309020205020404" pitchFamily="49" charset="0"/>
                <a:cs typeface="Courier New" panose="02070309020205020404" pitchFamily="49" charset="0"/>
              </a:rPr>
              <a:t>*</a:t>
            </a:r>
            <a:r>
              <a:rPr lang="en-US" altLang="zh-CN" sz="2800" b="1" dirty="0">
                <a:solidFill>
                  <a:srgbClr val="00B050"/>
                </a:solidFill>
                <a:latin typeface="Courier New" panose="02070309020205020404" pitchFamily="49" charset="0"/>
                <a:cs typeface="Courier New" panose="02070309020205020404" pitchFamily="49" charset="0"/>
              </a:rPr>
              <a:t>C</a:t>
            </a:r>
            <a:r>
              <a:rPr lang="en-US" altLang="zh-CN" sz="2800" b="1" baseline="-25000" dirty="0">
                <a:solidFill>
                  <a:srgbClr val="00B050"/>
                </a:solidFill>
                <a:latin typeface="Courier New" panose="02070309020205020404" pitchFamily="49" charset="0"/>
                <a:cs typeface="Courier New" panose="02070309020205020404" pitchFamily="49" charset="0"/>
              </a:rPr>
              <a:t>0</a:t>
            </a:r>
            <a:r>
              <a:rPr lang="en-US" altLang="zh-CN" sz="2800" b="1" baseline="-25000" dirty="0">
                <a:solidFill>
                  <a:srgbClr val="008000"/>
                </a:solidFill>
                <a:latin typeface="Courier New" panose="02070309020205020404" pitchFamily="49" charset="0"/>
                <a:cs typeface="Courier New" panose="02070309020205020404" pitchFamily="49" charset="0"/>
              </a:rPr>
              <a:t>   </a:t>
            </a:r>
          </a:p>
          <a:p>
            <a:pPr eaLnBrk="1" hangingPunct="1"/>
            <a:endParaRPr lang="zh-CN" altLang="en-US" dirty="0"/>
          </a:p>
        </p:txBody>
      </p:sp>
      <p:sp>
        <p:nvSpPr>
          <p:cNvPr id="5" name="Rectangle 4"/>
          <p:cNvSpPr>
            <a:spLocks noChangeArrowheads="1"/>
          </p:cNvSpPr>
          <p:nvPr/>
        </p:nvSpPr>
        <p:spPr bwMode="auto">
          <a:xfrm>
            <a:off x="6505482" y="1097856"/>
            <a:ext cx="1471376" cy="533400"/>
          </a:xfrm>
          <a:prstGeom prst="rect">
            <a:avLst/>
          </a:prstGeom>
          <a:solidFill>
            <a:schemeClr val="accent2">
              <a:alpha val="16078"/>
            </a:schemeClr>
          </a:solidFill>
          <a:ln w="9525">
            <a:solidFill>
              <a:schemeClr val="tx1"/>
            </a:solidFill>
            <a:miter lim="800000"/>
            <a:headEnd/>
            <a:tailEnd/>
          </a:ln>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400" dirty="0">
              <a:solidFill>
                <a:srgbClr val="FF3300"/>
              </a:solidFill>
              <a:latin typeface="Arial Rounded MT Bold" panose="020F0704030504030204" pitchFamily="34" charset="0"/>
              <a:ea typeface="微软雅黑" panose="020B0503020204020204" pitchFamily="34" charset="-122"/>
            </a:endParaRPr>
          </a:p>
        </p:txBody>
      </p:sp>
      <p:sp>
        <p:nvSpPr>
          <p:cNvPr id="6" name="Rectangle 5"/>
          <p:cNvSpPr>
            <a:spLocks noChangeArrowheads="1"/>
          </p:cNvSpPr>
          <p:nvPr/>
        </p:nvSpPr>
        <p:spPr bwMode="auto">
          <a:xfrm>
            <a:off x="1704256" y="1082328"/>
            <a:ext cx="4320480" cy="533400"/>
          </a:xfrm>
          <a:prstGeom prst="rect">
            <a:avLst/>
          </a:prstGeom>
          <a:solidFill>
            <a:srgbClr val="0000FF">
              <a:alpha val="16078"/>
            </a:srgbClr>
          </a:solidFill>
          <a:ln w="9525">
            <a:solidFill>
              <a:schemeClr val="tx1"/>
            </a:solidFill>
            <a:miter lim="800000"/>
            <a:headEnd/>
            <a:tailEnd/>
          </a:ln>
        </p:spPr>
        <p:txBody>
          <a:bodyPr wrap="none" anchor="ct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2400" dirty="0">
              <a:solidFill>
                <a:srgbClr val="FF3300"/>
              </a:solidFill>
              <a:latin typeface="Arial Rounded MT Bold" panose="020F0704030504030204" pitchFamily="34" charset="0"/>
              <a:ea typeface="微软雅黑" panose="020B0503020204020204" pitchFamily="34" charset="-122"/>
            </a:endParaRPr>
          </a:p>
        </p:txBody>
      </p:sp>
      <p:pic>
        <p:nvPicPr>
          <p:cNvPr id="7" name="Picture 2">
            <a:extLst>
              <a:ext uri="{FF2B5EF4-FFF2-40B4-BE49-F238E27FC236}">
                <a16:creationId xmlns:a16="http://schemas.microsoft.com/office/drawing/2014/main" id="{45AB24AA-7C02-447C-994E-DDD0E3D387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1029" y="1349028"/>
            <a:ext cx="3110971" cy="4064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3832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5" presetClass="emph" presetSubtype="0" repeatCount="3000" fill="hold" grpId="1" nodeType="clickEffect">
                                  <p:stCondLst>
                                    <p:cond delay="0"/>
                                  </p:stCondLst>
                                  <p:childTnLst>
                                    <p:anim calcmode="discrete" valueType="str">
                                      <p:cBhvr>
                                        <p:cTn id="11" dur="10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35" presetClass="emph" presetSubtype="0" repeatCount="3000" fill="hold" grpId="1" nodeType="clickEffect">
                                  <p:stCondLst>
                                    <p:cond delay="0"/>
                                  </p:stCondLst>
                                  <p:childTnLst>
                                    <p:anim calcmode="discrete" valueType="str">
                                      <p:cBhvr>
                                        <p:cTn id="20"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arn(inVertical)">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5" grpId="1" animBg="1" autoUpdateAnimBg="0"/>
      <p:bldP spid="6" grpId="0" animBg="1" autoUpdateAnimBg="0"/>
      <p:bldP spid="6" grpId="1" animBg="1"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73D921-849D-4F7F-8702-0B323298D7DA}"/>
              </a:ext>
            </a:extLst>
          </p:cNvPr>
          <p:cNvSpPr>
            <a:spLocks noGrp="1"/>
          </p:cNvSpPr>
          <p:nvPr>
            <p:ph type="title"/>
          </p:nvPr>
        </p:nvSpPr>
        <p:spPr/>
        <p:txBody>
          <a:bodyPr/>
          <a:lstStyle/>
          <a:p>
            <a:r>
              <a:rPr lang="en-US" altLang="zh-CN" dirty="0"/>
              <a:t>74182</a:t>
            </a:r>
            <a:r>
              <a:rPr lang="zh-CN" altLang="en-US" dirty="0"/>
              <a:t>与</a:t>
            </a:r>
            <a:r>
              <a:rPr lang="en-US" altLang="zh-CN" dirty="0"/>
              <a:t>G</a:t>
            </a:r>
            <a:r>
              <a:rPr lang="zh-CN" altLang="en-US" dirty="0"/>
              <a:t>*、</a:t>
            </a:r>
            <a:r>
              <a:rPr lang="en-US" altLang="zh-CN" dirty="0"/>
              <a:t>P</a:t>
            </a:r>
            <a:r>
              <a:rPr lang="zh-CN" altLang="en-US" dirty="0"/>
              <a:t>*</a:t>
            </a:r>
          </a:p>
        </p:txBody>
      </p:sp>
      <p:sp>
        <p:nvSpPr>
          <p:cNvPr id="4" name="Rectangle 748">
            <a:extLst>
              <a:ext uri="{FF2B5EF4-FFF2-40B4-BE49-F238E27FC236}">
                <a16:creationId xmlns:a16="http://schemas.microsoft.com/office/drawing/2014/main" id="{C6AA1CA1-424F-4029-97DA-4C1C43CBDBB1}"/>
              </a:ext>
            </a:extLst>
          </p:cNvPr>
          <p:cNvSpPr txBox="1">
            <a:spLocks noChangeArrowheads="1"/>
          </p:cNvSpPr>
          <p:nvPr/>
        </p:nvSpPr>
        <p:spPr>
          <a:xfrm>
            <a:off x="1950412" y="3429000"/>
            <a:ext cx="7590420" cy="193388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altLang="zh-CN" b="1" dirty="0">
                <a:solidFill>
                  <a:srgbClr val="C00000"/>
                </a:solidFill>
                <a:latin typeface="Courier New" panose="02070309020205020404" pitchFamily="49" charset="0"/>
                <a:cs typeface="Courier New" panose="02070309020205020404" pitchFamily="49" charset="0"/>
              </a:rPr>
              <a:t>P</a:t>
            </a:r>
            <a:r>
              <a:rPr lang="en-US" altLang="zh-CN" b="1" baseline="-25000" dirty="0">
                <a:solidFill>
                  <a:srgbClr val="C00000"/>
                </a:solidFill>
                <a:latin typeface="Courier New" panose="02070309020205020404" pitchFamily="49" charset="0"/>
                <a:cs typeface="Courier New" panose="02070309020205020404" pitchFamily="49" charset="0"/>
              </a:rPr>
              <a:t>4 </a:t>
            </a:r>
            <a:r>
              <a:rPr lang="en-US" altLang="zh-CN" b="1" baseline="50000" dirty="0">
                <a:solidFill>
                  <a:srgbClr val="C00000"/>
                </a:solidFill>
                <a:latin typeface="Courier New" panose="02070309020205020404" pitchFamily="49" charset="0"/>
                <a:cs typeface="Courier New" panose="02070309020205020404" pitchFamily="49" charset="0"/>
              </a:rPr>
              <a:t>* </a:t>
            </a:r>
            <a:r>
              <a:rPr lang="en-US" altLang="zh-CN" b="1" dirty="0">
                <a:solidFill>
                  <a:srgbClr val="C00000"/>
                </a:solidFill>
                <a:latin typeface="Courier New" panose="02070309020205020404" pitchFamily="49" charset="0"/>
                <a:cs typeface="Courier New" panose="02070309020205020404" pitchFamily="49" charset="0"/>
              </a:rPr>
              <a:t>=</a:t>
            </a:r>
            <a:r>
              <a:rPr lang="en-US" altLang="zh-CN" b="1" baseline="-25000" dirty="0">
                <a:solidFill>
                  <a:srgbClr val="C00000"/>
                </a:solidFill>
                <a:latin typeface="Courier New" panose="02070309020205020404" pitchFamily="49" charset="0"/>
                <a:cs typeface="Courier New" panose="02070309020205020404" pitchFamily="49" charset="0"/>
              </a:rPr>
              <a:t> </a:t>
            </a:r>
            <a:r>
              <a:rPr lang="en-US" altLang="zh-CN" b="1" dirty="0">
                <a:solidFill>
                  <a:srgbClr val="C00000"/>
                </a:solidFill>
                <a:latin typeface="Courier New" panose="02070309020205020404" pitchFamily="49" charset="0"/>
                <a:cs typeface="Courier New" panose="02070309020205020404" pitchFamily="49" charset="0"/>
              </a:rPr>
              <a:t>P</a:t>
            </a:r>
            <a:r>
              <a:rPr lang="en-US" altLang="zh-CN" b="1" baseline="-25000" dirty="0">
                <a:solidFill>
                  <a:srgbClr val="C00000"/>
                </a:solidFill>
                <a:latin typeface="Courier New" panose="02070309020205020404" pitchFamily="49" charset="0"/>
                <a:cs typeface="Courier New" panose="02070309020205020404" pitchFamily="49" charset="0"/>
              </a:rPr>
              <a:t>4</a:t>
            </a:r>
            <a:r>
              <a:rPr lang="en-US" altLang="zh-CN" b="1" dirty="0">
                <a:solidFill>
                  <a:srgbClr val="C00000"/>
                </a:solidFill>
                <a:latin typeface="Courier New" panose="02070309020205020404" pitchFamily="49" charset="0"/>
                <a:cs typeface="Courier New" panose="02070309020205020404" pitchFamily="49" charset="0"/>
              </a:rPr>
              <a:t>P</a:t>
            </a:r>
            <a:r>
              <a:rPr lang="en-US" altLang="zh-CN" b="1" baseline="-25000" dirty="0">
                <a:solidFill>
                  <a:srgbClr val="C00000"/>
                </a:solidFill>
                <a:latin typeface="Courier New" panose="02070309020205020404" pitchFamily="49" charset="0"/>
                <a:cs typeface="Courier New" panose="02070309020205020404" pitchFamily="49" charset="0"/>
              </a:rPr>
              <a:t>3</a:t>
            </a:r>
            <a:r>
              <a:rPr lang="en-US" altLang="zh-CN" b="1" dirty="0">
                <a:solidFill>
                  <a:srgbClr val="C00000"/>
                </a:solidFill>
                <a:latin typeface="Courier New" panose="02070309020205020404" pitchFamily="49" charset="0"/>
                <a:cs typeface="Courier New" panose="02070309020205020404" pitchFamily="49" charset="0"/>
              </a:rPr>
              <a:t>P</a:t>
            </a:r>
            <a:r>
              <a:rPr lang="en-US" altLang="zh-CN" b="1" baseline="-25000" dirty="0">
                <a:solidFill>
                  <a:srgbClr val="C00000"/>
                </a:solidFill>
                <a:latin typeface="Courier New" panose="02070309020205020404" pitchFamily="49" charset="0"/>
                <a:cs typeface="Courier New" panose="02070309020205020404" pitchFamily="49" charset="0"/>
              </a:rPr>
              <a:t>2</a:t>
            </a:r>
            <a:r>
              <a:rPr lang="en-US" altLang="zh-CN" b="1" dirty="0">
                <a:solidFill>
                  <a:srgbClr val="C00000"/>
                </a:solidFill>
                <a:latin typeface="Courier New" panose="02070309020205020404" pitchFamily="49" charset="0"/>
                <a:cs typeface="Courier New" panose="02070309020205020404" pitchFamily="49" charset="0"/>
              </a:rPr>
              <a:t>P</a:t>
            </a:r>
            <a:r>
              <a:rPr lang="en-US" altLang="zh-CN" b="1" baseline="-25000" dirty="0">
                <a:solidFill>
                  <a:srgbClr val="C00000"/>
                </a:solidFill>
                <a:latin typeface="Courier New" panose="02070309020205020404" pitchFamily="49" charset="0"/>
                <a:cs typeface="Courier New" panose="02070309020205020404" pitchFamily="49" charset="0"/>
              </a:rPr>
              <a:t>1    </a:t>
            </a:r>
          </a:p>
          <a:p>
            <a:pPr marL="0" indent="0">
              <a:lnSpc>
                <a:spcPct val="150000"/>
              </a:lnSpc>
              <a:buFont typeface="Arial" panose="020B0604020202020204" pitchFamily="34" charset="0"/>
              <a:buNone/>
            </a:pPr>
            <a:r>
              <a:rPr lang="en-US" altLang="zh-CN" b="1" dirty="0">
                <a:solidFill>
                  <a:srgbClr val="0000FF"/>
                </a:solidFill>
                <a:latin typeface="Courier New" panose="02070309020205020404" pitchFamily="49" charset="0"/>
                <a:cs typeface="Courier New" panose="02070309020205020404" pitchFamily="49" charset="0"/>
              </a:rPr>
              <a:t>G</a:t>
            </a:r>
            <a:r>
              <a:rPr lang="en-US" altLang="zh-CN" b="1" baseline="-25000" dirty="0">
                <a:solidFill>
                  <a:srgbClr val="0000FF"/>
                </a:solidFill>
                <a:latin typeface="Courier New" panose="02070309020205020404" pitchFamily="49" charset="0"/>
                <a:cs typeface="Courier New" panose="02070309020205020404" pitchFamily="49" charset="0"/>
              </a:rPr>
              <a:t>4 </a:t>
            </a:r>
            <a:r>
              <a:rPr lang="en-US" altLang="zh-CN" b="1" baseline="50000" dirty="0">
                <a:solidFill>
                  <a:srgbClr val="0000FF"/>
                </a:solidFill>
                <a:latin typeface="Courier New" panose="02070309020205020404" pitchFamily="49" charset="0"/>
                <a:cs typeface="Courier New" panose="02070309020205020404" pitchFamily="49" charset="0"/>
              </a:rPr>
              <a:t>* </a:t>
            </a:r>
            <a:r>
              <a:rPr lang="en-US" altLang="zh-CN" b="1" dirty="0">
                <a:solidFill>
                  <a:srgbClr val="0000FF"/>
                </a:solidFill>
                <a:latin typeface="Courier New" panose="02070309020205020404" pitchFamily="49" charset="0"/>
                <a:cs typeface="Courier New" panose="02070309020205020404" pitchFamily="49" charset="0"/>
              </a:rPr>
              <a:t>=</a:t>
            </a:r>
            <a:r>
              <a:rPr lang="en-US" altLang="zh-CN" b="1" baseline="-25000" dirty="0">
                <a:solidFill>
                  <a:srgbClr val="0000FF"/>
                </a:solidFill>
                <a:latin typeface="Courier New" panose="02070309020205020404" pitchFamily="49" charset="0"/>
                <a:cs typeface="Courier New" panose="02070309020205020404" pitchFamily="49" charset="0"/>
              </a:rPr>
              <a:t> </a:t>
            </a:r>
            <a:r>
              <a:rPr lang="en-US" altLang="zh-CN" b="1" dirty="0">
                <a:solidFill>
                  <a:srgbClr val="0000FF"/>
                </a:solidFill>
                <a:latin typeface="Courier New" panose="02070309020205020404" pitchFamily="49" charset="0"/>
                <a:cs typeface="Courier New" panose="02070309020205020404" pitchFamily="49" charset="0"/>
              </a:rPr>
              <a:t>G</a:t>
            </a:r>
            <a:r>
              <a:rPr lang="en-US" altLang="zh-CN" b="1" baseline="-25000" dirty="0">
                <a:solidFill>
                  <a:srgbClr val="0000FF"/>
                </a:solidFill>
                <a:latin typeface="Courier New" panose="02070309020205020404" pitchFamily="49" charset="0"/>
                <a:cs typeface="Courier New" panose="02070309020205020404" pitchFamily="49" charset="0"/>
              </a:rPr>
              <a:t>4 </a:t>
            </a:r>
            <a:r>
              <a:rPr lang="en-US" altLang="zh-CN" b="1" dirty="0">
                <a:solidFill>
                  <a:srgbClr val="0000FF"/>
                </a:solidFill>
                <a:latin typeface="Courier New" panose="02070309020205020404" pitchFamily="49" charset="0"/>
                <a:cs typeface="Courier New" panose="02070309020205020404" pitchFamily="49" charset="0"/>
              </a:rPr>
              <a:t>+ P</a:t>
            </a:r>
            <a:r>
              <a:rPr lang="en-US" altLang="zh-CN" b="1" baseline="-25000" dirty="0">
                <a:solidFill>
                  <a:srgbClr val="0000FF"/>
                </a:solidFill>
                <a:latin typeface="Courier New" panose="02070309020205020404" pitchFamily="49" charset="0"/>
                <a:cs typeface="Courier New" panose="02070309020205020404" pitchFamily="49" charset="0"/>
              </a:rPr>
              <a:t>4</a:t>
            </a:r>
            <a:r>
              <a:rPr lang="en-US" altLang="zh-CN" b="1" dirty="0">
                <a:solidFill>
                  <a:srgbClr val="0000FF"/>
                </a:solidFill>
                <a:latin typeface="Courier New" panose="02070309020205020404" pitchFamily="49" charset="0"/>
                <a:cs typeface="Courier New" panose="02070309020205020404" pitchFamily="49" charset="0"/>
              </a:rPr>
              <a:t>G</a:t>
            </a:r>
            <a:r>
              <a:rPr lang="en-US" altLang="zh-CN" b="1" baseline="-25000" dirty="0">
                <a:solidFill>
                  <a:srgbClr val="0000FF"/>
                </a:solidFill>
                <a:latin typeface="Courier New" panose="02070309020205020404" pitchFamily="49" charset="0"/>
                <a:cs typeface="Courier New" panose="02070309020205020404" pitchFamily="49" charset="0"/>
              </a:rPr>
              <a:t>3 </a:t>
            </a:r>
            <a:r>
              <a:rPr lang="en-US" altLang="zh-CN" b="1" dirty="0">
                <a:solidFill>
                  <a:srgbClr val="0000FF"/>
                </a:solidFill>
                <a:latin typeface="Courier New" panose="02070309020205020404" pitchFamily="49" charset="0"/>
                <a:cs typeface="Courier New" panose="02070309020205020404" pitchFamily="49" charset="0"/>
              </a:rPr>
              <a:t>+ P</a:t>
            </a:r>
            <a:r>
              <a:rPr lang="en-US" altLang="zh-CN" b="1" baseline="-25000" dirty="0">
                <a:solidFill>
                  <a:srgbClr val="0000FF"/>
                </a:solidFill>
                <a:latin typeface="Courier New" panose="02070309020205020404" pitchFamily="49" charset="0"/>
                <a:cs typeface="Courier New" panose="02070309020205020404" pitchFamily="49" charset="0"/>
              </a:rPr>
              <a:t>4</a:t>
            </a:r>
            <a:r>
              <a:rPr lang="en-US" altLang="zh-CN" b="1" dirty="0">
                <a:solidFill>
                  <a:srgbClr val="0000FF"/>
                </a:solidFill>
                <a:latin typeface="Courier New" panose="02070309020205020404" pitchFamily="49" charset="0"/>
                <a:cs typeface="Courier New" panose="02070309020205020404" pitchFamily="49" charset="0"/>
              </a:rPr>
              <a:t>P</a:t>
            </a:r>
            <a:r>
              <a:rPr lang="en-US" altLang="zh-CN" b="1" baseline="-25000" dirty="0">
                <a:solidFill>
                  <a:srgbClr val="0000FF"/>
                </a:solidFill>
                <a:latin typeface="Courier New" panose="02070309020205020404" pitchFamily="49" charset="0"/>
                <a:cs typeface="Courier New" panose="02070309020205020404" pitchFamily="49" charset="0"/>
              </a:rPr>
              <a:t>3</a:t>
            </a:r>
            <a:r>
              <a:rPr lang="en-US" altLang="zh-CN" b="1" dirty="0">
                <a:solidFill>
                  <a:srgbClr val="0000FF"/>
                </a:solidFill>
                <a:latin typeface="Courier New" panose="02070309020205020404" pitchFamily="49" charset="0"/>
                <a:cs typeface="Courier New" panose="02070309020205020404" pitchFamily="49" charset="0"/>
              </a:rPr>
              <a:t>G</a:t>
            </a:r>
            <a:r>
              <a:rPr lang="en-US" altLang="zh-CN" b="1" baseline="-25000" dirty="0">
                <a:solidFill>
                  <a:srgbClr val="0000FF"/>
                </a:solidFill>
                <a:latin typeface="Courier New" panose="02070309020205020404" pitchFamily="49" charset="0"/>
                <a:cs typeface="Courier New" panose="02070309020205020404" pitchFamily="49" charset="0"/>
              </a:rPr>
              <a:t>2 </a:t>
            </a:r>
            <a:r>
              <a:rPr lang="en-US" altLang="zh-CN" b="1" dirty="0">
                <a:solidFill>
                  <a:srgbClr val="0000FF"/>
                </a:solidFill>
                <a:latin typeface="Courier New" panose="02070309020205020404" pitchFamily="49" charset="0"/>
                <a:cs typeface="Courier New" panose="02070309020205020404" pitchFamily="49" charset="0"/>
              </a:rPr>
              <a:t>+ P</a:t>
            </a:r>
            <a:r>
              <a:rPr lang="en-US" altLang="zh-CN" b="1" baseline="-25000" dirty="0">
                <a:solidFill>
                  <a:srgbClr val="0000FF"/>
                </a:solidFill>
                <a:latin typeface="Courier New" panose="02070309020205020404" pitchFamily="49" charset="0"/>
                <a:cs typeface="Courier New" panose="02070309020205020404" pitchFamily="49" charset="0"/>
              </a:rPr>
              <a:t>4</a:t>
            </a:r>
            <a:r>
              <a:rPr lang="en-US" altLang="zh-CN" b="1" dirty="0">
                <a:solidFill>
                  <a:srgbClr val="0000FF"/>
                </a:solidFill>
                <a:latin typeface="Courier New" panose="02070309020205020404" pitchFamily="49" charset="0"/>
                <a:cs typeface="Courier New" panose="02070309020205020404" pitchFamily="49" charset="0"/>
              </a:rPr>
              <a:t>P</a:t>
            </a:r>
            <a:r>
              <a:rPr lang="en-US" altLang="zh-CN" b="1" baseline="-25000" dirty="0">
                <a:solidFill>
                  <a:srgbClr val="0000FF"/>
                </a:solidFill>
                <a:latin typeface="Courier New" panose="02070309020205020404" pitchFamily="49" charset="0"/>
                <a:cs typeface="Courier New" panose="02070309020205020404" pitchFamily="49" charset="0"/>
              </a:rPr>
              <a:t>3</a:t>
            </a:r>
            <a:r>
              <a:rPr lang="en-US" altLang="zh-CN" b="1" dirty="0">
                <a:solidFill>
                  <a:srgbClr val="0000FF"/>
                </a:solidFill>
                <a:latin typeface="Courier New" panose="02070309020205020404" pitchFamily="49" charset="0"/>
                <a:cs typeface="Courier New" panose="02070309020205020404" pitchFamily="49" charset="0"/>
              </a:rPr>
              <a:t>P</a:t>
            </a:r>
            <a:r>
              <a:rPr lang="en-US" altLang="zh-CN" b="1" baseline="-25000" dirty="0">
                <a:solidFill>
                  <a:srgbClr val="0000FF"/>
                </a:solidFill>
                <a:latin typeface="Courier New" panose="02070309020205020404" pitchFamily="49" charset="0"/>
                <a:cs typeface="Courier New" panose="02070309020205020404" pitchFamily="49" charset="0"/>
              </a:rPr>
              <a:t>2</a:t>
            </a:r>
            <a:r>
              <a:rPr lang="en-US" altLang="zh-CN" b="1" dirty="0">
                <a:solidFill>
                  <a:srgbClr val="0000FF"/>
                </a:solidFill>
                <a:latin typeface="Courier New" panose="02070309020205020404" pitchFamily="49" charset="0"/>
                <a:cs typeface="Courier New" panose="02070309020205020404" pitchFamily="49" charset="0"/>
              </a:rPr>
              <a:t>G</a:t>
            </a:r>
            <a:r>
              <a:rPr lang="en-US" altLang="zh-CN" b="1" baseline="-25000" dirty="0">
                <a:solidFill>
                  <a:srgbClr val="0000FF"/>
                </a:solidFill>
                <a:latin typeface="Courier New" panose="02070309020205020404" pitchFamily="49" charset="0"/>
                <a:cs typeface="Courier New" panose="02070309020205020404" pitchFamily="49" charset="0"/>
              </a:rPr>
              <a:t>1</a:t>
            </a:r>
          </a:p>
          <a:p>
            <a:pPr marL="0" indent="0">
              <a:lnSpc>
                <a:spcPct val="150000"/>
              </a:lnSpc>
              <a:buFont typeface="Arial" panose="020B0604020202020204" pitchFamily="34" charset="0"/>
              <a:buNone/>
            </a:pPr>
            <a:r>
              <a:rPr lang="en-US" altLang="zh-CN" b="1" dirty="0">
                <a:latin typeface="Courier New" panose="02070309020205020404" pitchFamily="49" charset="0"/>
                <a:cs typeface="Courier New" panose="02070309020205020404" pitchFamily="49" charset="0"/>
              </a:rPr>
              <a:t>C</a:t>
            </a:r>
            <a:r>
              <a:rPr lang="en-US" altLang="zh-CN" b="1" baseline="-25000" dirty="0">
                <a:latin typeface="Courier New" panose="02070309020205020404" pitchFamily="49" charset="0"/>
                <a:cs typeface="Courier New" panose="02070309020205020404" pitchFamily="49" charset="0"/>
              </a:rPr>
              <a:t>4   </a:t>
            </a:r>
            <a:r>
              <a:rPr lang="en-US" altLang="zh-CN" b="1" dirty="0">
                <a:latin typeface="Courier New" panose="02070309020205020404" pitchFamily="49" charset="0"/>
                <a:cs typeface="Courier New" panose="02070309020205020404" pitchFamily="49" charset="0"/>
              </a:rPr>
              <a:t>=</a:t>
            </a:r>
            <a:r>
              <a:rPr lang="en-US" altLang="zh-CN" b="1" baseline="-25000" dirty="0">
                <a:latin typeface="Courier New" panose="02070309020205020404" pitchFamily="49" charset="0"/>
                <a:cs typeface="Courier New" panose="02070309020205020404" pitchFamily="49" charset="0"/>
              </a:rPr>
              <a:t> </a:t>
            </a:r>
            <a:r>
              <a:rPr lang="en-US" altLang="zh-CN" b="1" dirty="0">
                <a:solidFill>
                  <a:srgbClr val="0000CC"/>
                </a:solidFill>
                <a:latin typeface="Courier New" panose="02070309020205020404" pitchFamily="49" charset="0"/>
                <a:cs typeface="Courier New" panose="02070309020205020404" pitchFamily="49" charset="0"/>
              </a:rPr>
              <a:t>G</a:t>
            </a:r>
            <a:r>
              <a:rPr lang="en-US" altLang="zh-CN" b="1" baseline="-25000" dirty="0">
                <a:solidFill>
                  <a:srgbClr val="0000CC"/>
                </a:solidFill>
                <a:latin typeface="Courier New" panose="02070309020205020404" pitchFamily="49" charset="0"/>
                <a:cs typeface="Courier New" panose="02070309020205020404" pitchFamily="49" charset="0"/>
              </a:rPr>
              <a:t>4</a:t>
            </a:r>
            <a:r>
              <a:rPr lang="en-US" altLang="zh-CN" b="1" baseline="50000" dirty="0">
                <a:solidFill>
                  <a:srgbClr val="0000FF"/>
                </a:solidFill>
                <a:latin typeface="Courier New" panose="02070309020205020404" pitchFamily="49" charset="0"/>
                <a:cs typeface="Courier New" panose="02070309020205020404" pitchFamily="49" charset="0"/>
              </a:rPr>
              <a:t>* </a:t>
            </a:r>
            <a:r>
              <a:rPr lang="en-US" altLang="zh-CN" b="1" dirty="0">
                <a:latin typeface="Courier New" panose="02070309020205020404" pitchFamily="49" charset="0"/>
                <a:cs typeface="Courier New" panose="02070309020205020404" pitchFamily="49" charset="0"/>
              </a:rPr>
              <a:t>+ </a:t>
            </a:r>
            <a:r>
              <a:rPr lang="en-US" altLang="zh-CN" b="1" dirty="0">
                <a:solidFill>
                  <a:srgbClr val="C00000"/>
                </a:solidFill>
                <a:latin typeface="Courier New" panose="02070309020205020404" pitchFamily="49" charset="0"/>
                <a:cs typeface="Courier New" panose="02070309020205020404" pitchFamily="49" charset="0"/>
              </a:rPr>
              <a:t>P</a:t>
            </a:r>
            <a:r>
              <a:rPr lang="en-US" altLang="zh-CN" b="1" baseline="-25000" dirty="0">
                <a:solidFill>
                  <a:srgbClr val="C00000"/>
                </a:solidFill>
                <a:latin typeface="Courier New" panose="02070309020205020404" pitchFamily="49" charset="0"/>
                <a:cs typeface="Courier New" panose="02070309020205020404" pitchFamily="49" charset="0"/>
              </a:rPr>
              <a:t>4</a:t>
            </a:r>
            <a:r>
              <a:rPr lang="en-US" altLang="zh-CN" b="1" baseline="50000" dirty="0">
                <a:solidFill>
                  <a:srgbClr val="C00000"/>
                </a:solidFill>
                <a:latin typeface="Courier New" panose="02070309020205020404" pitchFamily="49" charset="0"/>
                <a:cs typeface="Courier New" panose="02070309020205020404" pitchFamily="49" charset="0"/>
              </a:rPr>
              <a:t>*</a:t>
            </a:r>
            <a:r>
              <a:rPr lang="en-US" altLang="zh-CN" b="1" dirty="0">
                <a:solidFill>
                  <a:srgbClr val="008000"/>
                </a:solidFill>
                <a:latin typeface="Courier New" panose="02070309020205020404" pitchFamily="49" charset="0"/>
                <a:cs typeface="Courier New" panose="02070309020205020404" pitchFamily="49" charset="0"/>
              </a:rPr>
              <a:t>C</a:t>
            </a:r>
            <a:r>
              <a:rPr lang="en-US" altLang="zh-CN" b="1" baseline="-25000" dirty="0">
                <a:solidFill>
                  <a:srgbClr val="008000"/>
                </a:solidFill>
                <a:latin typeface="Courier New" panose="02070309020205020404" pitchFamily="49" charset="0"/>
                <a:cs typeface="Courier New" panose="02070309020205020404" pitchFamily="49" charset="0"/>
              </a:rPr>
              <a:t>0   </a:t>
            </a:r>
          </a:p>
        </p:txBody>
      </p:sp>
      <p:sp>
        <p:nvSpPr>
          <p:cNvPr id="5" name="矩形 4">
            <a:extLst>
              <a:ext uri="{FF2B5EF4-FFF2-40B4-BE49-F238E27FC236}">
                <a16:creationId xmlns:a16="http://schemas.microsoft.com/office/drawing/2014/main" id="{2A5E7F01-2633-4766-BCD2-060E9D756B3E}"/>
              </a:ext>
            </a:extLst>
          </p:cNvPr>
          <p:cNvSpPr/>
          <p:nvPr/>
        </p:nvSpPr>
        <p:spPr>
          <a:xfrm>
            <a:off x="1950412" y="1890517"/>
            <a:ext cx="7651454" cy="523220"/>
          </a:xfrm>
          <a:prstGeom prst="rect">
            <a:avLst/>
          </a:prstGeom>
        </p:spPr>
        <p:txBody>
          <a:bodyPr wrap="none">
            <a:spAutoFit/>
          </a:bodyPr>
          <a:lstStyle/>
          <a:p>
            <a:r>
              <a:rPr lang="en-US" altLang="zh-CN" sz="2800" b="1" dirty="0">
                <a:latin typeface="Courier New" panose="02070309020205020404" pitchFamily="49" charset="0"/>
                <a:cs typeface="Courier New" panose="02070309020205020404" pitchFamily="49" charset="0"/>
              </a:rPr>
              <a:t>C</a:t>
            </a:r>
            <a:r>
              <a:rPr lang="en-US" altLang="zh-CN" sz="2800" b="1" baseline="-25000" dirty="0">
                <a:latin typeface="Courier New" panose="02070309020205020404" pitchFamily="49" charset="0"/>
                <a:cs typeface="Courier New" panose="02070309020205020404" pitchFamily="49" charset="0"/>
              </a:rPr>
              <a:t>4 </a:t>
            </a:r>
            <a:r>
              <a:rPr lang="en-US" altLang="zh-CN" sz="2800" b="1" dirty="0">
                <a:latin typeface="Courier New" panose="02070309020205020404" pitchFamily="49" charset="0"/>
                <a:cs typeface="Courier New" panose="02070309020205020404" pitchFamily="49" charset="0"/>
              </a:rPr>
              <a:t>=</a:t>
            </a:r>
            <a:r>
              <a:rPr lang="en-US" altLang="zh-CN" sz="2800" b="1" baseline="-25000" dirty="0">
                <a:solidFill>
                  <a:srgbClr val="0000FF"/>
                </a:solidFill>
                <a:latin typeface="Courier New" panose="02070309020205020404" pitchFamily="49" charset="0"/>
                <a:cs typeface="Courier New" panose="02070309020205020404" pitchFamily="49" charset="0"/>
              </a:rPr>
              <a:t> </a:t>
            </a:r>
            <a:r>
              <a:rPr lang="en-US" altLang="zh-CN" sz="2800" b="1" dirty="0">
                <a:solidFill>
                  <a:srgbClr val="0000FF"/>
                </a:solidFill>
                <a:latin typeface="Courier New" panose="02070309020205020404" pitchFamily="49" charset="0"/>
                <a:cs typeface="Courier New" panose="02070309020205020404" pitchFamily="49" charset="0"/>
              </a:rPr>
              <a:t>G</a:t>
            </a:r>
            <a:r>
              <a:rPr lang="en-US" altLang="zh-CN" sz="2800" b="1" baseline="-25000" dirty="0">
                <a:solidFill>
                  <a:srgbClr val="0000FF"/>
                </a:solidFill>
                <a:latin typeface="Courier New" panose="02070309020205020404" pitchFamily="49" charset="0"/>
                <a:cs typeface="Courier New" panose="02070309020205020404" pitchFamily="49" charset="0"/>
              </a:rPr>
              <a:t>4</a:t>
            </a:r>
            <a:r>
              <a:rPr lang="en-US" altLang="zh-CN" sz="2800" b="1" dirty="0">
                <a:solidFill>
                  <a:srgbClr val="0000FF"/>
                </a:solidFill>
                <a:latin typeface="Courier New" panose="02070309020205020404" pitchFamily="49" charset="0"/>
                <a:cs typeface="Courier New" panose="02070309020205020404" pitchFamily="49" charset="0"/>
              </a:rPr>
              <a:t>+P</a:t>
            </a:r>
            <a:r>
              <a:rPr lang="en-US" altLang="zh-CN" sz="2800" b="1" baseline="-25000" dirty="0">
                <a:solidFill>
                  <a:srgbClr val="0000FF"/>
                </a:solidFill>
                <a:latin typeface="Courier New" panose="02070309020205020404" pitchFamily="49" charset="0"/>
                <a:cs typeface="Courier New" panose="02070309020205020404" pitchFamily="49" charset="0"/>
              </a:rPr>
              <a:t>4</a:t>
            </a:r>
            <a:r>
              <a:rPr lang="en-US" altLang="zh-CN" sz="2800" b="1" dirty="0">
                <a:solidFill>
                  <a:srgbClr val="0000FF"/>
                </a:solidFill>
                <a:latin typeface="Courier New" panose="02070309020205020404" pitchFamily="49" charset="0"/>
                <a:cs typeface="Courier New" panose="02070309020205020404" pitchFamily="49" charset="0"/>
              </a:rPr>
              <a:t>G</a:t>
            </a:r>
            <a:r>
              <a:rPr lang="en-US" altLang="zh-CN" sz="2800" b="1" baseline="-25000" dirty="0">
                <a:solidFill>
                  <a:srgbClr val="0000FF"/>
                </a:solidFill>
                <a:latin typeface="Courier New" panose="02070309020205020404" pitchFamily="49" charset="0"/>
                <a:cs typeface="Courier New" panose="02070309020205020404" pitchFamily="49" charset="0"/>
              </a:rPr>
              <a:t>3</a:t>
            </a:r>
            <a:r>
              <a:rPr lang="en-US" altLang="zh-CN" sz="2800" b="1" dirty="0">
                <a:solidFill>
                  <a:srgbClr val="0000FF"/>
                </a:solidFill>
                <a:latin typeface="Courier New" panose="02070309020205020404" pitchFamily="49" charset="0"/>
                <a:cs typeface="Courier New" panose="02070309020205020404" pitchFamily="49" charset="0"/>
              </a:rPr>
              <a:t>+P</a:t>
            </a:r>
            <a:r>
              <a:rPr lang="en-US" altLang="zh-CN" sz="2800" b="1" baseline="-25000" dirty="0">
                <a:solidFill>
                  <a:srgbClr val="0000FF"/>
                </a:solidFill>
                <a:latin typeface="Courier New" panose="02070309020205020404" pitchFamily="49" charset="0"/>
                <a:cs typeface="Courier New" panose="02070309020205020404" pitchFamily="49" charset="0"/>
              </a:rPr>
              <a:t>4</a:t>
            </a:r>
            <a:r>
              <a:rPr lang="en-US" altLang="zh-CN" sz="2800" b="1" dirty="0">
                <a:solidFill>
                  <a:srgbClr val="0000FF"/>
                </a:solidFill>
                <a:latin typeface="Courier New" panose="02070309020205020404" pitchFamily="49" charset="0"/>
                <a:cs typeface="Courier New" panose="02070309020205020404" pitchFamily="49" charset="0"/>
              </a:rPr>
              <a:t>P</a:t>
            </a:r>
            <a:r>
              <a:rPr lang="en-US" altLang="zh-CN" sz="2800" b="1" baseline="-25000" dirty="0">
                <a:solidFill>
                  <a:srgbClr val="0000FF"/>
                </a:solidFill>
                <a:latin typeface="Courier New" panose="02070309020205020404" pitchFamily="49" charset="0"/>
                <a:cs typeface="Courier New" panose="02070309020205020404" pitchFamily="49" charset="0"/>
              </a:rPr>
              <a:t>3</a:t>
            </a:r>
            <a:r>
              <a:rPr lang="en-US" altLang="zh-CN" sz="2800" b="1" dirty="0">
                <a:solidFill>
                  <a:srgbClr val="0000FF"/>
                </a:solidFill>
                <a:latin typeface="Courier New" panose="02070309020205020404" pitchFamily="49" charset="0"/>
                <a:cs typeface="Courier New" panose="02070309020205020404" pitchFamily="49" charset="0"/>
              </a:rPr>
              <a:t>G</a:t>
            </a:r>
            <a:r>
              <a:rPr lang="en-US" altLang="zh-CN" sz="2800" b="1" baseline="-25000" dirty="0">
                <a:solidFill>
                  <a:srgbClr val="0000FF"/>
                </a:solidFill>
                <a:latin typeface="Courier New" panose="02070309020205020404" pitchFamily="49" charset="0"/>
                <a:cs typeface="Courier New" panose="02070309020205020404" pitchFamily="49" charset="0"/>
              </a:rPr>
              <a:t>2</a:t>
            </a:r>
            <a:r>
              <a:rPr lang="en-US" altLang="zh-CN" sz="2800" b="1" dirty="0">
                <a:solidFill>
                  <a:srgbClr val="0000FF"/>
                </a:solidFill>
                <a:latin typeface="Courier New" panose="02070309020205020404" pitchFamily="49" charset="0"/>
                <a:cs typeface="Courier New" panose="02070309020205020404" pitchFamily="49" charset="0"/>
              </a:rPr>
              <a:t>+P</a:t>
            </a:r>
            <a:r>
              <a:rPr lang="en-US" altLang="zh-CN" sz="2800" b="1" baseline="-25000" dirty="0">
                <a:solidFill>
                  <a:srgbClr val="0000FF"/>
                </a:solidFill>
                <a:latin typeface="Courier New" panose="02070309020205020404" pitchFamily="49" charset="0"/>
                <a:cs typeface="Courier New" panose="02070309020205020404" pitchFamily="49" charset="0"/>
              </a:rPr>
              <a:t>4</a:t>
            </a:r>
            <a:r>
              <a:rPr lang="en-US" altLang="zh-CN" sz="2800" b="1" dirty="0">
                <a:solidFill>
                  <a:srgbClr val="0000FF"/>
                </a:solidFill>
                <a:latin typeface="Courier New" panose="02070309020205020404" pitchFamily="49" charset="0"/>
                <a:cs typeface="Courier New" panose="02070309020205020404" pitchFamily="49" charset="0"/>
              </a:rPr>
              <a:t>P</a:t>
            </a:r>
            <a:r>
              <a:rPr lang="en-US" altLang="zh-CN" sz="2800" b="1" baseline="-25000" dirty="0">
                <a:solidFill>
                  <a:srgbClr val="0000FF"/>
                </a:solidFill>
                <a:latin typeface="Courier New" panose="02070309020205020404" pitchFamily="49" charset="0"/>
                <a:cs typeface="Courier New" panose="02070309020205020404" pitchFamily="49" charset="0"/>
              </a:rPr>
              <a:t>3</a:t>
            </a:r>
            <a:r>
              <a:rPr lang="en-US" altLang="zh-CN" sz="2800" b="1" dirty="0">
                <a:solidFill>
                  <a:srgbClr val="0000FF"/>
                </a:solidFill>
                <a:latin typeface="Courier New" panose="02070309020205020404" pitchFamily="49" charset="0"/>
                <a:cs typeface="Courier New" panose="02070309020205020404" pitchFamily="49" charset="0"/>
              </a:rPr>
              <a:t>P</a:t>
            </a:r>
            <a:r>
              <a:rPr lang="en-US" altLang="zh-CN" sz="2800" b="1" baseline="-25000" dirty="0">
                <a:solidFill>
                  <a:srgbClr val="0000FF"/>
                </a:solidFill>
                <a:latin typeface="Courier New" panose="02070309020205020404" pitchFamily="49" charset="0"/>
                <a:cs typeface="Courier New" panose="02070309020205020404" pitchFamily="49" charset="0"/>
              </a:rPr>
              <a:t>2</a:t>
            </a:r>
            <a:r>
              <a:rPr lang="en-US" altLang="zh-CN" sz="2800" b="1" dirty="0">
                <a:solidFill>
                  <a:srgbClr val="0000FF"/>
                </a:solidFill>
                <a:latin typeface="Courier New" panose="02070309020205020404" pitchFamily="49" charset="0"/>
                <a:cs typeface="Courier New" panose="02070309020205020404" pitchFamily="49" charset="0"/>
              </a:rPr>
              <a:t>G</a:t>
            </a:r>
            <a:r>
              <a:rPr lang="en-US" altLang="zh-CN" sz="2800" b="1" baseline="-25000" dirty="0">
                <a:solidFill>
                  <a:srgbClr val="0000FF"/>
                </a:solidFill>
                <a:latin typeface="Courier New" panose="02070309020205020404" pitchFamily="49" charset="0"/>
                <a:cs typeface="Courier New" panose="02070309020205020404" pitchFamily="49" charset="0"/>
              </a:rPr>
              <a:t>1 </a:t>
            </a:r>
            <a:r>
              <a:rPr lang="en-US" altLang="zh-CN" sz="2800" b="1" dirty="0">
                <a:latin typeface="Courier New" panose="02070309020205020404" pitchFamily="49" charset="0"/>
                <a:cs typeface="Courier New" panose="02070309020205020404" pitchFamily="49" charset="0"/>
              </a:rPr>
              <a:t>+ </a:t>
            </a:r>
            <a:r>
              <a:rPr lang="en-US" altLang="zh-CN" sz="2800" b="1" dirty="0">
                <a:solidFill>
                  <a:srgbClr val="C00000"/>
                </a:solidFill>
                <a:latin typeface="Courier New" panose="02070309020205020404" pitchFamily="49" charset="0"/>
                <a:cs typeface="Courier New" panose="02070309020205020404" pitchFamily="49" charset="0"/>
              </a:rPr>
              <a:t>P</a:t>
            </a:r>
            <a:r>
              <a:rPr lang="en-US" altLang="zh-CN" sz="2800" b="1" baseline="-25000" dirty="0">
                <a:solidFill>
                  <a:srgbClr val="C00000"/>
                </a:solidFill>
                <a:latin typeface="Courier New" panose="02070309020205020404" pitchFamily="49" charset="0"/>
                <a:cs typeface="Courier New" panose="02070309020205020404" pitchFamily="49" charset="0"/>
              </a:rPr>
              <a:t>4</a:t>
            </a:r>
            <a:r>
              <a:rPr lang="en-US" altLang="zh-CN" sz="2800" b="1" dirty="0">
                <a:solidFill>
                  <a:srgbClr val="C00000"/>
                </a:solidFill>
                <a:latin typeface="Courier New" panose="02070309020205020404" pitchFamily="49" charset="0"/>
                <a:cs typeface="Courier New" panose="02070309020205020404" pitchFamily="49" charset="0"/>
              </a:rPr>
              <a:t>P</a:t>
            </a:r>
            <a:r>
              <a:rPr lang="en-US" altLang="zh-CN" sz="2800" b="1" baseline="-25000" dirty="0">
                <a:solidFill>
                  <a:srgbClr val="C00000"/>
                </a:solidFill>
                <a:latin typeface="Courier New" panose="02070309020205020404" pitchFamily="49" charset="0"/>
                <a:cs typeface="Courier New" panose="02070309020205020404" pitchFamily="49" charset="0"/>
              </a:rPr>
              <a:t>3</a:t>
            </a:r>
            <a:r>
              <a:rPr lang="en-US" altLang="zh-CN" sz="2800" b="1" dirty="0">
                <a:solidFill>
                  <a:srgbClr val="C00000"/>
                </a:solidFill>
                <a:latin typeface="Courier New" panose="02070309020205020404" pitchFamily="49" charset="0"/>
                <a:cs typeface="Courier New" panose="02070309020205020404" pitchFamily="49" charset="0"/>
              </a:rPr>
              <a:t>P</a:t>
            </a:r>
            <a:r>
              <a:rPr lang="en-US" altLang="zh-CN" sz="2800" b="1" baseline="-25000" dirty="0">
                <a:solidFill>
                  <a:srgbClr val="C00000"/>
                </a:solidFill>
                <a:latin typeface="Courier New" panose="02070309020205020404" pitchFamily="49" charset="0"/>
                <a:cs typeface="Courier New" panose="02070309020205020404" pitchFamily="49" charset="0"/>
              </a:rPr>
              <a:t>2</a:t>
            </a:r>
            <a:r>
              <a:rPr lang="en-US" altLang="zh-CN" sz="2800" b="1" dirty="0">
                <a:solidFill>
                  <a:srgbClr val="C00000"/>
                </a:solidFill>
                <a:latin typeface="Courier New" panose="02070309020205020404" pitchFamily="49" charset="0"/>
                <a:cs typeface="Courier New" panose="02070309020205020404" pitchFamily="49" charset="0"/>
              </a:rPr>
              <a:t>P</a:t>
            </a:r>
            <a:r>
              <a:rPr lang="en-US" altLang="zh-CN" sz="2800" b="1" baseline="-25000" dirty="0">
                <a:solidFill>
                  <a:srgbClr val="C00000"/>
                </a:solidFill>
                <a:latin typeface="Courier New" panose="02070309020205020404" pitchFamily="49" charset="0"/>
                <a:cs typeface="Courier New" panose="02070309020205020404" pitchFamily="49" charset="0"/>
              </a:rPr>
              <a:t>1</a:t>
            </a:r>
            <a:r>
              <a:rPr lang="en-US" altLang="zh-CN" sz="2800" b="1" dirty="0">
                <a:solidFill>
                  <a:srgbClr val="00B050"/>
                </a:solidFill>
                <a:latin typeface="Courier New" panose="02070309020205020404" pitchFamily="49" charset="0"/>
                <a:cs typeface="Courier New" panose="02070309020205020404" pitchFamily="49" charset="0"/>
              </a:rPr>
              <a:t>C</a:t>
            </a:r>
            <a:r>
              <a:rPr lang="en-US" altLang="zh-CN" sz="2800" b="1" baseline="-25000" dirty="0">
                <a:solidFill>
                  <a:srgbClr val="00B050"/>
                </a:solidFill>
                <a:latin typeface="Courier New" panose="02070309020205020404" pitchFamily="49" charset="0"/>
                <a:cs typeface="Courier New" panose="02070309020205020404" pitchFamily="49" charset="0"/>
              </a:rPr>
              <a:t>0</a:t>
            </a:r>
          </a:p>
        </p:txBody>
      </p:sp>
    </p:spTree>
    <p:extLst>
      <p:ext uri="{BB962C8B-B14F-4D97-AF65-F5344CB8AC3E}">
        <p14:creationId xmlns:p14="http://schemas.microsoft.com/office/powerpoint/2010/main" val="370025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left)">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两级先行进位电路</a:t>
            </a:r>
            <a:endParaRPr lang="zh-CN" altLang="en-US" dirty="0"/>
          </a:p>
        </p:txBody>
      </p:sp>
      <p:sp>
        <p:nvSpPr>
          <p:cNvPr id="4" name="Rectangle 6"/>
          <p:cNvSpPr>
            <a:spLocks noChangeArrowheads="1"/>
          </p:cNvSpPr>
          <p:nvPr/>
        </p:nvSpPr>
        <p:spPr bwMode="auto">
          <a:xfrm>
            <a:off x="1784992" y="1248915"/>
            <a:ext cx="89768" cy="471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2800" dirty="0">
                <a:solidFill>
                  <a:srgbClr val="FF3300"/>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32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Line 7"/>
          <p:cNvSpPr>
            <a:spLocks noChangeShapeType="1"/>
          </p:cNvSpPr>
          <p:nvPr/>
        </p:nvSpPr>
        <p:spPr bwMode="auto">
          <a:xfrm>
            <a:off x="6305687" y="2265521"/>
            <a:ext cx="0" cy="6468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Line 8"/>
          <p:cNvSpPr>
            <a:spLocks noChangeShapeType="1"/>
          </p:cNvSpPr>
          <p:nvPr/>
        </p:nvSpPr>
        <p:spPr bwMode="auto">
          <a:xfrm flipV="1">
            <a:off x="3108681" y="1635467"/>
            <a:ext cx="0" cy="31035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Line 9"/>
          <p:cNvSpPr>
            <a:spLocks noChangeShapeType="1"/>
          </p:cNvSpPr>
          <p:nvPr/>
        </p:nvSpPr>
        <p:spPr bwMode="auto">
          <a:xfrm flipV="1">
            <a:off x="4720272" y="1635467"/>
            <a:ext cx="0" cy="31035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Rectangle 10"/>
          <p:cNvSpPr>
            <a:spLocks noChangeArrowheads="1"/>
          </p:cNvSpPr>
          <p:nvPr/>
        </p:nvSpPr>
        <p:spPr bwMode="auto">
          <a:xfrm>
            <a:off x="2845067" y="1219000"/>
            <a:ext cx="536574" cy="344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9" name="Rectangle 11"/>
          <p:cNvSpPr>
            <a:spLocks noChangeArrowheads="1"/>
          </p:cNvSpPr>
          <p:nvPr/>
        </p:nvSpPr>
        <p:spPr bwMode="auto">
          <a:xfrm>
            <a:off x="2974025" y="1226479"/>
            <a:ext cx="29174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2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G</a:t>
            </a:r>
            <a:r>
              <a:rPr lang="en-US" altLang="zh-CN" sz="2000"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3200"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 name="Rectangle 13"/>
          <p:cNvSpPr>
            <a:spLocks noChangeArrowheads="1"/>
          </p:cNvSpPr>
          <p:nvPr/>
        </p:nvSpPr>
        <p:spPr bwMode="auto">
          <a:xfrm>
            <a:off x="3279068" y="1226479"/>
            <a:ext cx="705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2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 </a:t>
            </a:r>
            <a:endParaRPr lang="en-US" altLang="zh-CN" sz="32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 name="Rectangle 14"/>
          <p:cNvSpPr>
            <a:spLocks noChangeArrowheads="1"/>
          </p:cNvSpPr>
          <p:nvPr/>
        </p:nvSpPr>
        <p:spPr bwMode="auto">
          <a:xfrm>
            <a:off x="4454788" y="1219000"/>
            <a:ext cx="538443" cy="344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13" name="Rectangle 15"/>
          <p:cNvSpPr>
            <a:spLocks noChangeArrowheads="1"/>
          </p:cNvSpPr>
          <p:nvPr/>
        </p:nvSpPr>
        <p:spPr bwMode="auto">
          <a:xfrm>
            <a:off x="4593497" y="1226479"/>
            <a:ext cx="274114" cy="335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2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a:t>
            </a:r>
            <a:r>
              <a:rPr lang="en-US" altLang="zh-CN" sz="2000" baseline="-25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3200" baseline="-25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 name="Rectangle 17"/>
          <p:cNvSpPr>
            <a:spLocks noChangeArrowheads="1"/>
          </p:cNvSpPr>
          <p:nvPr/>
        </p:nvSpPr>
        <p:spPr bwMode="auto">
          <a:xfrm>
            <a:off x="4868224" y="1226479"/>
            <a:ext cx="705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200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 </a:t>
            </a:r>
            <a:endParaRPr lang="en-US" altLang="zh-CN" sz="320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 name="Line 18"/>
          <p:cNvSpPr>
            <a:spLocks noChangeShapeType="1"/>
          </p:cNvSpPr>
          <p:nvPr/>
        </p:nvSpPr>
        <p:spPr bwMode="auto">
          <a:xfrm flipV="1">
            <a:off x="6232772" y="1635467"/>
            <a:ext cx="0" cy="31035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Rectangle 19"/>
          <p:cNvSpPr>
            <a:spLocks noChangeArrowheads="1"/>
          </p:cNvSpPr>
          <p:nvPr/>
        </p:nvSpPr>
        <p:spPr bwMode="auto">
          <a:xfrm>
            <a:off x="5963550" y="1233957"/>
            <a:ext cx="538443" cy="344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Rectangle 20"/>
          <p:cNvSpPr>
            <a:spLocks noChangeArrowheads="1"/>
          </p:cNvSpPr>
          <p:nvPr/>
        </p:nvSpPr>
        <p:spPr bwMode="auto">
          <a:xfrm>
            <a:off x="6064601" y="1241435"/>
            <a:ext cx="270908" cy="33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2000" b="1" dirty="0">
                <a:solidFill>
                  <a:srgbClr val="008000"/>
                </a:solidFill>
                <a:latin typeface="Times New Roman" panose="02020603050405020304" pitchFamily="18" charset="0"/>
                <a:ea typeface="宋体" panose="02010600030101010101" pitchFamily="2" charset="-122"/>
                <a:cs typeface="Times New Roman" panose="02020603050405020304" pitchFamily="18" charset="0"/>
              </a:rPr>
              <a:t>C</a:t>
            </a:r>
            <a:r>
              <a:rPr lang="en-US" altLang="zh-CN" sz="2000" b="1" baseline="-25000" dirty="0">
                <a:solidFill>
                  <a:srgbClr val="008000"/>
                </a:solidFill>
                <a:latin typeface="Times New Roman" panose="02020603050405020304" pitchFamily="18" charset="0"/>
                <a:ea typeface="宋体" panose="02010600030101010101" pitchFamily="2" charset="-122"/>
                <a:cs typeface="Times New Roman" panose="02020603050405020304" pitchFamily="18" charset="0"/>
              </a:rPr>
              <a:t>3</a:t>
            </a:r>
            <a:endParaRPr lang="en-US" altLang="zh-CN" sz="3200" b="1" baseline="-25000" dirty="0">
              <a:solidFill>
                <a:srgbClr val="008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 name="Line 23"/>
          <p:cNvSpPr>
            <a:spLocks noChangeShapeType="1"/>
          </p:cNvSpPr>
          <p:nvPr/>
        </p:nvSpPr>
        <p:spPr bwMode="auto">
          <a:xfrm flipV="1">
            <a:off x="8078065" y="1635467"/>
            <a:ext cx="0" cy="31035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Rectangle 24"/>
          <p:cNvSpPr>
            <a:spLocks noChangeArrowheads="1"/>
          </p:cNvSpPr>
          <p:nvPr/>
        </p:nvSpPr>
        <p:spPr bwMode="auto">
          <a:xfrm>
            <a:off x="7812580" y="1219000"/>
            <a:ext cx="538443" cy="344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Rectangle 25"/>
          <p:cNvSpPr>
            <a:spLocks noChangeArrowheads="1"/>
          </p:cNvSpPr>
          <p:nvPr/>
        </p:nvSpPr>
        <p:spPr bwMode="auto">
          <a:xfrm>
            <a:off x="7913630" y="1226479"/>
            <a:ext cx="270908" cy="33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2000" b="1" dirty="0">
                <a:solidFill>
                  <a:srgbClr val="008000"/>
                </a:solidFill>
                <a:latin typeface="Times New Roman" panose="02020603050405020304" pitchFamily="18" charset="0"/>
                <a:ea typeface="宋体" panose="02010600030101010101" pitchFamily="2" charset="-122"/>
                <a:cs typeface="Times New Roman" panose="02020603050405020304" pitchFamily="18" charset="0"/>
              </a:rPr>
              <a:t>C</a:t>
            </a:r>
            <a:r>
              <a:rPr lang="en-US" altLang="zh-CN" sz="2000" b="1" baseline="-25000" dirty="0">
                <a:solidFill>
                  <a:srgbClr val="008000"/>
                </a:solidFill>
                <a:latin typeface="Times New Roman" panose="02020603050405020304" pitchFamily="18" charset="0"/>
                <a:ea typeface="宋体" panose="02010600030101010101" pitchFamily="2" charset="-122"/>
                <a:cs typeface="Times New Roman" panose="02020603050405020304" pitchFamily="18" charset="0"/>
              </a:rPr>
              <a:t>2</a:t>
            </a:r>
            <a:endParaRPr lang="en-US" altLang="zh-CN" sz="3200" b="1" baseline="-25000" dirty="0">
              <a:solidFill>
                <a:srgbClr val="008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5" name="Rectangle 27"/>
          <p:cNvSpPr>
            <a:spLocks noChangeArrowheads="1"/>
          </p:cNvSpPr>
          <p:nvPr/>
        </p:nvSpPr>
        <p:spPr bwMode="auto">
          <a:xfrm>
            <a:off x="8281571" y="1226479"/>
            <a:ext cx="64120" cy="33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2000" dirty="0">
                <a:solidFill>
                  <a:srgbClr val="008000"/>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3200" dirty="0">
              <a:solidFill>
                <a:srgbClr val="008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6" name="Line 28"/>
          <p:cNvSpPr>
            <a:spLocks noChangeShapeType="1"/>
          </p:cNvSpPr>
          <p:nvPr/>
        </p:nvSpPr>
        <p:spPr bwMode="auto">
          <a:xfrm flipV="1">
            <a:off x="9751350" y="1589949"/>
            <a:ext cx="0" cy="35587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7" name="Rectangle 29"/>
          <p:cNvSpPr>
            <a:spLocks noChangeArrowheads="1"/>
          </p:cNvSpPr>
          <p:nvPr/>
        </p:nvSpPr>
        <p:spPr bwMode="auto">
          <a:xfrm>
            <a:off x="9483998" y="1219000"/>
            <a:ext cx="536573" cy="344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8" name="Rectangle 30"/>
          <p:cNvSpPr>
            <a:spLocks noChangeArrowheads="1"/>
          </p:cNvSpPr>
          <p:nvPr/>
        </p:nvSpPr>
        <p:spPr bwMode="auto">
          <a:xfrm>
            <a:off x="9582104" y="1252870"/>
            <a:ext cx="270908" cy="33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2000" b="1" dirty="0">
                <a:solidFill>
                  <a:srgbClr val="008000"/>
                </a:solidFill>
                <a:latin typeface="Times New Roman" panose="02020603050405020304" pitchFamily="18" charset="0"/>
                <a:ea typeface="宋体" panose="02010600030101010101" pitchFamily="2" charset="-122"/>
                <a:cs typeface="Times New Roman" panose="02020603050405020304" pitchFamily="18" charset="0"/>
              </a:rPr>
              <a:t>C</a:t>
            </a:r>
            <a:r>
              <a:rPr lang="en-US" altLang="zh-CN" sz="2000" b="1" baseline="-25000" dirty="0">
                <a:solidFill>
                  <a:srgbClr val="008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sz="3200" b="1" baseline="-25000" dirty="0">
              <a:solidFill>
                <a:srgbClr val="008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0" name="Rectangle 32"/>
          <p:cNvSpPr>
            <a:spLocks noChangeArrowheads="1"/>
          </p:cNvSpPr>
          <p:nvPr/>
        </p:nvSpPr>
        <p:spPr bwMode="auto">
          <a:xfrm>
            <a:off x="9951118" y="1226479"/>
            <a:ext cx="64120" cy="33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2000" dirty="0">
                <a:solidFill>
                  <a:srgbClr val="008000"/>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3200" dirty="0">
              <a:solidFill>
                <a:srgbClr val="008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 name="Freeform 33"/>
          <p:cNvSpPr>
            <a:spLocks/>
          </p:cNvSpPr>
          <p:nvPr/>
        </p:nvSpPr>
        <p:spPr bwMode="auto">
          <a:xfrm>
            <a:off x="1988791" y="2273000"/>
            <a:ext cx="921711" cy="3213834"/>
          </a:xfrm>
          <a:custGeom>
            <a:avLst/>
            <a:gdLst>
              <a:gd name="T0" fmla="*/ 2147483646 w 493"/>
              <a:gd name="T1" fmla="*/ 0 h 1694"/>
              <a:gd name="T2" fmla="*/ 2147483646 w 493"/>
              <a:gd name="T3" fmla="*/ 2147483646 h 1694"/>
              <a:gd name="T4" fmla="*/ 0 w 493"/>
              <a:gd name="T5" fmla="*/ 2147483646 h 1694"/>
              <a:gd name="T6" fmla="*/ 0 w 493"/>
              <a:gd name="T7" fmla="*/ 2147483646 h 1694"/>
              <a:gd name="T8" fmla="*/ 0 60000 65536"/>
              <a:gd name="T9" fmla="*/ 0 60000 65536"/>
              <a:gd name="T10" fmla="*/ 0 60000 65536"/>
              <a:gd name="T11" fmla="*/ 0 60000 65536"/>
              <a:gd name="T12" fmla="*/ 0 w 493"/>
              <a:gd name="T13" fmla="*/ 0 h 1694"/>
              <a:gd name="T14" fmla="*/ 493 w 493"/>
              <a:gd name="T15" fmla="*/ 1694 h 1694"/>
            </a:gdLst>
            <a:ahLst/>
            <a:cxnLst>
              <a:cxn ang="T8">
                <a:pos x="T0" y="T1"/>
              </a:cxn>
              <a:cxn ang="T9">
                <a:pos x="T2" y="T3"/>
              </a:cxn>
              <a:cxn ang="T10">
                <a:pos x="T4" y="T5"/>
              </a:cxn>
              <a:cxn ang="T11">
                <a:pos x="T6" y="T7"/>
              </a:cxn>
            </a:cxnLst>
            <a:rect l="T12" t="T13" r="T14" b="T15"/>
            <a:pathLst>
              <a:path w="493" h="1694">
                <a:moveTo>
                  <a:pt x="493" y="0"/>
                </a:moveTo>
                <a:lnTo>
                  <a:pt x="493" y="133"/>
                </a:lnTo>
                <a:lnTo>
                  <a:pt x="0" y="133"/>
                </a:lnTo>
                <a:lnTo>
                  <a:pt x="0" y="1694"/>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 name="Freeform 34"/>
          <p:cNvSpPr>
            <a:spLocks/>
          </p:cNvSpPr>
          <p:nvPr/>
        </p:nvSpPr>
        <p:spPr bwMode="auto">
          <a:xfrm>
            <a:off x="2452450" y="2273001"/>
            <a:ext cx="598269" cy="654358"/>
          </a:xfrm>
          <a:custGeom>
            <a:avLst/>
            <a:gdLst>
              <a:gd name="T0" fmla="*/ 2147483646 w 317"/>
              <a:gd name="T1" fmla="*/ 0 h 341"/>
              <a:gd name="T2" fmla="*/ 2147483646 w 317"/>
              <a:gd name="T3" fmla="*/ 2147483646 h 341"/>
              <a:gd name="T4" fmla="*/ 0 w 317"/>
              <a:gd name="T5" fmla="*/ 2147483646 h 341"/>
              <a:gd name="T6" fmla="*/ 0 w 317"/>
              <a:gd name="T7" fmla="*/ 2147483646 h 341"/>
              <a:gd name="T8" fmla="*/ 0 60000 65536"/>
              <a:gd name="T9" fmla="*/ 0 60000 65536"/>
              <a:gd name="T10" fmla="*/ 0 60000 65536"/>
              <a:gd name="T11" fmla="*/ 0 60000 65536"/>
              <a:gd name="T12" fmla="*/ 0 w 317"/>
              <a:gd name="T13" fmla="*/ 0 h 341"/>
              <a:gd name="T14" fmla="*/ 317 w 317"/>
              <a:gd name="T15" fmla="*/ 341 h 341"/>
            </a:gdLst>
            <a:ahLst/>
            <a:cxnLst>
              <a:cxn ang="T8">
                <a:pos x="T0" y="T1"/>
              </a:cxn>
              <a:cxn ang="T9">
                <a:pos x="T2" y="T3"/>
              </a:cxn>
              <a:cxn ang="T10">
                <a:pos x="T4" y="T5"/>
              </a:cxn>
              <a:cxn ang="T11">
                <a:pos x="T6" y="T7"/>
              </a:cxn>
            </a:cxnLst>
            <a:rect l="T12" t="T13" r="T14" b="T15"/>
            <a:pathLst>
              <a:path w="317" h="341">
                <a:moveTo>
                  <a:pt x="317" y="0"/>
                </a:moveTo>
                <a:lnTo>
                  <a:pt x="317" y="219"/>
                </a:lnTo>
                <a:lnTo>
                  <a:pt x="0" y="219"/>
                </a:lnTo>
                <a:lnTo>
                  <a:pt x="0" y="341"/>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3" name="Freeform 35"/>
          <p:cNvSpPr>
            <a:spLocks/>
          </p:cNvSpPr>
          <p:nvPr/>
        </p:nvSpPr>
        <p:spPr bwMode="auto">
          <a:xfrm>
            <a:off x="2564628" y="3286321"/>
            <a:ext cx="2548259" cy="1467632"/>
          </a:xfrm>
          <a:custGeom>
            <a:avLst/>
            <a:gdLst>
              <a:gd name="T0" fmla="*/ 0 w 1363"/>
              <a:gd name="T1" fmla="*/ 0 h 785"/>
              <a:gd name="T2" fmla="*/ 0 w 1363"/>
              <a:gd name="T3" fmla="*/ 2147483646 h 785"/>
              <a:gd name="T4" fmla="*/ 2147483646 w 1363"/>
              <a:gd name="T5" fmla="*/ 2147483646 h 785"/>
              <a:gd name="T6" fmla="*/ 0 60000 65536"/>
              <a:gd name="T7" fmla="*/ 0 60000 65536"/>
              <a:gd name="T8" fmla="*/ 0 60000 65536"/>
              <a:gd name="T9" fmla="*/ 0 w 1363"/>
              <a:gd name="T10" fmla="*/ 0 h 785"/>
              <a:gd name="T11" fmla="*/ 1363 w 1363"/>
              <a:gd name="T12" fmla="*/ 785 h 785"/>
            </a:gdLst>
            <a:ahLst/>
            <a:cxnLst>
              <a:cxn ang="T6">
                <a:pos x="T0" y="T1"/>
              </a:cxn>
              <a:cxn ang="T7">
                <a:pos x="T2" y="T3"/>
              </a:cxn>
              <a:cxn ang="T8">
                <a:pos x="T4" y="T5"/>
              </a:cxn>
            </a:cxnLst>
            <a:rect l="T9" t="T10" r="T11" b="T12"/>
            <a:pathLst>
              <a:path w="1363" h="785">
                <a:moveTo>
                  <a:pt x="0" y="0"/>
                </a:moveTo>
                <a:lnTo>
                  <a:pt x="0" y="785"/>
                </a:lnTo>
                <a:lnTo>
                  <a:pt x="1363" y="785"/>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4" name="Line 36"/>
          <p:cNvSpPr>
            <a:spLocks noChangeShapeType="1"/>
          </p:cNvSpPr>
          <p:nvPr/>
        </p:nvSpPr>
        <p:spPr bwMode="auto">
          <a:xfrm>
            <a:off x="3050722" y="3282580"/>
            <a:ext cx="0" cy="16433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5" name="Freeform 37"/>
          <p:cNvSpPr>
            <a:spLocks/>
          </p:cNvSpPr>
          <p:nvPr/>
        </p:nvSpPr>
        <p:spPr bwMode="auto">
          <a:xfrm>
            <a:off x="3187202" y="3286321"/>
            <a:ext cx="3722363" cy="1267585"/>
          </a:xfrm>
          <a:custGeom>
            <a:avLst/>
            <a:gdLst>
              <a:gd name="T0" fmla="*/ 0 w 1991"/>
              <a:gd name="T1" fmla="*/ 0 h 678"/>
              <a:gd name="T2" fmla="*/ 0 w 1991"/>
              <a:gd name="T3" fmla="*/ 2147483646 h 678"/>
              <a:gd name="T4" fmla="*/ 2147483646 w 1991"/>
              <a:gd name="T5" fmla="*/ 2147483646 h 678"/>
              <a:gd name="T6" fmla="*/ 0 60000 65536"/>
              <a:gd name="T7" fmla="*/ 0 60000 65536"/>
              <a:gd name="T8" fmla="*/ 0 60000 65536"/>
              <a:gd name="T9" fmla="*/ 0 w 1991"/>
              <a:gd name="T10" fmla="*/ 0 h 678"/>
              <a:gd name="T11" fmla="*/ 1991 w 1991"/>
              <a:gd name="T12" fmla="*/ 678 h 678"/>
            </a:gdLst>
            <a:ahLst/>
            <a:cxnLst>
              <a:cxn ang="T6">
                <a:pos x="T0" y="T1"/>
              </a:cxn>
              <a:cxn ang="T7">
                <a:pos x="T2" y="T3"/>
              </a:cxn>
              <a:cxn ang="T8">
                <a:pos x="T4" y="T5"/>
              </a:cxn>
            </a:cxnLst>
            <a:rect l="T9" t="T10" r="T11" b="T12"/>
            <a:pathLst>
              <a:path w="1991" h="678">
                <a:moveTo>
                  <a:pt x="0" y="0"/>
                </a:moveTo>
                <a:lnTo>
                  <a:pt x="0" y="678"/>
                </a:lnTo>
                <a:lnTo>
                  <a:pt x="1991" y="678"/>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6" name="Line 38"/>
          <p:cNvSpPr>
            <a:spLocks noChangeShapeType="1"/>
          </p:cNvSpPr>
          <p:nvPr/>
        </p:nvSpPr>
        <p:spPr bwMode="auto">
          <a:xfrm flipH="1">
            <a:off x="3183464" y="2265521"/>
            <a:ext cx="0" cy="6468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7" name="Freeform 39"/>
          <p:cNvSpPr>
            <a:spLocks/>
          </p:cNvSpPr>
          <p:nvPr/>
        </p:nvSpPr>
        <p:spPr bwMode="auto">
          <a:xfrm>
            <a:off x="3310596" y="3286319"/>
            <a:ext cx="4307547" cy="1076887"/>
          </a:xfrm>
          <a:custGeom>
            <a:avLst/>
            <a:gdLst>
              <a:gd name="T0" fmla="*/ 0 w 2304"/>
              <a:gd name="T1" fmla="*/ 0 h 576"/>
              <a:gd name="T2" fmla="*/ 0 w 2304"/>
              <a:gd name="T3" fmla="*/ 2147483646 h 576"/>
              <a:gd name="T4" fmla="*/ 2147483646 w 2304"/>
              <a:gd name="T5" fmla="*/ 2147483646 h 576"/>
              <a:gd name="T6" fmla="*/ 0 60000 65536"/>
              <a:gd name="T7" fmla="*/ 0 60000 65536"/>
              <a:gd name="T8" fmla="*/ 0 60000 65536"/>
              <a:gd name="T9" fmla="*/ 0 w 2304"/>
              <a:gd name="T10" fmla="*/ 0 h 576"/>
              <a:gd name="T11" fmla="*/ 2304 w 2304"/>
              <a:gd name="T12" fmla="*/ 576 h 576"/>
            </a:gdLst>
            <a:ahLst/>
            <a:cxnLst>
              <a:cxn ang="T6">
                <a:pos x="T0" y="T1"/>
              </a:cxn>
              <a:cxn ang="T7">
                <a:pos x="T2" y="T3"/>
              </a:cxn>
              <a:cxn ang="T8">
                <a:pos x="T4" y="T5"/>
              </a:cxn>
            </a:cxnLst>
            <a:rect l="T9" t="T10" r="T11" b="T12"/>
            <a:pathLst>
              <a:path w="2304" h="576">
                <a:moveTo>
                  <a:pt x="0" y="0"/>
                </a:moveTo>
                <a:lnTo>
                  <a:pt x="0" y="576"/>
                </a:lnTo>
                <a:lnTo>
                  <a:pt x="2304" y="576"/>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8" name="Freeform 40"/>
          <p:cNvSpPr>
            <a:spLocks/>
          </p:cNvSpPr>
          <p:nvPr/>
        </p:nvSpPr>
        <p:spPr bwMode="auto">
          <a:xfrm>
            <a:off x="2329058" y="3286321"/>
            <a:ext cx="2207992" cy="1669548"/>
          </a:xfrm>
          <a:custGeom>
            <a:avLst/>
            <a:gdLst>
              <a:gd name="T0" fmla="*/ 0 w 1181"/>
              <a:gd name="T1" fmla="*/ 0 h 893"/>
              <a:gd name="T2" fmla="*/ 0 w 1181"/>
              <a:gd name="T3" fmla="*/ 2147483646 h 893"/>
              <a:gd name="T4" fmla="*/ 2147483646 w 1181"/>
              <a:gd name="T5" fmla="*/ 2147483646 h 893"/>
              <a:gd name="T6" fmla="*/ 0 60000 65536"/>
              <a:gd name="T7" fmla="*/ 0 60000 65536"/>
              <a:gd name="T8" fmla="*/ 0 60000 65536"/>
              <a:gd name="T9" fmla="*/ 0 w 1181"/>
              <a:gd name="T10" fmla="*/ 0 h 893"/>
              <a:gd name="T11" fmla="*/ 1181 w 1181"/>
              <a:gd name="T12" fmla="*/ 893 h 893"/>
            </a:gdLst>
            <a:ahLst/>
            <a:cxnLst>
              <a:cxn ang="T6">
                <a:pos x="T0" y="T1"/>
              </a:cxn>
              <a:cxn ang="T7">
                <a:pos x="T2" y="T3"/>
              </a:cxn>
              <a:cxn ang="T8">
                <a:pos x="T4" y="T5"/>
              </a:cxn>
            </a:cxnLst>
            <a:rect l="T9" t="T10" r="T11" b="T12"/>
            <a:pathLst>
              <a:path w="1181" h="893">
                <a:moveTo>
                  <a:pt x="0" y="0"/>
                </a:moveTo>
                <a:lnTo>
                  <a:pt x="0" y="893"/>
                </a:lnTo>
                <a:lnTo>
                  <a:pt x="1181" y="893"/>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9" name="Freeform 41"/>
          <p:cNvSpPr>
            <a:spLocks/>
          </p:cNvSpPr>
          <p:nvPr/>
        </p:nvSpPr>
        <p:spPr bwMode="auto">
          <a:xfrm>
            <a:off x="3321813" y="2265521"/>
            <a:ext cx="575835" cy="661838"/>
          </a:xfrm>
          <a:custGeom>
            <a:avLst/>
            <a:gdLst>
              <a:gd name="T0" fmla="*/ 0 w 308"/>
              <a:gd name="T1" fmla="*/ 0 h 341"/>
              <a:gd name="T2" fmla="*/ 0 w 308"/>
              <a:gd name="T3" fmla="*/ 2147483646 h 341"/>
              <a:gd name="T4" fmla="*/ 2147483646 w 308"/>
              <a:gd name="T5" fmla="*/ 2147483646 h 341"/>
              <a:gd name="T6" fmla="*/ 2147483646 w 308"/>
              <a:gd name="T7" fmla="*/ 2147483646 h 341"/>
              <a:gd name="T8" fmla="*/ 0 60000 65536"/>
              <a:gd name="T9" fmla="*/ 0 60000 65536"/>
              <a:gd name="T10" fmla="*/ 0 60000 65536"/>
              <a:gd name="T11" fmla="*/ 0 60000 65536"/>
              <a:gd name="T12" fmla="*/ 0 w 308"/>
              <a:gd name="T13" fmla="*/ 0 h 341"/>
              <a:gd name="T14" fmla="*/ 308 w 308"/>
              <a:gd name="T15" fmla="*/ 341 h 341"/>
            </a:gdLst>
            <a:ahLst/>
            <a:cxnLst>
              <a:cxn ang="T8">
                <a:pos x="T0" y="T1"/>
              </a:cxn>
              <a:cxn ang="T9">
                <a:pos x="T2" y="T3"/>
              </a:cxn>
              <a:cxn ang="T10">
                <a:pos x="T4" y="T5"/>
              </a:cxn>
              <a:cxn ang="T11">
                <a:pos x="T6" y="T7"/>
              </a:cxn>
            </a:cxnLst>
            <a:rect l="T12" t="T13" r="T14" b="T15"/>
            <a:pathLst>
              <a:path w="308" h="341">
                <a:moveTo>
                  <a:pt x="0" y="0"/>
                </a:moveTo>
                <a:lnTo>
                  <a:pt x="0" y="219"/>
                </a:lnTo>
                <a:lnTo>
                  <a:pt x="308" y="219"/>
                </a:lnTo>
                <a:lnTo>
                  <a:pt x="308" y="341"/>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0" name="Line 42"/>
          <p:cNvSpPr>
            <a:spLocks noChangeShapeType="1"/>
          </p:cNvSpPr>
          <p:nvPr/>
        </p:nvSpPr>
        <p:spPr bwMode="auto">
          <a:xfrm>
            <a:off x="3731255" y="3256405"/>
            <a:ext cx="0" cy="169572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1" name="Line 43"/>
          <p:cNvSpPr>
            <a:spLocks noChangeShapeType="1"/>
          </p:cNvSpPr>
          <p:nvPr/>
        </p:nvSpPr>
        <p:spPr bwMode="auto">
          <a:xfrm>
            <a:off x="3835952" y="3305015"/>
            <a:ext cx="0" cy="125637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2" name="Freeform 44"/>
          <p:cNvSpPr>
            <a:spLocks/>
          </p:cNvSpPr>
          <p:nvPr/>
        </p:nvSpPr>
        <p:spPr bwMode="auto">
          <a:xfrm>
            <a:off x="3949998" y="3286319"/>
            <a:ext cx="4789902" cy="882449"/>
          </a:xfrm>
          <a:custGeom>
            <a:avLst/>
            <a:gdLst>
              <a:gd name="T0" fmla="*/ 0 w 2562"/>
              <a:gd name="T1" fmla="*/ 0 h 472"/>
              <a:gd name="T2" fmla="*/ 0 w 2562"/>
              <a:gd name="T3" fmla="*/ 2147483646 h 472"/>
              <a:gd name="T4" fmla="*/ 2147483646 w 2562"/>
              <a:gd name="T5" fmla="*/ 2147483646 h 472"/>
              <a:gd name="T6" fmla="*/ 0 60000 65536"/>
              <a:gd name="T7" fmla="*/ 0 60000 65536"/>
              <a:gd name="T8" fmla="*/ 0 60000 65536"/>
              <a:gd name="T9" fmla="*/ 0 w 2562"/>
              <a:gd name="T10" fmla="*/ 0 h 472"/>
              <a:gd name="T11" fmla="*/ 2562 w 2562"/>
              <a:gd name="T12" fmla="*/ 472 h 472"/>
            </a:gdLst>
            <a:ahLst/>
            <a:cxnLst>
              <a:cxn ang="T6">
                <a:pos x="T0" y="T1"/>
              </a:cxn>
              <a:cxn ang="T7">
                <a:pos x="T2" y="T3"/>
              </a:cxn>
              <a:cxn ang="T8">
                <a:pos x="T4" y="T5"/>
              </a:cxn>
            </a:cxnLst>
            <a:rect l="T9" t="T10" r="T11" b="T12"/>
            <a:pathLst>
              <a:path w="2562" h="472">
                <a:moveTo>
                  <a:pt x="0" y="0"/>
                </a:moveTo>
                <a:lnTo>
                  <a:pt x="0" y="472"/>
                </a:lnTo>
                <a:lnTo>
                  <a:pt x="2562" y="472"/>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3" name="Freeform 45"/>
          <p:cNvSpPr>
            <a:spLocks/>
          </p:cNvSpPr>
          <p:nvPr/>
        </p:nvSpPr>
        <p:spPr bwMode="auto">
          <a:xfrm>
            <a:off x="4058435" y="3286321"/>
            <a:ext cx="5395651" cy="684272"/>
          </a:xfrm>
          <a:custGeom>
            <a:avLst/>
            <a:gdLst>
              <a:gd name="T0" fmla="*/ 0 w 2886"/>
              <a:gd name="T1" fmla="*/ 0 h 366"/>
              <a:gd name="T2" fmla="*/ 0 w 2886"/>
              <a:gd name="T3" fmla="*/ 2147483646 h 366"/>
              <a:gd name="T4" fmla="*/ 2147483646 w 2886"/>
              <a:gd name="T5" fmla="*/ 2147483646 h 366"/>
              <a:gd name="T6" fmla="*/ 0 60000 65536"/>
              <a:gd name="T7" fmla="*/ 0 60000 65536"/>
              <a:gd name="T8" fmla="*/ 0 60000 65536"/>
              <a:gd name="T9" fmla="*/ 0 w 2886"/>
              <a:gd name="T10" fmla="*/ 0 h 366"/>
              <a:gd name="T11" fmla="*/ 2886 w 2886"/>
              <a:gd name="T12" fmla="*/ 366 h 366"/>
            </a:gdLst>
            <a:ahLst/>
            <a:cxnLst>
              <a:cxn ang="T6">
                <a:pos x="T0" y="T1"/>
              </a:cxn>
              <a:cxn ang="T7">
                <a:pos x="T2" y="T3"/>
              </a:cxn>
              <a:cxn ang="T8">
                <a:pos x="T4" y="T5"/>
              </a:cxn>
            </a:cxnLst>
            <a:rect l="T9" t="T10" r="T11" b="T12"/>
            <a:pathLst>
              <a:path w="2886" h="366">
                <a:moveTo>
                  <a:pt x="0" y="0"/>
                </a:moveTo>
                <a:lnTo>
                  <a:pt x="0" y="366"/>
                </a:lnTo>
                <a:lnTo>
                  <a:pt x="2886" y="366"/>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4" name="Line 46"/>
          <p:cNvSpPr>
            <a:spLocks noChangeShapeType="1"/>
          </p:cNvSpPr>
          <p:nvPr/>
        </p:nvSpPr>
        <p:spPr bwMode="auto">
          <a:xfrm>
            <a:off x="4542659" y="2265520"/>
            <a:ext cx="0" cy="32175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5" name="Line 47"/>
          <p:cNvSpPr>
            <a:spLocks noChangeShapeType="1"/>
          </p:cNvSpPr>
          <p:nvPr/>
        </p:nvSpPr>
        <p:spPr bwMode="auto">
          <a:xfrm>
            <a:off x="4666053" y="2304781"/>
            <a:ext cx="0" cy="22491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6" name="Line 48"/>
          <p:cNvSpPr>
            <a:spLocks noChangeShapeType="1"/>
          </p:cNvSpPr>
          <p:nvPr/>
        </p:nvSpPr>
        <p:spPr bwMode="auto">
          <a:xfrm>
            <a:off x="4800663" y="2304781"/>
            <a:ext cx="0" cy="184903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7" name="Freeform 49"/>
          <p:cNvSpPr>
            <a:spLocks/>
          </p:cNvSpPr>
          <p:nvPr/>
        </p:nvSpPr>
        <p:spPr bwMode="auto">
          <a:xfrm>
            <a:off x="4914708" y="2304783"/>
            <a:ext cx="4978731" cy="1471372"/>
          </a:xfrm>
          <a:custGeom>
            <a:avLst/>
            <a:gdLst>
              <a:gd name="T0" fmla="*/ 0 w 2663"/>
              <a:gd name="T1" fmla="*/ 0 h 787"/>
              <a:gd name="T2" fmla="*/ 0 w 2663"/>
              <a:gd name="T3" fmla="*/ 2147483646 h 787"/>
              <a:gd name="T4" fmla="*/ 2147483646 w 2663"/>
              <a:gd name="T5" fmla="*/ 2147483646 h 787"/>
              <a:gd name="T6" fmla="*/ 0 60000 65536"/>
              <a:gd name="T7" fmla="*/ 0 60000 65536"/>
              <a:gd name="T8" fmla="*/ 0 60000 65536"/>
              <a:gd name="T9" fmla="*/ 0 w 2663"/>
              <a:gd name="T10" fmla="*/ 0 h 787"/>
              <a:gd name="T11" fmla="*/ 2663 w 2663"/>
              <a:gd name="T12" fmla="*/ 787 h 787"/>
            </a:gdLst>
            <a:ahLst/>
            <a:cxnLst>
              <a:cxn ang="T6">
                <a:pos x="T0" y="T1"/>
              </a:cxn>
              <a:cxn ang="T7">
                <a:pos x="T2" y="T3"/>
              </a:cxn>
              <a:cxn ang="T8">
                <a:pos x="T4" y="T5"/>
              </a:cxn>
            </a:cxnLst>
            <a:rect l="T9" t="T10" r="T11" b="T12"/>
            <a:pathLst>
              <a:path w="2663" h="787">
                <a:moveTo>
                  <a:pt x="0" y="0"/>
                </a:moveTo>
                <a:lnTo>
                  <a:pt x="0" y="787"/>
                </a:lnTo>
                <a:lnTo>
                  <a:pt x="2663" y="787"/>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8" name="Freeform 50"/>
          <p:cNvSpPr>
            <a:spLocks/>
          </p:cNvSpPr>
          <p:nvPr/>
        </p:nvSpPr>
        <p:spPr bwMode="auto">
          <a:xfrm>
            <a:off x="5101669" y="2297303"/>
            <a:ext cx="906753" cy="3185790"/>
          </a:xfrm>
          <a:custGeom>
            <a:avLst/>
            <a:gdLst>
              <a:gd name="T0" fmla="*/ 2147483646 w 485"/>
              <a:gd name="T1" fmla="*/ 0 h 1704"/>
              <a:gd name="T2" fmla="*/ 2147483646 w 485"/>
              <a:gd name="T3" fmla="*/ 2147483646 h 1704"/>
              <a:gd name="T4" fmla="*/ 0 w 485"/>
              <a:gd name="T5" fmla="*/ 2147483646 h 1704"/>
              <a:gd name="T6" fmla="*/ 0 w 485"/>
              <a:gd name="T7" fmla="*/ 2147483646 h 1704"/>
              <a:gd name="T8" fmla="*/ 0 60000 65536"/>
              <a:gd name="T9" fmla="*/ 0 60000 65536"/>
              <a:gd name="T10" fmla="*/ 0 60000 65536"/>
              <a:gd name="T11" fmla="*/ 0 60000 65536"/>
              <a:gd name="T12" fmla="*/ 0 w 485"/>
              <a:gd name="T13" fmla="*/ 0 h 1704"/>
              <a:gd name="T14" fmla="*/ 485 w 485"/>
              <a:gd name="T15" fmla="*/ 1704 h 1704"/>
            </a:gdLst>
            <a:ahLst/>
            <a:cxnLst>
              <a:cxn ang="T8">
                <a:pos x="T0" y="T1"/>
              </a:cxn>
              <a:cxn ang="T9">
                <a:pos x="T2" y="T3"/>
              </a:cxn>
              <a:cxn ang="T10">
                <a:pos x="T4" y="T5"/>
              </a:cxn>
              <a:cxn ang="T11">
                <a:pos x="T6" y="T7"/>
              </a:cxn>
            </a:cxnLst>
            <a:rect l="T12" t="T13" r="T14" b="T15"/>
            <a:pathLst>
              <a:path w="485" h="1704">
                <a:moveTo>
                  <a:pt x="485" y="0"/>
                </a:moveTo>
                <a:lnTo>
                  <a:pt x="485" y="131"/>
                </a:lnTo>
                <a:lnTo>
                  <a:pt x="0" y="131"/>
                </a:lnTo>
                <a:lnTo>
                  <a:pt x="0" y="1704"/>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9" name="Freeform 51"/>
          <p:cNvSpPr>
            <a:spLocks/>
          </p:cNvSpPr>
          <p:nvPr/>
        </p:nvSpPr>
        <p:spPr bwMode="auto">
          <a:xfrm>
            <a:off x="5563457" y="2297303"/>
            <a:ext cx="590792" cy="630054"/>
          </a:xfrm>
          <a:custGeom>
            <a:avLst/>
            <a:gdLst>
              <a:gd name="T0" fmla="*/ 2147483646 w 316"/>
              <a:gd name="T1" fmla="*/ 0 h 337"/>
              <a:gd name="T2" fmla="*/ 2147483646 w 316"/>
              <a:gd name="T3" fmla="*/ 2147483646 h 337"/>
              <a:gd name="T4" fmla="*/ 0 w 316"/>
              <a:gd name="T5" fmla="*/ 2147483646 h 337"/>
              <a:gd name="T6" fmla="*/ 0 w 316"/>
              <a:gd name="T7" fmla="*/ 2147483646 h 337"/>
              <a:gd name="T8" fmla="*/ 0 60000 65536"/>
              <a:gd name="T9" fmla="*/ 0 60000 65536"/>
              <a:gd name="T10" fmla="*/ 0 60000 65536"/>
              <a:gd name="T11" fmla="*/ 0 60000 65536"/>
              <a:gd name="T12" fmla="*/ 0 w 316"/>
              <a:gd name="T13" fmla="*/ 0 h 337"/>
              <a:gd name="T14" fmla="*/ 316 w 316"/>
              <a:gd name="T15" fmla="*/ 337 h 337"/>
            </a:gdLst>
            <a:ahLst/>
            <a:cxnLst>
              <a:cxn ang="T8">
                <a:pos x="T0" y="T1"/>
              </a:cxn>
              <a:cxn ang="T9">
                <a:pos x="T2" y="T3"/>
              </a:cxn>
              <a:cxn ang="T10">
                <a:pos x="T4" y="T5"/>
              </a:cxn>
              <a:cxn ang="T11">
                <a:pos x="T6" y="T7"/>
              </a:cxn>
            </a:cxnLst>
            <a:rect l="T12" t="T13" r="T14" b="T15"/>
            <a:pathLst>
              <a:path w="316" h="337">
                <a:moveTo>
                  <a:pt x="316" y="0"/>
                </a:moveTo>
                <a:lnTo>
                  <a:pt x="316" y="217"/>
                </a:lnTo>
                <a:lnTo>
                  <a:pt x="0" y="217"/>
                </a:lnTo>
                <a:lnTo>
                  <a:pt x="0" y="337"/>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0" name="Freeform 52"/>
          <p:cNvSpPr>
            <a:spLocks/>
          </p:cNvSpPr>
          <p:nvPr/>
        </p:nvSpPr>
        <p:spPr bwMode="auto">
          <a:xfrm>
            <a:off x="6445906" y="2297303"/>
            <a:ext cx="628184" cy="630054"/>
          </a:xfrm>
          <a:custGeom>
            <a:avLst/>
            <a:gdLst>
              <a:gd name="T0" fmla="*/ 0 w 336"/>
              <a:gd name="T1" fmla="*/ 0 h 337"/>
              <a:gd name="T2" fmla="*/ 0 w 336"/>
              <a:gd name="T3" fmla="*/ 2147483646 h 337"/>
              <a:gd name="T4" fmla="*/ 2147483646 w 336"/>
              <a:gd name="T5" fmla="*/ 2147483646 h 337"/>
              <a:gd name="T6" fmla="*/ 2147483646 w 336"/>
              <a:gd name="T7" fmla="*/ 2147483646 h 337"/>
              <a:gd name="T8" fmla="*/ 0 60000 65536"/>
              <a:gd name="T9" fmla="*/ 0 60000 65536"/>
              <a:gd name="T10" fmla="*/ 0 60000 65536"/>
              <a:gd name="T11" fmla="*/ 0 60000 65536"/>
              <a:gd name="T12" fmla="*/ 0 w 336"/>
              <a:gd name="T13" fmla="*/ 0 h 337"/>
              <a:gd name="T14" fmla="*/ 336 w 336"/>
              <a:gd name="T15" fmla="*/ 337 h 337"/>
            </a:gdLst>
            <a:ahLst/>
            <a:cxnLst>
              <a:cxn ang="T8">
                <a:pos x="T0" y="T1"/>
              </a:cxn>
              <a:cxn ang="T9">
                <a:pos x="T2" y="T3"/>
              </a:cxn>
              <a:cxn ang="T10">
                <a:pos x="T4" y="T5"/>
              </a:cxn>
              <a:cxn ang="T11">
                <a:pos x="T6" y="T7"/>
              </a:cxn>
            </a:cxnLst>
            <a:rect l="T12" t="T13" r="T14" b="T15"/>
            <a:pathLst>
              <a:path w="336" h="337">
                <a:moveTo>
                  <a:pt x="0" y="0"/>
                </a:moveTo>
                <a:lnTo>
                  <a:pt x="0" y="217"/>
                </a:lnTo>
                <a:lnTo>
                  <a:pt x="336" y="217"/>
                </a:lnTo>
                <a:lnTo>
                  <a:pt x="336" y="337"/>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1" name="Line 53"/>
          <p:cNvSpPr>
            <a:spLocks noChangeShapeType="1"/>
          </p:cNvSpPr>
          <p:nvPr/>
        </p:nvSpPr>
        <p:spPr bwMode="auto">
          <a:xfrm>
            <a:off x="5430716" y="3297537"/>
            <a:ext cx="0" cy="125262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2" name="Line 54"/>
          <p:cNvSpPr>
            <a:spLocks noChangeShapeType="1"/>
          </p:cNvSpPr>
          <p:nvPr/>
        </p:nvSpPr>
        <p:spPr bwMode="auto">
          <a:xfrm>
            <a:off x="5701808" y="3282581"/>
            <a:ext cx="0" cy="109932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3" name="Line 55"/>
          <p:cNvSpPr>
            <a:spLocks noChangeShapeType="1"/>
          </p:cNvSpPr>
          <p:nvPr/>
        </p:nvSpPr>
        <p:spPr bwMode="auto">
          <a:xfrm>
            <a:off x="6184163" y="3262567"/>
            <a:ext cx="0" cy="129881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4" name="Line 56"/>
          <p:cNvSpPr>
            <a:spLocks noChangeShapeType="1"/>
          </p:cNvSpPr>
          <p:nvPr/>
        </p:nvSpPr>
        <p:spPr bwMode="auto">
          <a:xfrm>
            <a:off x="6341209" y="3306331"/>
            <a:ext cx="0" cy="8736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5" name="Line 57"/>
          <p:cNvSpPr>
            <a:spLocks noChangeShapeType="1"/>
          </p:cNvSpPr>
          <p:nvPr/>
        </p:nvSpPr>
        <p:spPr bwMode="auto">
          <a:xfrm>
            <a:off x="6487038" y="3306331"/>
            <a:ext cx="0" cy="6717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6" name="Line 58"/>
          <p:cNvSpPr>
            <a:spLocks noChangeShapeType="1"/>
          </p:cNvSpPr>
          <p:nvPr/>
        </p:nvSpPr>
        <p:spPr bwMode="auto">
          <a:xfrm>
            <a:off x="6894610" y="3262567"/>
            <a:ext cx="0" cy="22167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7" name="Line 59"/>
          <p:cNvSpPr>
            <a:spLocks noChangeShapeType="1"/>
          </p:cNvSpPr>
          <p:nvPr/>
        </p:nvSpPr>
        <p:spPr bwMode="auto">
          <a:xfrm>
            <a:off x="7021742" y="3306331"/>
            <a:ext cx="0" cy="8624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8" name="Freeform 60"/>
          <p:cNvSpPr>
            <a:spLocks/>
          </p:cNvSpPr>
          <p:nvPr/>
        </p:nvSpPr>
        <p:spPr bwMode="auto">
          <a:xfrm>
            <a:off x="7249833" y="3286321"/>
            <a:ext cx="3159616" cy="272961"/>
          </a:xfrm>
          <a:custGeom>
            <a:avLst/>
            <a:gdLst>
              <a:gd name="T0" fmla="*/ 0 w 1690"/>
              <a:gd name="T1" fmla="*/ 0 h 146"/>
              <a:gd name="T2" fmla="*/ 0 w 1690"/>
              <a:gd name="T3" fmla="*/ 2147483646 h 146"/>
              <a:gd name="T4" fmla="*/ 2147483646 w 1690"/>
              <a:gd name="T5" fmla="*/ 2147483646 h 146"/>
              <a:gd name="T6" fmla="*/ 0 60000 65536"/>
              <a:gd name="T7" fmla="*/ 0 60000 65536"/>
              <a:gd name="T8" fmla="*/ 0 60000 65536"/>
              <a:gd name="T9" fmla="*/ 0 w 1690"/>
              <a:gd name="T10" fmla="*/ 0 h 146"/>
              <a:gd name="T11" fmla="*/ 1690 w 1690"/>
              <a:gd name="T12" fmla="*/ 146 h 146"/>
            </a:gdLst>
            <a:ahLst/>
            <a:cxnLst>
              <a:cxn ang="T6">
                <a:pos x="T0" y="T1"/>
              </a:cxn>
              <a:cxn ang="T7">
                <a:pos x="T2" y="T3"/>
              </a:cxn>
              <a:cxn ang="T8">
                <a:pos x="T4" y="T5"/>
              </a:cxn>
            </a:cxnLst>
            <a:rect l="T9" t="T10" r="T11" b="T12"/>
            <a:pathLst>
              <a:path w="1690" h="146">
                <a:moveTo>
                  <a:pt x="0" y="0"/>
                </a:moveTo>
                <a:lnTo>
                  <a:pt x="0" y="146"/>
                </a:lnTo>
                <a:lnTo>
                  <a:pt x="1690" y="146"/>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9" name="Freeform 61"/>
          <p:cNvSpPr>
            <a:spLocks/>
          </p:cNvSpPr>
          <p:nvPr/>
        </p:nvSpPr>
        <p:spPr bwMode="auto">
          <a:xfrm>
            <a:off x="7606926" y="2289827"/>
            <a:ext cx="295396" cy="3197008"/>
          </a:xfrm>
          <a:custGeom>
            <a:avLst/>
            <a:gdLst>
              <a:gd name="T0" fmla="*/ 2147483646 w 158"/>
              <a:gd name="T1" fmla="*/ 0 h 1702"/>
              <a:gd name="T2" fmla="*/ 2147483646 w 158"/>
              <a:gd name="T3" fmla="*/ 2147483646 h 1702"/>
              <a:gd name="T4" fmla="*/ 0 w 158"/>
              <a:gd name="T5" fmla="*/ 2147483646 h 1702"/>
              <a:gd name="T6" fmla="*/ 0 w 158"/>
              <a:gd name="T7" fmla="*/ 2147483646 h 1702"/>
              <a:gd name="T8" fmla="*/ 0 60000 65536"/>
              <a:gd name="T9" fmla="*/ 0 60000 65536"/>
              <a:gd name="T10" fmla="*/ 0 60000 65536"/>
              <a:gd name="T11" fmla="*/ 0 60000 65536"/>
              <a:gd name="T12" fmla="*/ 0 w 158"/>
              <a:gd name="T13" fmla="*/ 0 h 1702"/>
              <a:gd name="T14" fmla="*/ 158 w 158"/>
              <a:gd name="T15" fmla="*/ 1702 h 1702"/>
            </a:gdLst>
            <a:ahLst/>
            <a:cxnLst>
              <a:cxn ang="T8">
                <a:pos x="T0" y="T1"/>
              </a:cxn>
              <a:cxn ang="T9">
                <a:pos x="T2" y="T3"/>
              </a:cxn>
              <a:cxn ang="T10">
                <a:pos x="T4" y="T5"/>
              </a:cxn>
              <a:cxn ang="T11">
                <a:pos x="T6" y="T7"/>
              </a:cxn>
            </a:cxnLst>
            <a:rect l="T12" t="T13" r="T14" b="T15"/>
            <a:pathLst>
              <a:path w="158" h="1702">
                <a:moveTo>
                  <a:pt x="158" y="0"/>
                </a:moveTo>
                <a:lnTo>
                  <a:pt x="158" y="133"/>
                </a:lnTo>
                <a:lnTo>
                  <a:pt x="0" y="133"/>
                </a:lnTo>
                <a:lnTo>
                  <a:pt x="0" y="1702"/>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0" name="Line 62"/>
          <p:cNvSpPr>
            <a:spLocks noChangeShapeType="1"/>
          </p:cNvSpPr>
          <p:nvPr/>
        </p:nvSpPr>
        <p:spPr bwMode="auto">
          <a:xfrm>
            <a:off x="8079933" y="2265521"/>
            <a:ext cx="0" cy="65810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1" name="Line 63"/>
          <p:cNvSpPr>
            <a:spLocks noChangeShapeType="1"/>
          </p:cNvSpPr>
          <p:nvPr/>
        </p:nvSpPr>
        <p:spPr bwMode="auto">
          <a:xfrm>
            <a:off x="7962149" y="3256404"/>
            <a:ext cx="0" cy="90488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2" name="Line 64"/>
          <p:cNvSpPr>
            <a:spLocks noChangeShapeType="1"/>
          </p:cNvSpPr>
          <p:nvPr/>
        </p:nvSpPr>
        <p:spPr bwMode="auto">
          <a:xfrm>
            <a:off x="8225761" y="3313809"/>
            <a:ext cx="0" cy="63808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3" name="Line 65"/>
          <p:cNvSpPr>
            <a:spLocks noChangeShapeType="1"/>
          </p:cNvSpPr>
          <p:nvPr/>
        </p:nvSpPr>
        <p:spPr bwMode="auto">
          <a:xfrm>
            <a:off x="8745509" y="3305015"/>
            <a:ext cx="0" cy="218555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4" name="Line 66"/>
          <p:cNvSpPr>
            <a:spLocks noChangeShapeType="1"/>
          </p:cNvSpPr>
          <p:nvPr/>
        </p:nvSpPr>
        <p:spPr bwMode="auto">
          <a:xfrm>
            <a:off x="8902555" y="3312493"/>
            <a:ext cx="0" cy="4711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5" name="Line 67"/>
          <p:cNvSpPr>
            <a:spLocks noChangeShapeType="1"/>
          </p:cNvSpPr>
          <p:nvPr/>
        </p:nvSpPr>
        <p:spPr bwMode="auto">
          <a:xfrm>
            <a:off x="9055862" y="3305015"/>
            <a:ext cx="0" cy="26174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6" name="Freeform 68"/>
          <p:cNvSpPr>
            <a:spLocks/>
          </p:cNvSpPr>
          <p:nvPr/>
        </p:nvSpPr>
        <p:spPr bwMode="auto">
          <a:xfrm>
            <a:off x="8246328" y="2244958"/>
            <a:ext cx="639401" cy="678662"/>
          </a:xfrm>
          <a:custGeom>
            <a:avLst/>
            <a:gdLst>
              <a:gd name="T0" fmla="*/ 0 w 342"/>
              <a:gd name="T1" fmla="*/ 0 h 339"/>
              <a:gd name="T2" fmla="*/ 0 w 342"/>
              <a:gd name="T3" fmla="*/ 2147483646 h 339"/>
              <a:gd name="T4" fmla="*/ 2147483646 w 342"/>
              <a:gd name="T5" fmla="*/ 2147483646 h 339"/>
              <a:gd name="T6" fmla="*/ 2147483646 w 342"/>
              <a:gd name="T7" fmla="*/ 2147483646 h 339"/>
              <a:gd name="T8" fmla="*/ 0 60000 65536"/>
              <a:gd name="T9" fmla="*/ 0 60000 65536"/>
              <a:gd name="T10" fmla="*/ 0 60000 65536"/>
              <a:gd name="T11" fmla="*/ 0 60000 65536"/>
              <a:gd name="T12" fmla="*/ 0 w 342"/>
              <a:gd name="T13" fmla="*/ 0 h 339"/>
              <a:gd name="T14" fmla="*/ 342 w 342"/>
              <a:gd name="T15" fmla="*/ 339 h 339"/>
            </a:gdLst>
            <a:ahLst/>
            <a:cxnLst>
              <a:cxn ang="T8">
                <a:pos x="T0" y="T1"/>
              </a:cxn>
              <a:cxn ang="T9">
                <a:pos x="T2" y="T3"/>
              </a:cxn>
              <a:cxn ang="T10">
                <a:pos x="T4" y="T5"/>
              </a:cxn>
              <a:cxn ang="T11">
                <a:pos x="T6" y="T7"/>
              </a:cxn>
            </a:cxnLst>
            <a:rect l="T12" t="T13" r="T14" b="T15"/>
            <a:pathLst>
              <a:path w="342" h="339">
                <a:moveTo>
                  <a:pt x="0" y="0"/>
                </a:moveTo>
                <a:lnTo>
                  <a:pt x="0" y="217"/>
                </a:lnTo>
                <a:lnTo>
                  <a:pt x="342" y="217"/>
                </a:lnTo>
                <a:lnTo>
                  <a:pt x="342" y="339"/>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7" name="Freeform 69"/>
          <p:cNvSpPr>
            <a:spLocks/>
          </p:cNvSpPr>
          <p:nvPr/>
        </p:nvSpPr>
        <p:spPr bwMode="auto">
          <a:xfrm>
            <a:off x="9437257" y="2297305"/>
            <a:ext cx="169459" cy="3182050"/>
          </a:xfrm>
          <a:custGeom>
            <a:avLst/>
            <a:gdLst>
              <a:gd name="T0" fmla="*/ 2147483646 w 86"/>
              <a:gd name="T1" fmla="*/ 0 h 1702"/>
              <a:gd name="T2" fmla="*/ 2147483646 w 86"/>
              <a:gd name="T3" fmla="*/ 2147483646 h 1702"/>
              <a:gd name="T4" fmla="*/ 2147483646 w 86"/>
              <a:gd name="T5" fmla="*/ 2147483646 h 1702"/>
              <a:gd name="T6" fmla="*/ 0 w 86"/>
              <a:gd name="T7" fmla="*/ 2147483646 h 1702"/>
              <a:gd name="T8" fmla="*/ 0 60000 65536"/>
              <a:gd name="T9" fmla="*/ 0 60000 65536"/>
              <a:gd name="T10" fmla="*/ 0 60000 65536"/>
              <a:gd name="T11" fmla="*/ 0 60000 65536"/>
              <a:gd name="T12" fmla="*/ 0 w 86"/>
              <a:gd name="T13" fmla="*/ 0 h 1702"/>
              <a:gd name="T14" fmla="*/ 86 w 86"/>
              <a:gd name="T15" fmla="*/ 1702 h 1702"/>
            </a:gdLst>
            <a:ahLst/>
            <a:cxnLst>
              <a:cxn ang="T8">
                <a:pos x="T0" y="T1"/>
              </a:cxn>
              <a:cxn ang="T9">
                <a:pos x="T2" y="T3"/>
              </a:cxn>
              <a:cxn ang="T10">
                <a:pos x="T4" y="T5"/>
              </a:cxn>
              <a:cxn ang="T11">
                <a:pos x="T6" y="T7"/>
              </a:cxn>
            </a:cxnLst>
            <a:rect l="T12" t="T13" r="T14" b="T15"/>
            <a:pathLst>
              <a:path w="86" h="1702">
                <a:moveTo>
                  <a:pt x="86" y="0"/>
                </a:moveTo>
                <a:lnTo>
                  <a:pt x="86" y="133"/>
                </a:lnTo>
                <a:lnTo>
                  <a:pt x="4" y="133"/>
                </a:lnTo>
                <a:lnTo>
                  <a:pt x="0" y="1702"/>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8" name="Freeform 70"/>
          <p:cNvSpPr>
            <a:spLocks/>
          </p:cNvSpPr>
          <p:nvPr/>
        </p:nvSpPr>
        <p:spPr bwMode="auto">
          <a:xfrm>
            <a:off x="9893439" y="2304781"/>
            <a:ext cx="157046" cy="622576"/>
          </a:xfrm>
          <a:custGeom>
            <a:avLst/>
            <a:gdLst>
              <a:gd name="T0" fmla="*/ 0 w 84"/>
              <a:gd name="T1" fmla="*/ 0 h 333"/>
              <a:gd name="T2" fmla="*/ 0 w 84"/>
              <a:gd name="T3" fmla="*/ 2147483646 h 333"/>
              <a:gd name="T4" fmla="*/ 2147483646 w 84"/>
              <a:gd name="T5" fmla="*/ 2147483646 h 333"/>
              <a:gd name="T6" fmla="*/ 2147483646 w 84"/>
              <a:gd name="T7" fmla="*/ 2147483646 h 333"/>
              <a:gd name="T8" fmla="*/ 0 60000 65536"/>
              <a:gd name="T9" fmla="*/ 0 60000 65536"/>
              <a:gd name="T10" fmla="*/ 0 60000 65536"/>
              <a:gd name="T11" fmla="*/ 0 60000 65536"/>
              <a:gd name="T12" fmla="*/ 0 w 84"/>
              <a:gd name="T13" fmla="*/ 0 h 333"/>
              <a:gd name="T14" fmla="*/ 84 w 84"/>
              <a:gd name="T15" fmla="*/ 333 h 333"/>
            </a:gdLst>
            <a:ahLst/>
            <a:cxnLst>
              <a:cxn ang="T8">
                <a:pos x="T0" y="T1"/>
              </a:cxn>
              <a:cxn ang="T9">
                <a:pos x="T2" y="T3"/>
              </a:cxn>
              <a:cxn ang="T10">
                <a:pos x="T4" y="T5"/>
              </a:cxn>
              <a:cxn ang="T11">
                <a:pos x="T6" y="T7"/>
              </a:cxn>
            </a:cxnLst>
            <a:rect l="T12" t="T13" r="T14" b="T15"/>
            <a:pathLst>
              <a:path w="84" h="333">
                <a:moveTo>
                  <a:pt x="0" y="0"/>
                </a:moveTo>
                <a:lnTo>
                  <a:pt x="0" y="133"/>
                </a:lnTo>
                <a:lnTo>
                  <a:pt x="84" y="133"/>
                </a:lnTo>
                <a:lnTo>
                  <a:pt x="84" y="333"/>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69" name="Line 71"/>
          <p:cNvSpPr>
            <a:spLocks noChangeShapeType="1"/>
          </p:cNvSpPr>
          <p:nvPr/>
        </p:nvSpPr>
        <p:spPr bwMode="auto">
          <a:xfrm>
            <a:off x="9906527" y="3305015"/>
            <a:ext cx="0" cy="218555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0" name="Line 72"/>
          <p:cNvSpPr>
            <a:spLocks noChangeShapeType="1"/>
          </p:cNvSpPr>
          <p:nvPr/>
        </p:nvSpPr>
        <p:spPr bwMode="auto">
          <a:xfrm>
            <a:off x="10205662" y="3282581"/>
            <a:ext cx="0" cy="2841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1" name="Oval 73"/>
          <p:cNvSpPr>
            <a:spLocks noChangeArrowheads="1"/>
          </p:cNvSpPr>
          <p:nvPr/>
        </p:nvSpPr>
        <p:spPr bwMode="auto">
          <a:xfrm>
            <a:off x="2996505" y="4907259"/>
            <a:ext cx="100958" cy="100958"/>
          </a:xfrm>
          <a:prstGeom prst="ellipse">
            <a:avLst/>
          </a:prstGeom>
          <a:solidFill>
            <a:srgbClr val="000000"/>
          </a:solidFill>
          <a:ln w="19050">
            <a:solidFill>
              <a:srgbClr val="000000"/>
            </a:solidFill>
            <a:round/>
            <a:headEnd/>
            <a:tailE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2" name="Rectangle 74"/>
          <p:cNvSpPr>
            <a:spLocks noChangeArrowheads="1"/>
          </p:cNvSpPr>
          <p:nvPr/>
        </p:nvSpPr>
        <p:spPr bwMode="auto">
          <a:xfrm>
            <a:off x="1727048" y="5460724"/>
            <a:ext cx="538443" cy="344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buClr>
                <a:schemeClr val="hlink"/>
              </a:buClr>
              <a:buSzPct val="65000"/>
              <a:buFont typeface="Wingdings" panose="05000000000000000000" pitchFamily="2" charset="2"/>
              <a:buNone/>
            </a:pPr>
            <a:endParaRPr lang="zh-CN" altLang="en-US" sz="3200" b="1">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3" name="Rectangle 75"/>
          <p:cNvSpPr>
            <a:spLocks noChangeArrowheads="1"/>
          </p:cNvSpPr>
          <p:nvPr/>
        </p:nvSpPr>
        <p:spPr bwMode="auto">
          <a:xfrm>
            <a:off x="1876616" y="5468203"/>
            <a:ext cx="283732" cy="33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20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G</a:t>
            </a:r>
            <a:r>
              <a:rPr lang="en-US" altLang="zh-CN" sz="2000" b="1" baseline="-250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4</a:t>
            </a:r>
            <a:endParaRPr lang="en-US" altLang="zh-CN" sz="3200" b="1" baseline="-250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5" name="Rectangle 77"/>
          <p:cNvSpPr>
            <a:spLocks noChangeArrowheads="1"/>
          </p:cNvSpPr>
          <p:nvPr/>
        </p:nvSpPr>
        <p:spPr bwMode="auto">
          <a:xfrm>
            <a:off x="2205664" y="5468203"/>
            <a:ext cx="64120"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20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32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6" name="Rectangle 78"/>
          <p:cNvSpPr>
            <a:spLocks noChangeArrowheads="1"/>
          </p:cNvSpPr>
          <p:nvPr/>
        </p:nvSpPr>
        <p:spPr bwMode="auto">
          <a:xfrm>
            <a:off x="4264089" y="5460724"/>
            <a:ext cx="538443" cy="344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buClr>
                <a:schemeClr val="hlink"/>
              </a:buClr>
              <a:buSzPct val="65000"/>
              <a:buFont typeface="Wingdings" panose="05000000000000000000" pitchFamily="2" charset="2"/>
              <a:buNone/>
            </a:pPr>
            <a:endParaRPr lang="zh-CN" altLang="en-US" sz="3200" b="1">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7" name="Rectangle 79"/>
          <p:cNvSpPr>
            <a:spLocks noChangeArrowheads="1"/>
          </p:cNvSpPr>
          <p:nvPr/>
        </p:nvSpPr>
        <p:spPr bwMode="auto">
          <a:xfrm>
            <a:off x="4436092" y="5468203"/>
            <a:ext cx="242054" cy="33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20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P</a:t>
            </a:r>
            <a:r>
              <a:rPr lang="en-US" altLang="zh-CN" sz="2000" b="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4</a:t>
            </a:r>
            <a:endParaRPr lang="en-US" altLang="zh-CN" sz="3200" b="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0" name="Rectangle 82"/>
          <p:cNvSpPr>
            <a:spLocks noChangeArrowheads="1"/>
          </p:cNvSpPr>
          <p:nvPr/>
        </p:nvSpPr>
        <p:spPr bwMode="auto">
          <a:xfrm>
            <a:off x="4839924" y="5460724"/>
            <a:ext cx="536573" cy="344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buClr>
                <a:schemeClr val="hlink"/>
              </a:buClr>
              <a:buSzPct val="65000"/>
              <a:buFont typeface="Wingdings" panose="05000000000000000000" pitchFamily="2" charset="2"/>
              <a:buNone/>
            </a:pPr>
            <a:endParaRPr lang="zh-CN" altLang="en-US" sz="3200" b="1">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1" name="Rectangle 83"/>
          <p:cNvSpPr>
            <a:spLocks noChangeArrowheads="1"/>
          </p:cNvSpPr>
          <p:nvPr/>
        </p:nvSpPr>
        <p:spPr bwMode="auto">
          <a:xfrm>
            <a:off x="4989492" y="5468203"/>
            <a:ext cx="283732" cy="33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20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G</a:t>
            </a:r>
            <a:r>
              <a:rPr lang="en-US" altLang="zh-CN" sz="2000" b="1" baseline="-250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3</a:t>
            </a:r>
            <a:endParaRPr lang="en-US" altLang="zh-CN" sz="3200" b="1" baseline="-250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3" name="Rectangle 85"/>
          <p:cNvSpPr>
            <a:spLocks noChangeArrowheads="1"/>
          </p:cNvSpPr>
          <p:nvPr/>
        </p:nvSpPr>
        <p:spPr bwMode="auto">
          <a:xfrm>
            <a:off x="5316670" y="5468203"/>
            <a:ext cx="64120"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20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32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4" name="Rectangle 86"/>
          <p:cNvSpPr>
            <a:spLocks noChangeArrowheads="1"/>
          </p:cNvSpPr>
          <p:nvPr/>
        </p:nvSpPr>
        <p:spPr bwMode="auto">
          <a:xfrm>
            <a:off x="6614169" y="5460724"/>
            <a:ext cx="538443" cy="344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buClr>
                <a:schemeClr val="hlink"/>
              </a:buClr>
              <a:buSzPct val="65000"/>
              <a:buFont typeface="Wingdings" panose="05000000000000000000" pitchFamily="2" charset="2"/>
              <a:buNone/>
            </a:pPr>
            <a:endParaRPr lang="zh-CN" altLang="en-US" sz="3200" b="1">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5" name="Rectangle 87"/>
          <p:cNvSpPr>
            <a:spLocks noChangeArrowheads="1"/>
          </p:cNvSpPr>
          <p:nvPr/>
        </p:nvSpPr>
        <p:spPr bwMode="auto">
          <a:xfrm>
            <a:off x="6786172" y="5468203"/>
            <a:ext cx="242054" cy="33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20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P</a:t>
            </a:r>
            <a:r>
              <a:rPr lang="en-US" altLang="zh-CN" sz="2000" b="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3</a:t>
            </a:r>
            <a:endParaRPr lang="en-US" altLang="zh-CN" sz="3200" b="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7" name="Rectangle 89"/>
          <p:cNvSpPr>
            <a:spLocks noChangeArrowheads="1"/>
          </p:cNvSpPr>
          <p:nvPr/>
        </p:nvSpPr>
        <p:spPr bwMode="auto">
          <a:xfrm>
            <a:off x="7074090" y="5468203"/>
            <a:ext cx="64120"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20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3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8" name="Rectangle 90"/>
          <p:cNvSpPr>
            <a:spLocks noChangeArrowheads="1"/>
          </p:cNvSpPr>
          <p:nvPr/>
        </p:nvSpPr>
        <p:spPr bwMode="auto">
          <a:xfrm>
            <a:off x="7332095" y="5460724"/>
            <a:ext cx="536574" cy="344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buClr>
                <a:schemeClr val="hlink"/>
              </a:buClr>
              <a:buSzPct val="65000"/>
              <a:buFont typeface="Wingdings" panose="05000000000000000000" pitchFamily="2" charset="2"/>
              <a:buNone/>
            </a:pPr>
            <a:endParaRPr lang="zh-CN" altLang="en-US" sz="3200" b="1">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9" name="Rectangle 91"/>
          <p:cNvSpPr>
            <a:spLocks noChangeArrowheads="1"/>
          </p:cNvSpPr>
          <p:nvPr/>
        </p:nvSpPr>
        <p:spPr bwMode="auto">
          <a:xfrm>
            <a:off x="7481661" y="5468203"/>
            <a:ext cx="283732" cy="33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20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G</a:t>
            </a:r>
            <a:r>
              <a:rPr lang="en-US" altLang="zh-CN" sz="2000" b="1" baseline="-250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2</a:t>
            </a:r>
            <a:endParaRPr lang="en-US" altLang="zh-CN" sz="3200" b="1" baseline="-250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1" name="Rectangle 93"/>
          <p:cNvSpPr>
            <a:spLocks noChangeArrowheads="1"/>
          </p:cNvSpPr>
          <p:nvPr/>
        </p:nvSpPr>
        <p:spPr bwMode="auto">
          <a:xfrm>
            <a:off x="7808841" y="5468203"/>
            <a:ext cx="64120"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20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32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2" name="Rectangle 94"/>
          <p:cNvSpPr>
            <a:spLocks noChangeArrowheads="1"/>
          </p:cNvSpPr>
          <p:nvPr/>
        </p:nvSpPr>
        <p:spPr bwMode="auto">
          <a:xfrm>
            <a:off x="8496852" y="5460724"/>
            <a:ext cx="538443" cy="344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buClr>
                <a:schemeClr val="hlink"/>
              </a:buClr>
              <a:buSzPct val="65000"/>
              <a:buFont typeface="Wingdings" panose="05000000000000000000" pitchFamily="2" charset="2"/>
              <a:buNone/>
            </a:pPr>
            <a:endParaRPr lang="zh-CN" altLang="en-US" sz="3200" b="1">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3" name="Rectangle 95"/>
          <p:cNvSpPr>
            <a:spLocks noChangeArrowheads="1"/>
          </p:cNvSpPr>
          <p:nvPr/>
        </p:nvSpPr>
        <p:spPr bwMode="auto">
          <a:xfrm>
            <a:off x="8668855" y="5468203"/>
            <a:ext cx="242054" cy="33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20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P</a:t>
            </a:r>
            <a:r>
              <a:rPr lang="en-US" altLang="zh-CN" sz="2000" b="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2</a:t>
            </a:r>
            <a:endParaRPr lang="en-US" altLang="zh-CN" sz="3200" b="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5" name="Rectangle 97"/>
          <p:cNvSpPr>
            <a:spLocks noChangeArrowheads="1"/>
          </p:cNvSpPr>
          <p:nvPr/>
        </p:nvSpPr>
        <p:spPr bwMode="auto">
          <a:xfrm>
            <a:off x="8956772" y="5468203"/>
            <a:ext cx="64120"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20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3200" b="1" dirty="0">
              <a:solidFill>
                <a:schemeClr val="accent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6" name="Rectangle 98"/>
          <p:cNvSpPr>
            <a:spLocks noChangeArrowheads="1"/>
          </p:cNvSpPr>
          <p:nvPr/>
        </p:nvSpPr>
        <p:spPr bwMode="auto">
          <a:xfrm>
            <a:off x="9199820" y="5460724"/>
            <a:ext cx="536573" cy="344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buClr>
                <a:schemeClr val="hlink"/>
              </a:buClr>
              <a:buSzPct val="65000"/>
              <a:buFont typeface="Wingdings" panose="05000000000000000000" pitchFamily="2" charset="2"/>
              <a:buNone/>
            </a:pPr>
            <a:endParaRPr lang="zh-CN" altLang="en-US" sz="3200" b="1">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7" name="Rectangle 99"/>
          <p:cNvSpPr>
            <a:spLocks noChangeArrowheads="1"/>
          </p:cNvSpPr>
          <p:nvPr/>
        </p:nvSpPr>
        <p:spPr bwMode="auto">
          <a:xfrm>
            <a:off x="9349387" y="5468203"/>
            <a:ext cx="283732" cy="33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20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G</a:t>
            </a:r>
            <a:r>
              <a:rPr lang="en-US" altLang="zh-CN" sz="2000" b="1" baseline="-250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sz="3200" b="1" baseline="-250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9" name="Rectangle 101"/>
          <p:cNvSpPr>
            <a:spLocks noChangeArrowheads="1"/>
          </p:cNvSpPr>
          <p:nvPr/>
        </p:nvSpPr>
        <p:spPr bwMode="auto">
          <a:xfrm>
            <a:off x="9678436" y="5468203"/>
            <a:ext cx="64120"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20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32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0" name="Rectangle 102"/>
          <p:cNvSpPr>
            <a:spLocks noChangeArrowheads="1"/>
          </p:cNvSpPr>
          <p:nvPr/>
        </p:nvSpPr>
        <p:spPr bwMode="auto">
          <a:xfrm>
            <a:off x="9652262" y="5460724"/>
            <a:ext cx="536573" cy="344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buClr>
                <a:schemeClr val="hlink"/>
              </a:buClr>
              <a:buSzPct val="65000"/>
              <a:buFont typeface="Wingdings" panose="05000000000000000000" pitchFamily="2" charset="2"/>
              <a:buNone/>
            </a:pPr>
            <a:endParaRPr lang="zh-CN" altLang="en-US" sz="3200" b="1">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1" name="Rectangle 103"/>
          <p:cNvSpPr>
            <a:spLocks noChangeArrowheads="1"/>
          </p:cNvSpPr>
          <p:nvPr/>
        </p:nvSpPr>
        <p:spPr bwMode="auto">
          <a:xfrm>
            <a:off x="9822394" y="5468203"/>
            <a:ext cx="242054" cy="33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buFont typeface="Wingdings" panose="05000000000000000000" pitchFamily="2" charset="2"/>
              <a:buNone/>
            </a:pPr>
            <a:r>
              <a:rPr lang="en-US" altLang="zh-CN" sz="20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P</a:t>
            </a:r>
            <a:r>
              <a:rPr lang="en-US" altLang="zh-CN" sz="2000" b="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1</a:t>
            </a:r>
            <a:endParaRPr lang="en-US" altLang="zh-CN" sz="3200" b="1" baseline="-250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4" name="Rectangle 106"/>
          <p:cNvSpPr>
            <a:spLocks noChangeArrowheads="1"/>
          </p:cNvSpPr>
          <p:nvPr/>
        </p:nvSpPr>
        <p:spPr bwMode="auto">
          <a:xfrm>
            <a:off x="10377344" y="3340283"/>
            <a:ext cx="459920" cy="344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5" name="Rectangle 107"/>
          <p:cNvSpPr>
            <a:spLocks noChangeArrowheads="1"/>
          </p:cNvSpPr>
          <p:nvPr/>
        </p:nvSpPr>
        <p:spPr bwMode="auto">
          <a:xfrm>
            <a:off x="10441002" y="3347761"/>
            <a:ext cx="270908" cy="33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2000" b="1" dirty="0">
                <a:solidFill>
                  <a:srgbClr val="008000"/>
                </a:solidFill>
                <a:latin typeface="Times New Roman" panose="02020603050405020304" pitchFamily="18" charset="0"/>
                <a:ea typeface="宋体" panose="02010600030101010101" pitchFamily="2" charset="-122"/>
                <a:cs typeface="Times New Roman" panose="02020603050405020304" pitchFamily="18" charset="0"/>
              </a:rPr>
              <a:t>C</a:t>
            </a:r>
            <a:r>
              <a:rPr lang="en-US" altLang="zh-CN" sz="2000" b="1" baseline="-25000" dirty="0">
                <a:solidFill>
                  <a:srgbClr val="008000"/>
                </a:solidFill>
                <a:latin typeface="Times New Roman" panose="02020603050405020304" pitchFamily="18" charset="0"/>
                <a:ea typeface="宋体" panose="02010600030101010101" pitchFamily="2" charset="-122"/>
                <a:cs typeface="Times New Roman" panose="02020603050405020304" pitchFamily="18" charset="0"/>
              </a:rPr>
              <a:t>0</a:t>
            </a:r>
            <a:endParaRPr lang="en-US" altLang="zh-CN" sz="3200" b="1" baseline="-25000" dirty="0">
              <a:solidFill>
                <a:srgbClr val="008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7" name="Rectangle 109"/>
          <p:cNvSpPr>
            <a:spLocks noChangeArrowheads="1"/>
          </p:cNvSpPr>
          <p:nvPr/>
        </p:nvSpPr>
        <p:spPr bwMode="auto">
          <a:xfrm>
            <a:off x="10808942" y="3347761"/>
            <a:ext cx="64120"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2000" dirty="0">
                <a:solidFill>
                  <a:srgbClr val="008000"/>
                </a:solidFill>
                <a:latin typeface="Times New Roman" panose="02020603050405020304" pitchFamily="18" charset="0"/>
                <a:ea typeface="宋体" panose="02010600030101010101" pitchFamily="2" charset="-122"/>
                <a:cs typeface="Times New Roman" panose="02020603050405020304" pitchFamily="18" charset="0"/>
              </a:rPr>
              <a:t> </a:t>
            </a:r>
            <a:endParaRPr lang="en-US" altLang="zh-CN" sz="3200" dirty="0">
              <a:solidFill>
                <a:srgbClr val="008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8" name="Rectangle 134"/>
          <p:cNvSpPr>
            <a:spLocks noChangeArrowheads="1"/>
          </p:cNvSpPr>
          <p:nvPr/>
        </p:nvSpPr>
        <p:spPr bwMode="auto">
          <a:xfrm>
            <a:off x="2168274" y="2923618"/>
            <a:ext cx="564618" cy="358962"/>
          </a:xfrm>
          <a:prstGeom prst="rect">
            <a:avLst/>
          </a:prstGeom>
          <a:solidFill>
            <a:srgbClr val="FFCC00"/>
          </a:solidFill>
          <a:ln w="28575">
            <a:solidFill>
              <a:srgbClr val="000000"/>
            </a:solidFill>
            <a:miter lim="800000"/>
            <a:headEnd/>
            <a:tailEnd/>
          </a:ln>
          <a:effectLst>
            <a:outerShdw blurRad="50800" dist="38100" dir="5400000" algn="t" rotWithShape="0">
              <a:prstClr val="black">
                <a:alpha val="40000"/>
              </a:prstClr>
            </a:outerShdw>
          </a:effectLst>
        </p:spPr>
        <p:txBody>
          <a:bodyPr anchor="ctr" anchorCtr="1"/>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latin typeface="Segoe UI Black" panose="020B0A02040204020203" pitchFamily="34" charset="0"/>
                <a:ea typeface="Segoe UI Black" panose="020B0A02040204020203" pitchFamily="34" charset="0"/>
                <a:cs typeface="Segoe UI Black" panose="020B0A02040204020203" pitchFamily="34" charset="0"/>
              </a:rPr>
              <a:t>&amp;</a:t>
            </a:r>
          </a:p>
        </p:txBody>
      </p:sp>
      <p:sp>
        <p:nvSpPr>
          <p:cNvPr id="109" name="Rectangle 138"/>
          <p:cNvSpPr>
            <a:spLocks noChangeArrowheads="1"/>
          </p:cNvSpPr>
          <p:nvPr/>
        </p:nvSpPr>
        <p:spPr bwMode="auto">
          <a:xfrm>
            <a:off x="2906764" y="2923618"/>
            <a:ext cx="564618" cy="358962"/>
          </a:xfrm>
          <a:prstGeom prst="rect">
            <a:avLst/>
          </a:prstGeom>
          <a:solidFill>
            <a:srgbClr val="FFCC00"/>
          </a:solidFill>
          <a:ln w="28575">
            <a:solidFill>
              <a:srgbClr val="000000"/>
            </a:solidFill>
            <a:miter lim="800000"/>
            <a:headEnd/>
            <a:tailEnd/>
          </a:ln>
          <a:effectLst>
            <a:outerShdw blurRad="50800" dist="38100" dir="5400000" algn="t" rotWithShape="0">
              <a:prstClr val="black">
                <a:alpha val="40000"/>
              </a:prstClr>
            </a:outerShdw>
          </a:effectLst>
        </p:spPr>
        <p:txBody>
          <a:bodyPr anchor="ctr" anchorCtr="1"/>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latin typeface="Segoe UI Black" panose="020B0A02040204020203" pitchFamily="34" charset="0"/>
                <a:ea typeface="Segoe UI Black" panose="020B0A02040204020203" pitchFamily="34" charset="0"/>
                <a:cs typeface="Segoe UI Black" panose="020B0A02040204020203" pitchFamily="34" charset="0"/>
              </a:rPr>
              <a:t>&amp;</a:t>
            </a:r>
          </a:p>
        </p:txBody>
      </p:sp>
      <p:sp>
        <p:nvSpPr>
          <p:cNvPr id="110" name="Rectangle 142"/>
          <p:cNvSpPr>
            <a:spLocks noChangeArrowheads="1"/>
          </p:cNvSpPr>
          <p:nvPr/>
        </p:nvSpPr>
        <p:spPr bwMode="auto">
          <a:xfrm>
            <a:off x="3617210" y="2923618"/>
            <a:ext cx="564618" cy="358962"/>
          </a:xfrm>
          <a:prstGeom prst="rect">
            <a:avLst/>
          </a:prstGeom>
          <a:solidFill>
            <a:srgbClr val="FFCC00"/>
          </a:solidFill>
          <a:ln w="28575">
            <a:solidFill>
              <a:srgbClr val="000000"/>
            </a:solidFill>
            <a:miter lim="800000"/>
            <a:headEnd/>
            <a:tailEnd/>
          </a:ln>
          <a:effectLst>
            <a:outerShdw blurRad="50800" dist="38100" dir="5400000" algn="t" rotWithShape="0">
              <a:prstClr val="black">
                <a:alpha val="40000"/>
              </a:prstClr>
            </a:outerShdw>
          </a:effectLst>
        </p:spPr>
        <p:txBody>
          <a:bodyPr anchor="ctr" anchorCtr="1"/>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latin typeface="Segoe UI Black" panose="020B0A02040204020203" pitchFamily="34" charset="0"/>
                <a:ea typeface="Segoe UI Black" panose="020B0A02040204020203" pitchFamily="34" charset="0"/>
                <a:cs typeface="Segoe UI Black" panose="020B0A02040204020203" pitchFamily="34" charset="0"/>
              </a:rPr>
              <a:t>&amp;</a:t>
            </a:r>
          </a:p>
        </p:txBody>
      </p:sp>
      <p:sp>
        <p:nvSpPr>
          <p:cNvPr id="111" name="Rectangle 146"/>
          <p:cNvSpPr>
            <a:spLocks noChangeArrowheads="1"/>
          </p:cNvSpPr>
          <p:nvPr/>
        </p:nvSpPr>
        <p:spPr bwMode="auto">
          <a:xfrm>
            <a:off x="5286758" y="2923618"/>
            <a:ext cx="564618" cy="358962"/>
          </a:xfrm>
          <a:prstGeom prst="rect">
            <a:avLst/>
          </a:prstGeom>
          <a:solidFill>
            <a:srgbClr val="FFCC00"/>
          </a:solidFill>
          <a:ln w="28575">
            <a:solidFill>
              <a:srgbClr val="000000"/>
            </a:solidFill>
            <a:miter lim="800000"/>
            <a:headEnd/>
            <a:tailEnd/>
          </a:ln>
          <a:effectLst>
            <a:outerShdw blurRad="50800" dist="38100" dir="5400000" algn="t" rotWithShape="0">
              <a:prstClr val="black">
                <a:alpha val="40000"/>
              </a:prstClr>
            </a:outerShdw>
          </a:effectLst>
        </p:spPr>
        <p:txBody>
          <a:bodyPr anchor="ctr" anchorCtr="1"/>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latin typeface="Segoe UI Black" panose="020B0A02040204020203" pitchFamily="34" charset="0"/>
                <a:ea typeface="Segoe UI Black" panose="020B0A02040204020203" pitchFamily="34" charset="0"/>
                <a:cs typeface="Segoe UI Black" panose="020B0A02040204020203" pitchFamily="34" charset="0"/>
              </a:rPr>
              <a:t>&amp;</a:t>
            </a:r>
          </a:p>
        </p:txBody>
      </p:sp>
      <p:sp>
        <p:nvSpPr>
          <p:cNvPr id="112" name="Rectangle 150"/>
          <p:cNvSpPr>
            <a:spLocks noChangeArrowheads="1"/>
          </p:cNvSpPr>
          <p:nvPr/>
        </p:nvSpPr>
        <p:spPr bwMode="auto">
          <a:xfrm>
            <a:off x="6049553" y="2923618"/>
            <a:ext cx="564618" cy="358962"/>
          </a:xfrm>
          <a:prstGeom prst="rect">
            <a:avLst/>
          </a:prstGeom>
          <a:solidFill>
            <a:srgbClr val="FFCC00"/>
          </a:solidFill>
          <a:ln w="28575">
            <a:solidFill>
              <a:srgbClr val="000000"/>
            </a:solidFill>
            <a:miter lim="800000"/>
            <a:headEnd/>
            <a:tailEnd/>
          </a:ln>
          <a:effectLst>
            <a:outerShdw blurRad="50800" dist="38100" dir="5400000" algn="t" rotWithShape="0">
              <a:prstClr val="black">
                <a:alpha val="40000"/>
              </a:prstClr>
            </a:outerShdw>
          </a:effectLst>
        </p:spPr>
        <p:txBody>
          <a:bodyPr anchor="ctr" anchorCtr="1"/>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latin typeface="Segoe UI Black" panose="020B0A02040204020203" pitchFamily="34" charset="0"/>
                <a:ea typeface="Segoe UI Black" panose="020B0A02040204020203" pitchFamily="34" charset="0"/>
                <a:cs typeface="Segoe UI Black" panose="020B0A02040204020203" pitchFamily="34" charset="0"/>
              </a:rPr>
              <a:t>&amp;</a:t>
            </a:r>
          </a:p>
        </p:txBody>
      </p:sp>
      <p:sp>
        <p:nvSpPr>
          <p:cNvPr id="113" name="Rectangle 154"/>
          <p:cNvSpPr>
            <a:spLocks noChangeArrowheads="1"/>
          </p:cNvSpPr>
          <p:nvPr/>
        </p:nvSpPr>
        <p:spPr bwMode="auto">
          <a:xfrm>
            <a:off x="6793652" y="2923618"/>
            <a:ext cx="564618" cy="358962"/>
          </a:xfrm>
          <a:prstGeom prst="rect">
            <a:avLst/>
          </a:prstGeom>
          <a:solidFill>
            <a:srgbClr val="FFCC00"/>
          </a:solidFill>
          <a:ln w="28575">
            <a:solidFill>
              <a:srgbClr val="000000"/>
            </a:solidFill>
            <a:miter lim="800000"/>
            <a:headEnd/>
            <a:tailEnd/>
          </a:ln>
          <a:effectLst>
            <a:outerShdw blurRad="50800" dist="38100" dir="5400000" algn="t" rotWithShape="0">
              <a:prstClr val="black">
                <a:alpha val="40000"/>
              </a:prstClr>
            </a:outerShdw>
          </a:effectLst>
        </p:spPr>
        <p:txBody>
          <a:bodyPr anchor="ctr" anchorCtr="1"/>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latin typeface="Segoe UI Black" panose="020B0A02040204020203" pitchFamily="34" charset="0"/>
                <a:ea typeface="Segoe UI Black" panose="020B0A02040204020203" pitchFamily="34" charset="0"/>
                <a:cs typeface="Segoe UI Black" panose="020B0A02040204020203" pitchFamily="34" charset="0"/>
              </a:rPr>
              <a:t>&amp;</a:t>
            </a:r>
          </a:p>
        </p:txBody>
      </p:sp>
      <p:sp>
        <p:nvSpPr>
          <p:cNvPr id="114" name="Rectangle 161"/>
          <p:cNvSpPr>
            <a:spLocks noChangeArrowheads="1"/>
          </p:cNvSpPr>
          <p:nvPr/>
        </p:nvSpPr>
        <p:spPr bwMode="auto">
          <a:xfrm>
            <a:off x="8218005" y="2961010"/>
            <a:ext cx="64120" cy="301557"/>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solidFill>
                  <a:srgbClr val="FF3300"/>
                </a:solidFill>
                <a:latin typeface="Segoe UI Black" panose="020B0A02040204020203" pitchFamily="34" charset="0"/>
                <a:ea typeface="Segoe UI Black" panose="020B0A02040204020203" pitchFamily="34" charset="0"/>
                <a:cs typeface="Segoe UI Black" panose="020B0A02040204020203" pitchFamily="34" charset="0"/>
              </a:rPr>
              <a:t> </a:t>
            </a:r>
            <a:endParaRPr lang="en-US" altLang="zh-CN" sz="28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5" name="Rectangle 162"/>
          <p:cNvSpPr>
            <a:spLocks noChangeArrowheads="1"/>
          </p:cNvSpPr>
          <p:nvPr/>
        </p:nvSpPr>
        <p:spPr bwMode="auto">
          <a:xfrm>
            <a:off x="8605290" y="2938575"/>
            <a:ext cx="564618" cy="358962"/>
          </a:xfrm>
          <a:prstGeom prst="rect">
            <a:avLst/>
          </a:prstGeom>
          <a:solidFill>
            <a:srgbClr val="FFCC00"/>
          </a:solidFill>
          <a:ln w="28575">
            <a:solidFill>
              <a:srgbClr val="000000"/>
            </a:solidFill>
            <a:miter lim="800000"/>
            <a:headEnd/>
            <a:tailEnd/>
          </a:ln>
          <a:effectLst>
            <a:outerShdw blurRad="50800" dist="38100" dir="5400000" algn="t" rotWithShape="0">
              <a:prstClr val="black">
                <a:alpha val="40000"/>
              </a:prstClr>
            </a:outerShdw>
          </a:effectLst>
        </p:spPr>
        <p:txBody>
          <a:bodyPr anchor="ctr" anchorCtr="1"/>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latin typeface="Segoe UI Black" panose="020B0A02040204020203" pitchFamily="34" charset="0"/>
                <a:ea typeface="Segoe UI Black" panose="020B0A02040204020203" pitchFamily="34" charset="0"/>
                <a:cs typeface="Segoe UI Black" panose="020B0A02040204020203" pitchFamily="34" charset="0"/>
              </a:rPr>
              <a:t>&amp;</a:t>
            </a:r>
          </a:p>
        </p:txBody>
      </p:sp>
      <p:sp>
        <p:nvSpPr>
          <p:cNvPr id="116" name="Rectangle 166"/>
          <p:cNvSpPr>
            <a:spLocks noChangeArrowheads="1"/>
          </p:cNvSpPr>
          <p:nvPr/>
        </p:nvSpPr>
        <p:spPr bwMode="auto">
          <a:xfrm>
            <a:off x="9770047" y="2923618"/>
            <a:ext cx="564618" cy="358962"/>
          </a:xfrm>
          <a:prstGeom prst="rect">
            <a:avLst/>
          </a:prstGeom>
          <a:solidFill>
            <a:srgbClr val="FFCC00"/>
          </a:solidFill>
          <a:ln w="28575">
            <a:solidFill>
              <a:srgbClr val="000000"/>
            </a:solidFill>
            <a:miter lim="800000"/>
            <a:headEnd/>
            <a:tailEnd/>
          </a:ln>
          <a:effectLst>
            <a:outerShdw blurRad="50800" dist="38100" dir="5400000" algn="t" rotWithShape="0">
              <a:prstClr val="black">
                <a:alpha val="40000"/>
              </a:prstClr>
            </a:outerShdw>
          </a:effectLst>
        </p:spPr>
        <p:txBody>
          <a:bodyPr anchor="ctr" anchorCtr="1"/>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latin typeface="Segoe UI Black" panose="020B0A02040204020203" pitchFamily="34" charset="0"/>
                <a:ea typeface="Segoe UI Black" panose="020B0A02040204020203" pitchFamily="34" charset="0"/>
                <a:cs typeface="Segoe UI Black" panose="020B0A02040204020203" pitchFamily="34" charset="0"/>
              </a:rPr>
              <a:t>&amp;</a:t>
            </a:r>
          </a:p>
        </p:txBody>
      </p:sp>
      <p:sp>
        <p:nvSpPr>
          <p:cNvPr id="117" name="Line 170"/>
          <p:cNvSpPr>
            <a:spLocks noChangeShapeType="1"/>
          </p:cNvSpPr>
          <p:nvPr/>
        </p:nvSpPr>
        <p:spPr bwMode="auto">
          <a:xfrm>
            <a:off x="7143265" y="3297537"/>
            <a:ext cx="0" cy="46739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8" name="Oval 171"/>
          <p:cNvSpPr>
            <a:spLocks noChangeArrowheads="1"/>
          </p:cNvSpPr>
          <p:nvPr/>
        </p:nvSpPr>
        <p:spPr bwMode="auto">
          <a:xfrm>
            <a:off x="3684515" y="4907259"/>
            <a:ext cx="97219" cy="100958"/>
          </a:xfrm>
          <a:prstGeom prst="ellipse">
            <a:avLst/>
          </a:prstGeom>
          <a:solidFill>
            <a:srgbClr val="000000"/>
          </a:solidFill>
          <a:ln w="19050">
            <a:solidFill>
              <a:srgbClr val="000000"/>
            </a:solidFill>
            <a:round/>
            <a:headEnd/>
            <a:tailE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9" name="Oval 172"/>
          <p:cNvSpPr>
            <a:spLocks noChangeArrowheads="1"/>
          </p:cNvSpPr>
          <p:nvPr/>
        </p:nvSpPr>
        <p:spPr bwMode="auto">
          <a:xfrm>
            <a:off x="3785474" y="4505297"/>
            <a:ext cx="100958" cy="100958"/>
          </a:xfrm>
          <a:prstGeom prst="ellipse">
            <a:avLst/>
          </a:prstGeom>
          <a:solidFill>
            <a:srgbClr val="000000"/>
          </a:solidFill>
          <a:ln w="19050">
            <a:solidFill>
              <a:srgbClr val="000000"/>
            </a:solidFill>
            <a:round/>
            <a:headEnd/>
            <a:tailE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0" name="Oval 173"/>
          <p:cNvSpPr>
            <a:spLocks noChangeArrowheads="1"/>
          </p:cNvSpPr>
          <p:nvPr/>
        </p:nvSpPr>
        <p:spPr bwMode="auto">
          <a:xfrm>
            <a:off x="4619312" y="4505297"/>
            <a:ext cx="97219" cy="100958"/>
          </a:xfrm>
          <a:prstGeom prst="ellipse">
            <a:avLst/>
          </a:prstGeom>
          <a:solidFill>
            <a:srgbClr val="000000"/>
          </a:solidFill>
          <a:ln w="19050">
            <a:solidFill>
              <a:srgbClr val="000000"/>
            </a:solidFill>
            <a:round/>
            <a:headEnd/>
            <a:tailE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1" name="Oval 174"/>
          <p:cNvSpPr>
            <a:spLocks noChangeArrowheads="1"/>
          </p:cNvSpPr>
          <p:nvPr/>
        </p:nvSpPr>
        <p:spPr bwMode="auto">
          <a:xfrm>
            <a:off x="5049319" y="4707213"/>
            <a:ext cx="97219" cy="99088"/>
          </a:xfrm>
          <a:prstGeom prst="ellipse">
            <a:avLst/>
          </a:prstGeom>
          <a:solidFill>
            <a:srgbClr val="000000"/>
          </a:solidFill>
          <a:ln w="19050">
            <a:solidFill>
              <a:srgbClr val="000000"/>
            </a:solidFill>
            <a:round/>
            <a:headEnd/>
            <a:tailE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2" name="Oval 175"/>
          <p:cNvSpPr>
            <a:spLocks noChangeArrowheads="1"/>
          </p:cNvSpPr>
          <p:nvPr/>
        </p:nvSpPr>
        <p:spPr bwMode="auto">
          <a:xfrm>
            <a:off x="4753924" y="4120159"/>
            <a:ext cx="100958" cy="97219"/>
          </a:xfrm>
          <a:prstGeom prst="ellipse">
            <a:avLst/>
          </a:prstGeom>
          <a:solidFill>
            <a:srgbClr val="000000"/>
          </a:solidFill>
          <a:ln w="19050">
            <a:solidFill>
              <a:srgbClr val="000000"/>
            </a:solidFill>
            <a:round/>
            <a:headEnd/>
            <a:tailE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3" name="Oval 176"/>
          <p:cNvSpPr>
            <a:spLocks noChangeArrowheads="1"/>
          </p:cNvSpPr>
          <p:nvPr/>
        </p:nvSpPr>
        <p:spPr bwMode="auto">
          <a:xfrm>
            <a:off x="5383976" y="4505297"/>
            <a:ext cx="97219" cy="100958"/>
          </a:xfrm>
          <a:prstGeom prst="ellipse">
            <a:avLst/>
          </a:prstGeom>
          <a:solidFill>
            <a:srgbClr val="000000"/>
          </a:solidFill>
          <a:ln w="19050">
            <a:solidFill>
              <a:srgbClr val="000000"/>
            </a:solidFill>
            <a:round/>
            <a:headEnd/>
            <a:tailE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4" name="Oval 177"/>
          <p:cNvSpPr>
            <a:spLocks noChangeArrowheads="1"/>
          </p:cNvSpPr>
          <p:nvPr/>
        </p:nvSpPr>
        <p:spPr bwMode="auto">
          <a:xfrm>
            <a:off x="5653199" y="4314598"/>
            <a:ext cx="100958" cy="100958"/>
          </a:xfrm>
          <a:prstGeom prst="ellipse">
            <a:avLst/>
          </a:prstGeom>
          <a:solidFill>
            <a:srgbClr val="000000"/>
          </a:solidFill>
          <a:ln w="19050">
            <a:solidFill>
              <a:srgbClr val="000000"/>
            </a:solidFill>
            <a:round/>
            <a:headEnd/>
            <a:tailE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5" name="Oval 178"/>
          <p:cNvSpPr>
            <a:spLocks noChangeArrowheads="1"/>
          </p:cNvSpPr>
          <p:nvPr/>
        </p:nvSpPr>
        <p:spPr bwMode="auto">
          <a:xfrm>
            <a:off x="6139293" y="4505297"/>
            <a:ext cx="100958" cy="100958"/>
          </a:xfrm>
          <a:prstGeom prst="ellipse">
            <a:avLst/>
          </a:prstGeom>
          <a:solidFill>
            <a:srgbClr val="000000"/>
          </a:solidFill>
          <a:ln w="19050">
            <a:solidFill>
              <a:srgbClr val="000000"/>
            </a:solidFill>
            <a:round/>
            <a:headEnd/>
            <a:tailE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6" name="Oval 179"/>
          <p:cNvSpPr>
            <a:spLocks noChangeArrowheads="1"/>
          </p:cNvSpPr>
          <p:nvPr/>
        </p:nvSpPr>
        <p:spPr bwMode="auto">
          <a:xfrm>
            <a:off x="6300077" y="4120159"/>
            <a:ext cx="97219" cy="97219"/>
          </a:xfrm>
          <a:prstGeom prst="ellipse">
            <a:avLst/>
          </a:prstGeom>
          <a:solidFill>
            <a:srgbClr val="000000"/>
          </a:solidFill>
          <a:ln w="19050">
            <a:solidFill>
              <a:srgbClr val="000000"/>
            </a:solidFill>
            <a:round/>
            <a:headEnd/>
            <a:tailE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7" name="Oval 180"/>
          <p:cNvSpPr>
            <a:spLocks noChangeArrowheads="1"/>
          </p:cNvSpPr>
          <p:nvPr/>
        </p:nvSpPr>
        <p:spPr bwMode="auto">
          <a:xfrm>
            <a:off x="6438429" y="3921983"/>
            <a:ext cx="100958" cy="100958"/>
          </a:xfrm>
          <a:prstGeom prst="ellipse">
            <a:avLst/>
          </a:prstGeom>
          <a:solidFill>
            <a:srgbClr val="000000"/>
          </a:solidFill>
          <a:ln w="19050">
            <a:solidFill>
              <a:srgbClr val="000000"/>
            </a:solidFill>
            <a:round/>
            <a:headEnd/>
            <a:tailE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8" name="Oval 181"/>
          <p:cNvSpPr>
            <a:spLocks noChangeArrowheads="1"/>
          </p:cNvSpPr>
          <p:nvPr/>
        </p:nvSpPr>
        <p:spPr bwMode="auto">
          <a:xfrm>
            <a:off x="6973132" y="4120159"/>
            <a:ext cx="97219" cy="97219"/>
          </a:xfrm>
          <a:prstGeom prst="ellipse">
            <a:avLst/>
          </a:prstGeom>
          <a:solidFill>
            <a:srgbClr val="000000"/>
          </a:solidFill>
          <a:ln w="19050">
            <a:solidFill>
              <a:srgbClr val="000000"/>
            </a:solidFill>
            <a:round/>
            <a:headEnd/>
            <a:tailE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9" name="Oval 182"/>
          <p:cNvSpPr>
            <a:spLocks noChangeArrowheads="1"/>
          </p:cNvSpPr>
          <p:nvPr/>
        </p:nvSpPr>
        <p:spPr bwMode="auto">
          <a:xfrm>
            <a:off x="6846000" y="4505297"/>
            <a:ext cx="100958" cy="100958"/>
          </a:xfrm>
          <a:prstGeom prst="ellipse">
            <a:avLst/>
          </a:prstGeom>
          <a:solidFill>
            <a:srgbClr val="000000"/>
          </a:solidFill>
          <a:ln w="19050">
            <a:solidFill>
              <a:srgbClr val="000000"/>
            </a:solidFill>
            <a:round/>
            <a:headEnd/>
            <a:tailE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0" name="Oval 183"/>
          <p:cNvSpPr>
            <a:spLocks noChangeArrowheads="1"/>
          </p:cNvSpPr>
          <p:nvPr/>
        </p:nvSpPr>
        <p:spPr bwMode="auto">
          <a:xfrm>
            <a:off x="7092787" y="3735023"/>
            <a:ext cx="100958" cy="100958"/>
          </a:xfrm>
          <a:prstGeom prst="ellipse">
            <a:avLst/>
          </a:prstGeom>
          <a:solidFill>
            <a:srgbClr val="000000"/>
          </a:solidFill>
          <a:ln w="19050">
            <a:solidFill>
              <a:srgbClr val="000000"/>
            </a:solidFill>
            <a:round/>
            <a:headEnd/>
            <a:tailE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1" name="Oval 184"/>
          <p:cNvSpPr>
            <a:spLocks noChangeArrowheads="1"/>
          </p:cNvSpPr>
          <p:nvPr/>
        </p:nvSpPr>
        <p:spPr bwMode="auto">
          <a:xfrm>
            <a:off x="7558317" y="4314598"/>
            <a:ext cx="100958" cy="100958"/>
          </a:xfrm>
          <a:prstGeom prst="ellipse">
            <a:avLst/>
          </a:prstGeom>
          <a:solidFill>
            <a:srgbClr val="000000"/>
          </a:solidFill>
          <a:ln w="19050">
            <a:solidFill>
              <a:srgbClr val="000000"/>
            </a:solidFill>
            <a:round/>
            <a:headEnd/>
            <a:tailE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2" name="Oval 185"/>
          <p:cNvSpPr>
            <a:spLocks noChangeArrowheads="1"/>
          </p:cNvSpPr>
          <p:nvPr/>
        </p:nvSpPr>
        <p:spPr bwMode="auto">
          <a:xfrm>
            <a:off x="7913540" y="4120159"/>
            <a:ext cx="100958" cy="97219"/>
          </a:xfrm>
          <a:prstGeom prst="ellipse">
            <a:avLst/>
          </a:prstGeom>
          <a:solidFill>
            <a:srgbClr val="000000"/>
          </a:solidFill>
          <a:ln w="19050">
            <a:solidFill>
              <a:srgbClr val="000000"/>
            </a:solidFill>
            <a:round/>
            <a:headEnd/>
            <a:tailE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3" name="Oval 186"/>
          <p:cNvSpPr>
            <a:spLocks noChangeArrowheads="1"/>
          </p:cNvSpPr>
          <p:nvPr/>
        </p:nvSpPr>
        <p:spPr bwMode="auto">
          <a:xfrm>
            <a:off x="8175283" y="3921983"/>
            <a:ext cx="100958" cy="100958"/>
          </a:xfrm>
          <a:prstGeom prst="ellipse">
            <a:avLst/>
          </a:prstGeom>
          <a:solidFill>
            <a:srgbClr val="000000"/>
          </a:solidFill>
          <a:ln w="19050">
            <a:solidFill>
              <a:srgbClr val="000000"/>
            </a:solidFill>
            <a:round/>
            <a:headEnd/>
            <a:tailE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4" name="Oval 187"/>
          <p:cNvSpPr>
            <a:spLocks noChangeArrowheads="1"/>
          </p:cNvSpPr>
          <p:nvPr/>
        </p:nvSpPr>
        <p:spPr bwMode="auto">
          <a:xfrm>
            <a:off x="8859554" y="3735023"/>
            <a:ext cx="97219" cy="100958"/>
          </a:xfrm>
          <a:prstGeom prst="ellipse">
            <a:avLst/>
          </a:prstGeom>
          <a:solidFill>
            <a:srgbClr val="000000"/>
          </a:solidFill>
          <a:ln w="19050">
            <a:solidFill>
              <a:srgbClr val="000000"/>
            </a:solidFill>
            <a:round/>
            <a:headEnd/>
            <a:tailE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5" name="Oval 188"/>
          <p:cNvSpPr>
            <a:spLocks noChangeArrowheads="1"/>
          </p:cNvSpPr>
          <p:nvPr/>
        </p:nvSpPr>
        <p:spPr bwMode="auto">
          <a:xfrm>
            <a:off x="9012862" y="3514411"/>
            <a:ext cx="100958" cy="100958"/>
          </a:xfrm>
          <a:prstGeom prst="ellipse">
            <a:avLst/>
          </a:prstGeom>
          <a:solidFill>
            <a:srgbClr val="000000"/>
          </a:solidFill>
          <a:ln w="19050">
            <a:solidFill>
              <a:srgbClr val="000000"/>
            </a:solidFill>
            <a:round/>
            <a:headEnd/>
            <a:tailE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6" name="Oval 189"/>
          <p:cNvSpPr>
            <a:spLocks noChangeArrowheads="1"/>
          </p:cNvSpPr>
          <p:nvPr/>
        </p:nvSpPr>
        <p:spPr bwMode="auto">
          <a:xfrm>
            <a:off x="10155183" y="3514411"/>
            <a:ext cx="100958" cy="100958"/>
          </a:xfrm>
          <a:prstGeom prst="ellipse">
            <a:avLst/>
          </a:prstGeom>
          <a:solidFill>
            <a:srgbClr val="000000"/>
          </a:solidFill>
          <a:ln w="19050">
            <a:solidFill>
              <a:srgbClr val="000000"/>
            </a:solidFill>
            <a:round/>
            <a:headEnd/>
            <a:tailE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7" name="Oval 190"/>
          <p:cNvSpPr>
            <a:spLocks noChangeArrowheads="1"/>
          </p:cNvSpPr>
          <p:nvPr/>
        </p:nvSpPr>
        <p:spPr bwMode="auto">
          <a:xfrm>
            <a:off x="9856048" y="3735023"/>
            <a:ext cx="100958" cy="100958"/>
          </a:xfrm>
          <a:prstGeom prst="ellipse">
            <a:avLst/>
          </a:prstGeom>
          <a:solidFill>
            <a:srgbClr val="000000"/>
          </a:solidFill>
          <a:ln w="19050">
            <a:solidFill>
              <a:srgbClr val="000000"/>
            </a:solidFill>
            <a:round/>
            <a:headEnd/>
            <a:tailE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8" name="Oval 191"/>
          <p:cNvSpPr>
            <a:spLocks noChangeArrowheads="1"/>
          </p:cNvSpPr>
          <p:nvPr/>
        </p:nvSpPr>
        <p:spPr bwMode="auto">
          <a:xfrm>
            <a:off x="4492181" y="4907259"/>
            <a:ext cx="100958" cy="100958"/>
          </a:xfrm>
          <a:prstGeom prst="ellipse">
            <a:avLst/>
          </a:prstGeom>
          <a:solidFill>
            <a:srgbClr val="000000"/>
          </a:solidFill>
          <a:ln w="19050">
            <a:solidFill>
              <a:srgbClr val="000000"/>
            </a:solidFill>
            <a:round/>
            <a:headEnd/>
            <a:tailE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9" name="Oval 192"/>
          <p:cNvSpPr>
            <a:spLocks noChangeArrowheads="1"/>
          </p:cNvSpPr>
          <p:nvPr/>
        </p:nvSpPr>
        <p:spPr bwMode="auto">
          <a:xfrm>
            <a:off x="9394259" y="3921983"/>
            <a:ext cx="100958" cy="100958"/>
          </a:xfrm>
          <a:prstGeom prst="ellipse">
            <a:avLst/>
          </a:prstGeom>
          <a:solidFill>
            <a:srgbClr val="000000"/>
          </a:solidFill>
          <a:ln w="19050">
            <a:solidFill>
              <a:srgbClr val="000000"/>
            </a:solidFill>
            <a:round/>
            <a:headEnd/>
            <a:tailE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0" name="Oval 193"/>
          <p:cNvSpPr>
            <a:spLocks noChangeArrowheads="1"/>
          </p:cNvSpPr>
          <p:nvPr/>
        </p:nvSpPr>
        <p:spPr bwMode="auto">
          <a:xfrm>
            <a:off x="8691290" y="4120159"/>
            <a:ext cx="97219" cy="97219"/>
          </a:xfrm>
          <a:prstGeom prst="ellipse">
            <a:avLst/>
          </a:prstGeom>
          <a:solidFill>
            <a:srgbClr val="000000"/>
          </a:solidFill>
          <a:ln w="19050">
            <a:solidFill>
              <a:srgbClr val="000000"/>
            </a:solidFill>
            <a:round/>
            <a:headEnd/>
            <a:tailEnd/>
          </a:ln>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2" name="Rectangle 195"/>
          <p:cNvSpPr>
            <a:spLocks noChangeArrowheads="1"/>
          </p:cNvSpPr>
          <p:nvPr/>
        </p:nvSpPr>
        <p:spPr bwMode="auto">
          <a:xfrm>
            <a:off x="3085566" y="1086655"/>
            <a:ext cx="2775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2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32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4" name="Rectangle 197"/>
          <p:cNvSpPr>
            <a:spLocks noChangeArrowheads="1"/>
          </p:cNvSpPr>
          <p:nvPr/>
        </p:nvSpPr>
        <p:spPr bwMode="auto">
          <a:xfrm>
            <a:off x="4615573" y="1196566"/>
            <a:ext cx="373919" cy="235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buClr>
                <a:schemeClr val="hlink"/>
              </a:buClr>
              <a:buSzPct val="65000"/>
              <a:buFont typeface="Wingdings" panose="05000000000000000000" pitchFamily="2" charset="2"/>
              <a:buNone/>
            </a:pPr>
            <a:endParaRPr lang="zh-CN" altLang="en-US" sz="3200">
              <a:solidFill>
                <a:srgbClr val="FF3300"/>
              </a:solidFill>
              <a:latin typeface="Segoe UI Black" panose="020B0A02040204020203" pitchFamily="34" charset="0"/>
              <a:ea typeface="宋体" panose="02010600030101010101" pitchFamily="2" charset="-122"/>
              <a:cs typeface="Segoe UI Black" panose="020B0A02040204020203" pitchFamily="34" charset="0"/>
            </a:endParaRPr>
          </a:p>
        </p:txBody>
      </p:sp>
      <p:sp>
        <p:nvSpPr>
          <p:cNvPr id="145" name="Rectangle 198"/>
          <p:cNvSpPr>
            <a:spLocks noChangeArrowheads="1"/>
          </p:cNvSpPr>
          <p:nvPr/>
        </p:nvSpPr>
        <p:spPr bwMode="auto">
          <a:xfrm>
            <a:off x="4660034" y="1111861"/>
            <a:ext cx="361385" cy="335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2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32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6" name="Rectangle 199"/>
          <p:cNvSpPr>
            <a:spLocks noChangeArrowheads="1"/>
          </p:cNvSpPr>
          <p:nvPr/>
        </p:nvSpPr>
        <p:spPr bwMode="auto">
          <a:xfrm>
            <a:off x="4898138" y="1196565"/>
            <a:ext cx="705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200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 </a:t>
            </a:r>
            <a:endParaRPr lang="en-US" altLang="zh-CN" sz="320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7" name="Rectangle 200"/>
          <p:cNvSpPr>
            <a:spLocks noChangeArrowheads="1"/>
          </p:cNvSpPr>
          <p:nvPr/>
        </p:nvSpPr>
        <p:spPr bwMode="auto">
          <a:xfrm>
            <a:off x="7792015" y="2931096"/>
            <a:ext cx="564618" cy="358962"/>
          </a:xfrm>
          <a:prstGeom prst="rect">
            <a:avLst/>
          </a:prstGeom>
          <a:solidFill>
            <a:srgbClr val="FFCC00"/>
          </a:solidFill>
          <a:ln w="28575">
            <a:solidFill>
              <a:srgbClr val="000000"/>
            </a:solidFill>
            <a:miter lim="800000"/>
            <a:headEnd/>
            <a:tailEnd/>
          </a:ln>
          <a:effectLst>
            <a:outerShdw blurRad="50800" dist="38100" dir="5400000" algn="t" rotWithShape="0">
              <a:prstClr val="black">
                <a:alpha val="40000"/>
              </a:prstClr>
            </a:outerShdw>
          </a:effectLst>
        </p:spPr>
        <p:txBody>
          <a:bodyPr anchor="ctr" anchorCtr="1"/>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latin typeface="Segoe UI Black" panose="020B0A02040204020203" pitchFamily="34" charset="0"/>
                <a:ea typeface="Segoe UI Black" panose="020B0A02040204020203" pitchFamily="34" charset="0"/>
                <a:cs typeface="Segoe UI Black" panose="020B0A02040204020203" pitchFamily="34" charset="0"/>
              </a:rPr>
              <a:t>&amp;</a:t>
            </a:r>
          </a:p>
        </p:txBody>
      </p:sp>
      <p:sp>
        <p:nvSpPr>
          <p:cNvPr id="148" name="Rectangle 201"/>
          <p:cNvSpPr>
            <a:spLocks noChangeArrowheads="1"/>
          </p:cNvSpPr>
          <p:nvPr/>
        </p:nvSpPr>
        <p:spPr bwMode="auto">
          <a:xfrm>
            <a:off x="4432354" y="1934602"/>
            <a:ext cx="564618" cy="358962"/>
          </a:xfrm>
          <a:prstGeom prst="rect">
            <a:avLst/>
          </a:prstGeom>
          <a:solidFill>
            <a:srgbClr val="FFCC00"/>
          </a:solidFill>
          <a:ln w="28575">
            <a:solidFill>
              <a:srgbClr val="000000"/>
            </a:solidFill>
            <a:miter lim="800000"/>
            <a:headEnd/>
            <a:tailEnd/>
          </a:ln>
          <a:effectLst>
            <a:outerShdw blurRad="50800" dist="38100" dir="5400000" algn="t" rotWithShape="0">
              <a:prstClr val="black">
                <a:alpha val="40000"/>
              </a:prstClr>
            </a:outerShdw>
          </a:effectLst>
        </p:spPr>
        <p:txBody>
          <a:bodyPr anchor="ctr" anchorCtr="1"/>
          <a:lstStyle>
            <a:lvl1pPr>
              <a:lnSpc>
                <a:spcPct val="120000"/>
              </a:lnSpc>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ea typeface="华文新魏" panose="02010800040101010101" pitchFamily="2" charset="-122"/>
              </a:defRPr>
            </a:lvl1pPr>
            <a:lvl2pPr marL="742950" indent="-285750">
              <a:lnSpc>
                <a:spcPct val="120000"/>
              </a:lnSpc>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ea typeface="华文新魏" panose="02010800040101010101" pitchFamily="2" charset="-122"/>
              </a:defRPr>
            </a:lvl2pPr>
            <a:lvl3pPr marL="1143000" indent="-228600">
              <a:lnSpc>
                <a:spcPct val="120000"/>
              </a:lnSpc>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ea typeface="华文新魏" panose="02010800040101010101" pitchFamily="2" charset="-122"/>
              </a:defRPr>
            </a:lvl3pPr>
            <a:lvl4pPr marL="1600200" indent="-228600">
              <a:lnSpc>
                <a:spcPct val="120000"/>
              </a:lnSpc>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ea typeface="华文新魏" panose="02010800040101010101" pitchFamily="2" charset="-122"/>
              </a:defRPr>
            </a:lvl4pPr>
            <a:lvl5pPr marL="2057400" indent="-228600">
              <a:lnSpc>
                <a:spcPct val="120000"/>
              </a:lnSpc>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lnSpc>
                <a:spcPct val="120000"/>
              </a:lnSpc>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ea typeface="华文新魏" panose="02010800040101010101" pitchFamily="2" charset="-122"/>
              </a:defRPr>
            </a:lvl9pPr>
          </a:lstStyle>
          <a:p>
            <a:pPr algn="ctr" eaLnBrk="1" hangingPunct="1">
              <a:buFont typeface="Wingdings" panose="05000000000000000000" pitchFamily="2" charset="2"/>
              <a:buNone/>
            </a:pPr>
            <a:r>
              <a:rPr lang="en-US" altLang="zh-CN" sz="1800" dirty="0">
                <a:latin typeface="Segoe UI Black" panose="020B0A02040204020203" pitchFamily="34" charset="0"/>
                <a:ea typeface="Segoe UI Black" panose="020B0A02040204020203" pitchFamily="34" charset="0"/>
                <a:cs typeface="Segoe UI Black" panose="020B0A02040204020203" pitchFamily="34" charset="0"/>
              </a:rPr>
              <a:t>&amp;</a:t>
            </a:r>
          </a:p>
        </p:txBody>
      </p:sp>
      <p:sp>
        <p:nvSpPr>
          <p:cNvPr id="150" name="Rectangle 203"/>
          <p:cNvSpPr>
            <a:spLocks noChangeArrowheads="1"/>
          </p:cNvSpPr>
          <p:nvPr/>
        </p:nvSpPr>
        <p:spPr bwMode="auto">
          <a:xfrm>
            <a:off x="5954204" y="1932733"/>
            <a:ext cx="564618" cy="358962"/>
          </a:xfrm>
          <a:prstGeom prst="rect">
            <a:avLst/>
          </a:prstGeom>
          <a:solidFill>
            <a:srgbClr val="99FFCC"/>
          </a:solidFill>
          <a:ln w="28575">
            <a:solidFill>
              <a:srgbClr val="000000"/>
            </a:solidFill>
            <a:miter lim="800000"/>
            <a:headEnd/>
            <a:tailEnd/>
          </a:ln>
          <a:effectLst>
            <a:outerShdw blurRad="50800" dist="38100" dir="5400000" algn="t" rotWithShape="0">
              <a:prstClr val="black">
                <a:alpha val="40000"/>
              </a:prstClr>
            </a:outerShdw>
          </a:effectLst>
        </p:spPr>
        <p:txBody>
          <a:bodyPr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lnSpc>
                <a:spcPct val="120000"/>
              </a:lnSpc>
              <a:buClr>
                <a:schemeClr val="accent2"/>
              </a:buClr>
              <a:buSzTx/>
            </a:pPr>
            <a:r>
              <a:rPr lang="en-US" altLang="zh-CN" sz="180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≥1</a:t>
            </a:r>
          </a:p>
        </p:txBody>
      </p:sp>
      <p:sp>
        <p:nvSpPr>
          <p:cNvPr id="152" name="Rectangle 205"/>
          <p:cNvSpPr>
            <a:spLocks noChangeArrowheads="1"/>
          </p:cNvSpPr>
          <p:nvPr/>
        </p:nvSpPr>
        <p:spPr bwMode="auto">
          <a:xfrm>
            <a:off x="9491478" y="1932733"/>
            <a:ext cx="564618" cy="358962"/>
          </a:xfrm>
          <a:prstGeom prst="rect">
            <a:avLst/>
          </a:prstGeom>
          <a:solidFill>
            <a:srgbClr val="99FFCC"/>
          </a:solidFill>
          <a:ln w="28575">
            <a:solidFill>
              <a:srgbClr val="000000"/>
            </a:solidFill>
            <a:miter lim="800000"/>
            <a:headEnd/>
            <a:tailEnd/>
          </a:ln>
          <a:effectLst>
            <a:outerShdw blurRad="50800" dist="38100" dir="5400000" algn="t" rotWithShape="0">
              <a:prstClr val="black">
                <a:alpha val="40000"/>
              </a:prstClr>
            </a:outerShdw>
          </a:effectLst>
        </p:spPr>
        <p:txBody>
          <a:bodyPr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lnSpc>
                <a:spcPct val="120000"/>
              </a:lnSpc>
              <a:buClr>
                <a:schemeClr val="accent2"/>
              </a:buClr>
              <a:buSzTx/>
            </a:pPr>
            <a:r>
              <a:rPr lang="en-US" altLang="zh-CN" sz="180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≥1</a:t>
            </a:r>
          </a:p>
        </p:txBody>
      </p:sp>
      <p:sp>
        <p:nvSpPr>
          <p:cNvPr id="149" name="Rectangle 202"/>
          <p:cNvSpPr>
            <a:spLocks noChangeArrowheads="1"/>
          </p:cNvSpPr>
          <p:nvPr/>
        </p:nvSpPr>
        <p:spPr bwMode="auto">
          <a:xfrm>
            <a:off x="2833849" y="1906558"/>
            <a:ext cx="564618" cy="358962"/>
          </a:xfrm>
          <a:prstGeom prst="rect">
            <a:avLst/>
          </a:prstGeom>
          <a:solidFill>
            <a:srgbClr val="99FFCC"/>
          </a:solidFill>
          <a:ln w="28575">
            <a:solidFill>
              <a:srgbClr val="000000"/>
            </a:solidFill>
            <a:miter lim="800000"/>
            <a:headEnd/>
            <a:tailEnd/>
          </a:ln>
          <a:effectLst>
            <a:outerShdw blurRad="50800" dist="38100" dir="5400000" algn="t" rotWithShape="0">
              <a:prstClr val="black">
                <a:alpha val="40000"/>
              </a:prstClr>
            </a:outerShdw>
          </a:effectLst>
        </p:spPr>
        <p:txBody>
          <a:bodyPr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lnSpc>
                <a:spcPct val="120000"/>
              </a:lnSpc>
              <a:buClr>
                <a:schemeClr val="accent2"/>
              </a:buClr>
              <a:buSzTx/>
            </a:pPr>
            <a:r>
              <a:rPr lang="en-US" altLang="zh-CN" sz="180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≥1</a:t>
            </a:r>
          </a:p>
        </p:txBody>
      </p:sp>
      <p:sp>
        <p:nvSpPr>
          <p:cNvPr id="151" name="Rectangle 204"/>
          <p:cNvSpPr>
            <a:spLocks noChangeArrowheads="1"/>
          </p:cNvSpPr>
          <p:nvPr/>
        </p:nvSpPr>
        <p:spPr bwMode="auto">
          <a:xfrm>
            <a:off x="7816321" y="1915906"/>
            <a:ext cx="564618" cy="358962"/>
          </a:xfrm>
          <a:prstGeom prst="rect">
            <a:avLst/>
          </a:prstGeom>
          <a:solidFill>
            <a:srgbClr val="99FFCC"/>
          </a:solidFill>
          <a:ln w="28575">
            <a:solidFill>
              <a:srgbClr val="000000"/>
            </a:solidFill>
            <a:miter lim="800000"/>
            <a:headEnd/>
            <a:tailEnd/>
          </a:ln>
          <a:effectLst>
            <a:outerShdw blurRad="50800" dist="38100" dir="5400000" algn="t" rotWithShape="0">
              <a:prstClr val="black">
                <a:alpha val="40000"/>
              </a:prstClr>
            </a:outerShdw>
          </a:effectLst>
        </p:spPr>
        <p:txBody>
          <a:bodyPr anchor="ctr" anchorCtr="1"/>
          <a:lstStyle>
            <a:lvl1pPr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1pPr>
            <a:lvl2pPr marL="742950" indent="-28575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2pPr>
            <a:lvl3pPr marL="11430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3pPr>
            <a:lvl4pPr marL="16002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4pPr>
            <a:lvl5pPr marL="2057400" indent="-228600" algn="ctr">
              <a:lnSpc>
                <a:spcPct val="80000"/>
              </a:lnSpc>
              <a:spcBef>
                <a:spcPct val="20000"/>
              </a:spcBef>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5pPr>
            <a:lvl6pPr marL="25146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6pPr>
            <a:lvl7pPr marL="29718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7pPr>
            <a:lvl8pPr marL="34290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8pPr>
            <a:lvl9pPr marL="3886200" indent="-228600" algn="ctr" eaLnBrk="0" fontAlgn="base" hangingPunct="0">
              <a:lnSpc>
                <a:spcPct val="80000"/>
              </a:lnSpc>
              <a:spcBef>
                <a:spcPct val="20000"/>
              </a:spcBef>
              <a:spcAft>
                <a:spcPct val="0"/>
              </a:spcAft>
              <a:buClr>
                <a:schemeClr val="hlink"/>
              </a:buClr>
              <a:buSzPct val="65000"/>
              <a:buFont typeface="Wingdings" panose="05000000000000000000" pitchFamily="2" charset="2"/>
              <a:defRPr sz="2400" b="1" u="sng">
                <a:solidFill>
                  <a:srgbClr val="FF3300"/>
                </a:solidFill>
                <a:latin typeface="Arial" panose="020B0604020202020204" pitchFamily="34" charset="0"/>
                <a:ea typeface="华文新魏" panose="02010800040101010101" pitchFamily="2" charset="-122"/>
              </a:defRPr>
            </a:lvl9pPr>
          </a:lstStyle>
          <a:p>
            <a:pPr eaLnBrk="1" hangingPunct="1">
              <a:lnSpc>
                <a:spcPct val="120000"/>
              </a:lnSpc>
              <a:buClr>
                <a:schemeClr val="accent2"/>
              </a:buClr>
              <a:buSzTx/>
            </a:pPr>
            <a:r>
              <a:rPr lang="en-US" altLang="zh-CN" sz="1800" u="none"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≥1</a:t>
            </a:r>
          </a:p>
        </p:txBody>
      </p:sp>
    </p:spTree>
    <p:extLst>
      <p:ext uri="{BB962C8B-B14F-4D97-AF65-F5344CB8AC3E}">
        <p14:creationId xmlns:p14="http://schemas.microsoft.com/office/powerpoint/2010/main" val="9012806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1">
            <a:extLst>
              <a:ext uri="{FF2B5EF4-FFF2-40B4-BE49-F238E27FC236}">
                <a16:creationId xmlns:a16="http://schemas.microsoft.com/office/drawing/2014/main" id="{C02C942E-59A2-4A9C-A0D1-FD3DC7B8D39E}"/>
              </a:ext>
            </a:extLst>
          </p:cNvPr>
          <p:cNvSpPr>
            <a:spLocks noChangeArrowheads="1"/>
          </p:cNvSpPr>
          <p:nvPr/>
        </p:nvSpPr>
        <p:spPr bwMode="auto">
          <a:xfrm>
            <a:off x="173038" y="136525"/>
            <a:ext cx="2078037" cy="44291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686" tIns="45844" rIns="91686" bIns="45844" anchor="ctr">
            <a:spAutoFit/>
          </a:bodyPr>
          <a:lstStyle/>
          <a:p>
            <a:pPr algn="ctr" defTabSz="866341" eaLnBrk="1" fontAlgn="auto" hangingPunct="1">
              <a:spcBef>
                <a:spcPts val="0"/>
              </a:spcBef>
              <a:spcAft>
                <a:spcPts val="0"/>
              </a:spcAft>
              <a:defRPr/>
            </a:pPr>
            <a:r>
              <a:rPr lang="zh-CN" altLang="en-US" sz="2275" b="1" kern="0" dirty="0">
                <a:solidFill>
                  <a:sysClr val="window" lastClr="FFFFFF"/>
                </a:solidFill>
              </a:rPr>
              <a:t>第四</a:t>
            </a:r>
            <a:r>
              <a:rPr lang="en-US" altLang="zh-CN" sz="2275" b="1" kern="0" dirty="0">
                <a:solidFill>
                  <a:sysClr val="window" lastClr="FFFFFF"/>
                </a:solidFill>
              </a:rPr>
              <a:t> </a:t>
            </a:r>
            <a:r>
              <a:rPr lang="zh-CN" altLang="en-US" sz="2275" b="1" kern="0" dirty="0">
                <a:solidFill>
                  <a:sysClr val="window" lastClr="FFFFFF"/>
                </a:solidFill>
              </a:rPr>
              <a:t>章 </a:t>
            </a:r>
          </a:p>
        </p:txBody>
      </p:sp>
      <p:grpSp>
        <p:nvGrpSpPr>
          <p:cNvPr id="57347" name="组合 4179">
            <a:extLst>
              <a:ext uri="{FF2B5EF4-FFF2-40B4-BE49-F238E27FC236}">
                <a16:creationId xmlns:a16="http://schemas.microsoft.com/office/drawing/2014/main" id="{8F7AFB25-DA3C-4EC2-A8D4-C5F5A9E05B48}"/>
              </a:ext>
            </a:extLst>
          </p:cNvPr>
          <p:cNvGrpSpPr>
            <a:grpSpLocks/>
          </p:cNvGrpSpPr>
          <p:nvPr/>
        </p:nvGrpSpPr>
        <p:grpSpPr bwMode="auto">
          <a:xfrm>
            <a:off x="403225" y="868363"/>
            <a:ext cx="3565525" cy="449262"/>
            <a:chOff x="-96346" y="0"/>
            <a:chExt cx="5459765" cy="511950"/>
          </a:xfrm>
        </p:grpSpPr>
        <p:sp>
          <p:nvSpPr>
            <p:cNvPr id="7" name="椭圆 4181">
              <a:extLst>
                <a:ext uri="{FF2B5EF4-FFF2-40B4-BE49-F238E27FC236}">
                  <a16:creationId xmlns:a16="http://schemas.microsoft.com/office/drawing/2014/main" id="{8C2DD6A0-3BE2-4F68-95A3-1A585029526C}"/>
                </a:ext>
              </a:extLst>
            </p:cNvPr>
            <p:cNvSpPr>
              <a:spLocks noChangeArrowheads="1"/>
            </p:cNvSpPr>
            <p:nvPr/>
          </p:nvSpPr>
          <p:spPr bwMode="auto">
            <a:xfrm>
              <a:off x="-96346" y="32562"/>
              <a:ext cx="294138" cy="441399"/>
            </a:xfrm>
            <a:prstGeom prst="ellipse">
              <a:avLst/>
            </a:prstGeom>
            <a:solidFill>
              <a:srgbClr val="59B2FF"/>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fontAlgn="auto" hangingPunct="1">
                <a:spcBef>
                  <a:spcPts val="0"/>
                </a:spcBef>
                <a:spcAft>
                  <a:spcPts val="0"/>
                </a:spcAft>
                <a:buFont typeface="Arial" panose="020B0604020202020204" pitchFamily="34" charset="0"/>
                <a:buNone/>
                <a:defRPr/>
              </a:pPr>
              <a:r>
                <a:rPr lang="en-US" altLang="zh-CN" sz="2275" dirty="0">
                  <a:solidFill>
                    <a:srgbClr val="FFFFFF"/>
                  </a:solidFill>
                  <a:latin typeface="微软雅黑" panose="020B0503020204020204" pitchFamily="34" charset="-122"/>
                  <a:ea typeface="微软雅黑" panose="020B0503020204020204" pitchFamily="34" charset="-122"/>
                </a:rPr>
                <a:t>4</a:t>
              </a:r>
              <a:endParaRPr lang="zh-CN" altLang="en-US" sz="2275" dirty="0">
                <a:solidFill>
                  <a:srgbClr val="FFFFFF"/>
                </a:solidFill>
                <a:latin typeface="微软雅黑" panose="020B0503020204020204" pitchFamily="34" charset="-122"/>
                <a:ea typeface="微软雅黑" panose="020B0503020204020204" pitchFamily="34" charset="-122"/>
              </a:endParaRPr>
            </a:p>
          </p:txBody>
        </p:sp>
        <p:sp>
          <p:nvSpPr>
            <p:cNvPr id="8" name="五边形 4182">
              <a:extLst>
                <a:ext uri="{FF2B5EF4-FFF2-40B4-BE49-F238E27FC236}">
                  <a16:creationId xmlns:a16="http://schemas.microsoft.com/office/drawing/2014/main" id="{22AEBCF9-33B7-4984-BADA-013C92A79BE8}"/>
                </a:ext>
              </a:extLst>
            </p:cNvPr>
            <p:cNvSpPr>
              <a:spLocks noChangeArrowheads="1"/>
            </p:cNvSpPr>
            <p:nvPr/>
          </p:nvSpPr>
          <p:spPr bwMode="auto">
            <a:xfrm flipH="1">
              <a:off x="477343" y="0"/>
              <a:ext cx="4708623" cy="504714"/>
            </a:xfrm>
            <a:prstGeom prst="homePlate">
              <a:avLst>
                <a:gd name="adj" fmla="val 37135"/>
              </a:avLst>
            </a:prstGeom>
            <a:solidFill>
              <a:srgbClr val="FF69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fontAlgn="auto" hangingPunct="1">
                <a:spcBef>
                  <a:spcPts val="0"/>
                </a:spcBef>
                <a:spcAft>
                  <a:spcPts val="0"/>
                </a:spcAft>
                <a:buFont typeface="Arial" panose="020B0604020202020204" pitchFamily="34" charset="0"/>
                <a:buNone/>
                <a:defRPr/>
              </a:pPr>
              <a:endParaRPr lang="zh-CN" altLang="en-US" sz="2275">
                <a:solidFill>
                  <a:srgbClr val="FFFFFF"/>
                </a:solidFill>
                <a:latin typeface="微软雅黑" panose="020B0503020204020204" pitchFamily="34" charset="-122"/>
                <a:ea typeface="微软雅黑" panose="020B0503020204020204" pitchFamily="34" charset="-122"/>
              </a:endParaRPr>
            </a:p>
          </p:txBody>
        </p:sp>
        <p:sp>
          <p:nvSpPr>
            <p:cNvPr id="9" name="文本框 4183">
              <a:extLst>
                <a:ext uri="{FF2B5EF4-FFF2-40B4-BE49-F238E27FC236}">
                  <a16:creationId xmlns:a16="http://schemas.microsoft.com/office/drawing/2014/main" id="{8265AF18-E9FA-4A07-8717-B94F0D2DCAA4}"/>
                </a:ext>
              </a:extLst>
            </p:cNvPr>
            <p:cNvSpPr txBox="1">
              <a:spLocks noChangeArrowheads="1"/>
            </p:cNvSpPr>
            <p:nvPr/>
          </p:nvSpPr>
          <p:spPr bwMode="auto">
            <a:xfrm>
              <a:off x="805513" y="7236"/>
              <a:ext cx="4557906" cy="504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eaLnBrk="1" fontAlgn="auto" hangingPunct="1">
                <a:spcBef>
                  <a:spcPct val="50000"/>
                </a:spcBef>
                <a:spcAft>
                  <a:spcPts val="0"/>
                </a:spcAft>
                <a:defRPr/>
              </a:pPr>
              <a:r>
                <a:rPr lang="zh-CN" altLang="en-US" sz="2275" dirty="0">
                  <a:solidFill>
                    <a:schemeClr val="bg1"/>
                  </a:solidFill>
                  <a:latin typeface="微软雅黑" panose="020B0503020204020204" pitchFamily="34" charset="-122"/>
                  <a:ea typeface="微软雅黑" panose="020B0503020204020204" pitchFamily="34" charset="-122"/>
                </a:rPr>
                <a:t>字位同时扩展举例</a:t>
              </a:r>
            </a:p>
          </p:txBody>
        </p:sp>
      </p:grpSp>
      <p:sp>
        <p:nvSpPr>
          <p:cNvPr id="203" name="文本框 202">
            <a:extLst>
              <a:ext uri="{FF2B5EF4-FFF2-40B4-BE49-F238E27FC236}">
                <a16:creationId xmlns:a16="http://schemas.microsoft.com/office/drawing/2014/main" id="{3FD4E63F-0B54-4C33-B38B-2372E6A7132D}"/>
              </a:ext>
            </a:extLst>
          </p:cNvPr>
          <p:cNvSpPr txBox="1"/>
          <p:nvPr/>
        </p:nvSpPr>
        <p:spPr>
          <a:xfrm>
            <a:off x="654050" y="1476375"/>
            <a:ext cx="11077286" cy="515013"/>
          </a:xfrm>
          <a:prstGeom prst="rect">
            <a:avLst/>
          </a:prstGeom>
          <a:noFill/>
        </p:spPr>
        <p:txBody>
          <a:bodyPr wrap="square">
            <a:spAutoFit/>
          </a:bodyPr>
          <a:lstStyle/>
          <a:p>
            <a:pPr>
              <a:lnSpc>
                <a:spcPct val="135000"/>
              </a:lnSpc>
              <a:defRPr/>
            </a:pPr>
            <a:r>
              <a:rPr lang="zh-CN" altLang="en-US" sz="2275" dirty="0"/>
              <a:t>例</a:t>
            </a:r>
            <a:r>
              <a:rPr lang="en-US" altLang="zh-CN" sz="2275" dirty="0"/>
              <a:t>4</a:t>
            </a:r>
            <a:r>
              <a:rPr lang="zh-CN" altLang="en-US" sz="2275" dirty="0"/>
              <a:t>   用</a:t>
            </a:r>
            <a:r>
              <a:rPr lang="en-US" altLang="zh-CN" sz="2275" dirty="0"/>
              <a:t>16K</a:t>
            </a:r>
            <a:r>
              <a:rPr lang="en-US" altLang="zh-CN" sz="2275" dirty="0">
                <a:sym typeface="Symbol" panose="05050102010706020507" pitchFamily="18" charset="2"/>
              </a:rPr>
              <a:t> 8 </a:t>
            </a:r>
            <a:r>
              <a:rPr lang="zh-CN" altLang="en-US" sz="2275" dirty="0">
                <a:sym typeface="Symbol" panose="05050102010706020507" pitchFamily="18" charset="2"/>
              </a:rPr>
              <a:t>的存储芯片构建</a:t>
            </a:r>
            <a:r>
              <a:rPr lang="en-US" altLang="zh-CN" sz="2275" dirty="0"/>
              <a:t>128K</a:t>
            </a:r>
            <a:r>
              <a:rPr lang="en-US" altLang="zh-CN" sz="2275" dirty="0">
                <a:sym typeface="Symbol" panose="05050102010706020507" pitchFamily="18" charset="2"/>
              </a:rPr>
              <a:t>32</a:t>
            </a:r>
            <a:r>
              <a:rPr lang="zh-CN" altLang="en-US" sz="2275" dirty="0">
                <a:sym typeface="Symbol" panose="05050102010706020507" pitchFamily="18" charset="2"/>
              </a:rPr>
              <a:t>的存储器系统，存储系统按</a:t>
            </a:r>
            <a:r>
              <a:rPr lang="zh-CN" altLang="en-US" sz="2275" dirty="0">
                <a:solidFill>
                  <a:srgbClr val="FF0000"/>
                </a:solidFill>
                <a:sym typeface="Symbol" panose="05050102010706020507" pitchFamily="18" charset="2"/>
              </a:rPr>
              <a:t>字节编址。</a:t>
            </a:r>
            <a:endParaRPr lang="zh-CN" altLang="en-US" sz="2275" dirty="0">
              <a:solidFill>
                <a:srgbClr val="FF0000"/>
              </a:solidFill>
            </a:endParaRPr>
          </a:p>
        </p:txBody>
      </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2F8B1536-5FA1-47E6-8B1C-6FD79A661976}"/>
                  </a:ext>
                </a:extLst>
              </p14:cNvPr>
              <p14:cNvContentPartPr/>
              <p14:nvPr/>
            </p14:nvContentPartPr>
            <p14:xfrm>
              <a:off x="12185600" y="6737084"/>
              <a:ext cx="341" cy="341"/>
            </p14:xfrm>
          </p:contentPart>
        </mc:Choice>
        <mc:Fallback xmlns="">
          <p:pic>
            <p:nvPicPr>
              <p:cNvPr id="2" name="墨迹 1">
                <a:extLst>
                  <a:ext uri="{FF2B5EF4-FFF2-40B4-BE49-F238E27FC236}">
                    <a16:creationId xmlns:a16="http://schemas.microsoft.com/office/drawing/2014/main" id="{2F8B1536-5FA1-47E6-8B1C-6FD79A661976}"/>
                  </a:ext>
                </a:extLst>
              </p:cNvPr>
              <p:cNvPicPr/>
              <p:nvPr/>
            </p:nvPicPr>
            <p:blipFill>
              <a:blip r:embed="rId4"/>
              <a:stretch>
                <a:fillRect/>
              </a:stretch>
            </p:blipFill>
            <p:spPr>
              <a:xfrm>
                <a:off x="12176734" y="6728218"/>
                <a:ext cx="18073" cy="18073"/>
              </a:xfrm>
              <a:prstGeom prst="rect">
                <a:avLst/>
              </a:prstGeom>
            </p:spPr>
          </p:pic>
        </mc:Fallback>
      </mc:AlternateContent>
      <p:sp>
        <p:nvSpPr>
          <p:cNvPr id="81" name="标题 1">
            <a:extLst>
              <a:ext uri="{FF2B5EF4-FFF2-40B4-BE49-F238E27FC236}">
                <a16:creationId xmlns:a16="http://schemas.microsoft.com/office/drawing/2014/main" id="{5D13ABDE-E763-49C3-B0FE-116EB910355A}"/>
              </a:ext>
            </a:extLst>
          </p:cNvPr>
          <p:cNvSpPr>
            <a:spLocks noGrp="1"/>
          </p:cNvSpPr>
          <p:nvPr>
            <p:ph type="title"/>
          </p:nvPr>
        </p:nvSpPr>
        <p:spPr>
          <a:xfrm>
            <a:off x="465138" y="244475"/>
            <a:ext cx="6611937" cy="617538"/>
          </a:xfrm>
        </p:spPr>
        <p:txBody>
          <a:bodyPr rtlCol="0"/>
          <a:lstStyle/>
          <a:p>
            <a:pPr fontAlgn="auto">
              <a:spcAft>
                <a:spcPts val="0"/>
              </a:spcAft>
              <a:defRPr/>
            </a:pPr>
            <a:r>
              <a:rPr lang="en-US" altLang="zh-CN" dirty="0"/>
              <a:t>4.3.1 </a:t>
            </a:r>
            <a:r>
              <a:rPr lang="zh-CN" altLang="en-US" dirty="0"/>
              <a:t>存储器的扩展</a:t>
            </a:r>
          </a:p>
        </p:txBody>
      </p:sp>
      <p:sp>
        <p:nvSpPr>
          <p:cNvPr id="74" name="内容占位符 2">
            <a:extLst>
              <a:ext uri="{FF2B5EF4-FFF2-40B4-BE49-F238E27FC236}">
                <a16:creationId xmlns:a16="http://schemas.microsoft.com/office/drawing/2014/main" id="{54CAE13E-2402-4D3E-A587-D1D335413D62}"/>
              </a:ext>
            </a:extLst>
          </p:cNvPr>
          <p:cNvSpPr>
            <a:spLocks noGrp="1"/>
          </p:cNvSpPr>
          <p:nvPr>
            <p:ph idx="1"/>
          </p:nvPr>
        </p:nvSpPr>
        <p:spPr>
          <a:xfrm>
            <a:off x="1073150" y="2157413"/>
            <a:ext cx="9462327" cy="4110041"/>
          </a:xfrm>
        </p:spPr>
        <p:txBody>
          <a:bodyPr rtlCol="0">
            <a:normAutofit/>
          </a:bodyPr>
          <a:lstStyle/>
          <a:p>
            <a:r>
              <a:rPr lang="zh-CN" altLang="zh-CN" dirty="0"/>
              <a:t>（</a:t>
            </a:r>
            <a:r>
              <a:rPr lang="en-US" altLang="zh-CN" dirty="0"/>
              <a:t>1</a:t>
            </a:r>
            <a:r>
              <a:rPr lang="zh-CN" altLang="zh-CN" dirty="0"/>
              <a:t>）该存储系统的数据线和地址线数分别是</a:t>
            </a:r>
            <a:r>
              <a:rPr lang="en-US" altLang="zh-CN" dirty="0"/>
              <a:t>______</a:t>
            </a:r>
            <a:r>
              <a:rPr lang="zh-CN" altLang="zh-CN" dirty="0"/>
              <a:t>根和</a:t>
            </a:r>
            <a:r>
              <a:rPr lang="en-US" altLang="zh-CN" dirty="0"/>
              <a:t>_______</a:t>
            </a:r>
            <a:r>
              <a:rPr lang="zh-CN" altLang="zh-CN" dirty="0"/>
              <a:t>根。</a:t>
            </a:r>
          </a:p>
          <a:p>
            <a:r>
              <a:rPr lang="zh-CN" altLang="zh-CN" dirty="0"/>
              <a:t>（</a:t>
            </a:r>
            <a:r>
              <a:rPr lang="en-US" altLang="zh-CN" dirty="0"/>
              <a:t>2</a:t>
            </a:r>
            <a:r>
              <a:rPr lang="zh-CN" altLang="zh-CN" dirty="0"/>
              <a:t>）共需要</a:t>
            </a:r>
            <a:r>
              <a:rPr lang="en-US" altLang="zh-CN" dirty="0"/>
              <a:t>_______</a:t>
            </a:r>
            <a:r>
              <a:rPr lang="zh-CN" altLang="zh-CN" dirty="0"/>
              <a:t>片这样的存储芯片。</a:t>
            </a:r>
          </a:p>
          <a:p>
            <a:r>
              <a:rPr lang="zh-CN" altLang="zh-CN" dirty="0"/>
              <a:t>（</a:t>
            </a:r>
            <a:r>
              <a:rPr lang="en-US" altLang="zh-CN" dirty="0"/>
              <a:t>3</a:t>
            </a:r>
            <a:r>
              <a:rPr lang="zh-CN" altLang="zh-CN" dirty="0"/>
              <a:t>）要求画出</a:t>
            </a:r>
            <a:r>
              <a:rPr lang="en-US" altLang="zh-CN" dirty="0"/>
              <a:t>CPU</a:t>
            </a:r>
            <a:r>
              <a:rPr lang="zh-CN" altLang="zh-CN" dirty="0"/>
              <a:t>与该存储器的组成逻辑框图，标注出相应的地址线位数、数据线位数、片选信号等。</a:t>
            </a:r>
            <a:endParaRPr lang="en-US" altLang="zh-CN" dirty="0"/>
          </a:p>
          <a:p>
            <a:endParaRPr lang="en-US" altLang="zh-CN" dirty="0"/>
          </a:p>
          <a:p>
            <a:r>
              <a:rPr lang="zh-CN" altLang="en-US" dirty="0"/>
              <a:t>注意地址按字节编址：</a:t>
            </a:r>
            <a:r>
              <a:rPr lang="zh-CN" altLang="en-US" dirty="0">
                <a:solidFill>
                  <a:srgbClr val="FF0000"/>
                </a:solidFill>
              </a:rPr>
              <a:t>因此地址线条数是按字节地址计算</a:t>
            </a:r>
            <a:r>
              <a:rPr lang="zh-CN" altLang="en-US" dirty="0"/>
              <a:t>。</a:t>
            </a:r>
            <a:endParaRPr lang="zh-CN"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1">
            <a:extLst>
              <a:ext uri="{FF2B5EF4-FFF2-40B4-BE49-F238E27FC236}">
                <a16:creationId xmlns:a16="http://schemas.microsoft.com/office/drawing/2014/main" id="{49A38609-795B-4709-96A3-8E6DFB8A11EF}"/>
              </a:ext>
            </a:extLst>
          </p:cNvPr>
          <p:cNvSpPr>
            <a:spLocks noChangeArrowheads="1"/>
          </p:cNvSpPr>
          <p:nvPr/>
        </p:nvSpPr>
        <p:spPr bwMode="auto">
          <a:xfrm>
            <a:off x="173038" y="136525"/>
            <a:ext cx="2078037" cy="44291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686" tIns="45844" rIns="91686" bIns="45844" anchor="ctr">
            <a:spAutoFit/>
          </a:bodyPr>
          <a:lstStyle/>
          <a:p>
            <a:pPr algn="ctr" defTabSz="866341" eaLnBrk="1" fontAlgn="auto" hangingPunct="1">
              <a:spcBef>
                <a:spcPts val="0"/>
              </a:spcBef>
              <a:spcAft>
                <a:spcPts val="0"/>
              </a:spcAft>
              <a:defRPr/>
            </a:pPr>
            <a:r>
              <a:rPr lang="zh-CN" altLang="en-US" sz="2275" b="1" kern="0" dirty="0">
                <a:solidFill>
                  <a:sysClr val="window" lastClr="FFFFFF"/>
                </a:solidFill>
              </a:rPr>
              <a:t>第四</a:t>
            </a:r>
            <a:r>
              <a:rPr lang="en-US" altLang="zh-CN" sz="2275" b="1" kern="0" dirty="0">
                <a:solidFill>
                  <a:sysClr val="window" lastClr="FFFFFF"/>
                </a:solidFill>
              </a:rPr>
              <a:t> </a:t>
            </a:r>
            <a:r>
              <a:rPr lang="zh-CN" altLang="en-US" sz="2275" b="1" kern="0" dirty="0">
                <a:solidFill>
                  <a:sysClr val="window" lastClr="FFFFFF"/>
                </a:solidFill>
              </a:rPr>
              <a:t>章 </a:t>
            </a:r>
          </a:p>
        </p:txBody>
      </p:sp>
      <p:sp>
        <p:nvSpPr>
          <p:cNvPr id="59395" name="文本框 95">
            <a:extLst>
              <a:ext uri="{FF2B5EF4-FFF2-40B4-BE49-F238E27FC236}">
                <a16:creationId xmlns:a16="http://schemas.microsoft.com/office/drawing/2014/main" id="{EA9E4136-7831-4BC5-BACC-C825E672CBBA}"/>
              </a:ext>
            </a:extLst>
          </p:cNvPr>
          <p:cNvSpPr txBox="1">
            <a:spLocks noChangeArrowheads="1"/>
          </p:cNvSpPr>
          <p:nvPr/>
        </p:nvSpPr>
        <p:spPr bwMode="auto">
          <a:xfrm>
            <a:off x="384176" y="1339999"/>
            <a:ext cx="71516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eaLnBrk="1" hangingPunct="1"/>
            <a:r>
              <a:rPr lang="zh-CN" altLang="en-US" sz="2400" dirty="0"/>
              <a:t>例</a:t>
            </a:r>
            <a:r>
              <a:rPr lang="en-US" altLang="zh-CN" sz="2400" dirty="0"/>
              <a:t>4</a:t>
            </a:r>
            <a:r>
              <a:rPr lang="zh-CN" altLang="en-US" sz="2400" dirty="0"/>
              <a:t> 用</a:t>
            </a:r>
            <a:r>
              <a:rPr lang="en-US" altLang="zh-CN" sz="2400" dirty="0"/>
              <a:t>16K</a:t>
            </a:r>
            <a:r>
              <a:rPr lang="en-US" altLang="zh-CN" sz="2400" dirty="0">
                <a:sym typeface="Symbol" panose="05050102010706020507" pitchFamily="18" charset="2"/>
              </a:rPr>
              <a:t> 8 </a:t>
            </a:r>
            <a:r>
              <a:rPr lang="zh-CN" altLang="en-US" sz="2400" dirty="0">
                <a:sym typeface="Symbol" panose="05050102010706020507" pitchFamily="18" charset="2"/>
              </a:rPr>
              <a:t>的存储芯片构建</a:t>
            </a:r>
            <a:r>
              <a:rPr lang="en-US" altLang="zh-CN" sz="2400" dirty="0"/>
              <a:t>128K</a:t>
            </a:r>
            <a:r>
              <a:rPr lang="en-US" altLang="zh-CN" sz="2400" dirty="0">
                <a:sym typeface="Symbol" panose="05050102010706020507" pitchFamily="18" charset="2"/>
              </a:rPr>
              <a:t> 32</a:t>
            </a:r>
            <a:r>
              <a:rPr lang="zh-CN" altLang="en-US" sz="2400" dirty="0">
                <a:sym typeface="Symbol" panose="05050102010706020507" pitchFamily="18" charset="2"/>
              </a:rPr>
              <a:t>的存储器</a:t>
            </a:r>
            <a:r>
              <a:rPr lang="en-US" altLang="zh-CN" sz="2400" dirty="0">
                <a:sym typeface="Symbol" panose="05050102010706020507" pitchFamily="18" charset="2"/>
              </a:rPr>
              <a:t> </a:t>
            </a:r>
            <a:endParaRPr lang="zh-CN" altLang="en-US" sz="2400" dirty="0"/>
          </a:p>
        </p:txBody>
      </p:sp>
      <p:sp>
        <p:nvSpPr>
          <p:cNvPr id="82" name="标题 1">
            <a:extLst>
              <a:ext uri="{FF2B5EF4-FFF2-40B4-BE49-F238E27FC236}">
                <a16:creationId xmlns:a16="http://schemas.microsoft.com/office/drawing/2014/main" id="{E86274BC-18AA-46D0-AD0A-B0518BEF12ED}"/>
              </a:ext>
            </a:extLst>
          </p:cNvPr>
          <p:cNvSpPr>
            <a:spLocks noGrp="1"/>
          </p:cNvSpPr>
          <p:nvPr>
            <p:ph type="title"/>
          </p:nvPr>
        </p:nvSpPr>
        <p:spPr>
          <a:xfrm>
            <a:off x="465138" y="244475"/>
            <a:ext cx="6611937" cy="617538"/>
          </a:xfrm>
        </p:spPr>
        <p:txBody>
          <a:bodyPr rtlCol="0"/>
          <a:lstStyle/>
          <a:p>
            <a:pPr fontAlgn="auto">
              <a:spcAft>
                <a:spcPts val="0"/>
              </a:spcAft>
              <a:defRPr/>
            </a:pPr>
            <a:r>
              <a:rPr lang="en-US" altLang="zh-CN" dirty="0"/>
              <a:t>4.3.1 </a:t>
            </a:r>
            <a:r>
              <a:rPr lang="zh-CN" altLang="en-US" dirty="0"/>
              <a:t>存储器的扩展</a:t>
            </a:r>
            <a:r>
              <a:rPr lang="en-US" altLang="zh-CN" dirty="0"/>
              <a:t>——</a:t>
            </a:r>
            <a:r>
              <a:rPr lang="zh-CN" altLang="en-US" dirty="0"/>
              <a:t>举例</a:t>
            </a:r>
          </a:p>
        </p:txBody>
      </p:sp>
      <p:sp>
        <p:nvSpPr>
          <p:cNvPr id="83" name="Text Box 4">
            <a:extLst>
              <a:ext uri="{FF2B5EF4-FFF2-40B4-BE49-F238E27FC236}">
                <a16:creationId xmlns:a16="http://schemas.microsoft.com/office/drawing/2014/main" id="{3314B5EE-459C-4C76-83A7-AB85D2223170}"/>
              </a:ext>
            </a:extLst>
          </p:cNvPr>
          <p:cNvSpPr txBox="1">
            <a:spLocks noChangeArrowheads="1"/>
          </p:cNvSpPr>
          <p:nvPr/>
        </p:nvSpPr>
        <p:spPr bwMode="auto">
          <a:xfrm>
            <a:off x="922338" y="1833563"/>
            <a:ext cx="47466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50000"/>
              </a:spcBef>
              <a:buFontTx/>
              <a:buNone/>
            </a:pPr>
            <a:r>
              <a:rPr kumimoji="1" lang="zh-CN" altLang="en-US" b="1" dirty="0">
                <a:solidFill>
                  <a:schemeClr val="accent1"/>
                </a:solidFill>
                <a:latin typeface="Calibri" panose="020F0502020204030204" pitchFamily="34" charset="0"/>
                <a:ea typeface="黑体" panose="02010609060101010101" pitchFamily="49" charset="-122"/>
                <a:cs typeface="Calibri" panose="020F0502020204030204" pitchFamily="34" charset="0"/>
              </a:rPr>
              <a:t>解：已有芯片</a:t>
            </a:r>
            <a:r>
              <a:rPr kumimoji="1" lang="en-US" altLang="zh-CN" b="1" dirty="0">
                <a:solidFill>
                  <a:srgbClr val="00FF00"/>
                </a:solidFill>
                <a:latin typeface="Calibri" panose="020F0502020204030204" pitchFamily="34" charset="0"/>
                <a:ea typeface="黑体" panose="02010609060101010101" pitchFamily="49" charset="-122"/>
                <a:cs typeface="Calibri" panose="020F0502020204030204" pitchFamily="34" charset="0"/>
              </a:rPr>
              <a:t>(16K×8b)</a:t>
            </a:r>
            <a:r>
              <a:rPr kumimoji="1" lang="zh-CN" altLang="en-US" b="1" dirty="0">
                <a:solidFill>
                  <a:schemeClr val="accent1"/>
                </a:solidFill>
                <a:latin typeface="Calibri" panose="020F0502020204030204" pitchFamily="34" charset="0"/>
                <a:ea typeface="黑体" panose="02010609060101010101" pitchFamily="49" charset="-122"/>
                <a:cs typeface="Calibri" panose="020F0502020204030204" pitchFamily="34" charset="0"/>
              </a:rPr>
              <a:t>数量</a:t>
            </a:r>
          </a:p>
        </p:txBody>
      </p:sp>
      <p:sp>
        <p:nvSpPr>
          <p:cNvPr id="84" name="Text Box 5">
            <a:extLst>
              <a:ext uri="{FF2B5EF4-FFF2-40B4-BE49-F238E27FC236}">
                <a16:creationId xmlns:a16="http://schemas.microsoft.com/office/drawing/2014/main" id="{D7C6BF5F-A76D-4DEC-85EB-7204DCF8E1F8}"/>
              </a:ext>
            </a:extLst>
          </p:cNvPr>
          <p:cNvSpPr txBox="1">
            <a:spLocks noChangeArrowheads="1"/>
          </p:cNvSpPr>
          <p:nvPr/>
        </p:nvSpPr>
        <p:spPr bwMode="auto">
          <a:xfrm>
            <a:off x="277814" y="2409113"/>
            <a:ext cx="67278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50000"/>
              </a:spcBef>
              <a:buFontTx/>
              <a:buNone/>
            </a:pPr>
            <a:r>
              <a:rPr kumimoji="1" lang="zh-CN" altLang="en-US" b="1" dirty="0">
                <a:latin typeface="黑体" panose="02010609060101010101" pitchFamily="49" charset="-122"/>
                <a:ea typeface="黑体" panose="02010609060101010101" pitchFamily="49" charset="-122"/>
              </a:rPr>
              <a:t>    可以先扩展</a:t>
            </a:r>
            <a:r>
              <a:rPr kumimoji="1" lang="zh-CN" altLang="en-US" b="1" dirty="0">
                <a:solidFill>
                  <a:schemeClr val="accent1"/>
                </a:solidFill>
                <a:latin typeface="黑体" panose="02010609060101010101" pitchFamily="49" charset="-122"/>
                <a:ea typeface="黑体" panose="02010609060101010101" pitchFamily="49" charset="-122"/>
              </a:rPr>
              <a:t>位数</a:t>
            </a:r>
            <a:r>
              <a:rPr kumimoji="1" lang="zh-CN" altLang="en-US" b="1" dirty="0">
                <a:latin typeface="黑体" panose="02010609060101010101" pitchFamily="49" charset="-122"/>
                <a:ea typeface="黑体" panose="02010609060101010101" pitchFamily="49" charset="-122"/>
              </a:rPr>
              <a:t>，再扩展</a:t>
            </a:r>
            <a:r>
              <a:rPr kumimoji="1" lang="zh-CN" altLang="en-US" b="1" dirty="0">
                <a:solidFill>
                  <a:schemeClr val="accent1"/>
                </a:solidFill>
                <a:latin typeface="黑体" panose="02010609060101010101" pitchFamily="49" charset="-122"/>
                <a:ea typeface="黑体" panose="02010609060101010101" pitchFamily="49" charset="-122"/>
              </a:rPr>
              <a:t>地址空间</a:t>
            </a:r>
          </a:p>
        </p:txBody>
      </p:sp>
      <p:sp>
        <p:nvSpPr>
          <p:cNvPr id="92" name="Text Box 6">
            <a:extLst>
              <a:ext uri="{FF2B5EF4-FFF2-40B4-BE49-F238E27FC236}">
                <a16:creationId xmlns:a16="http://schemas.microsoft.com/office/drawing/2014/main" id="{F8E96CF6-200B-4CFE-BC1A-1FD0D5692728}"/>
              </a:ext>
            </a:extLst>
          </p:cNvPr>
          <p:cNvSpPr txBox="1">
            <a:spLocks noChangeArrowheads="1"/>
          </p:cNvSpPr>
          <p:nvPr/>
        </p:nvSpPr>
        <p:spPr bwMode="auto">
          <a:xfrm>
            <a:off x="4713288" y="3022600"/>
            <a:ext cx="22526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50000"/>
              </a:spcBef>
              <a:buFontTx/>
              <a:buNone/>
            </a:pPr>
            <a:r>
              <a:rPr kumimoji="1" lang="en-US" altLang="zh-CN" b="1" dirty="0">
                <a:latin typeface="黑体" panose="02010609060101010101" pitchFamily="49" charset="-122"/>
                <a:ea typeface="黑体" panose="02010609060101010101" pitchFamily="49" charset="-122"/>
              </a:rPr>
              <a:t>4</a:t>
            </a:r>
            <a:r>
              <a:rPr kumimoji="1" lang="zh-CN" altLang="en-US" b="1" dirty="0">
                <a:latin typeface="黑体" panose="02010609060101010101" pitchFamily="49" charset="-122"/>
                <a:ea typeface="黑体" panose="02010609060101010101" pitchFamily="49" charset="-122"/>
              </a:rPr>
              <a:t>片</a:t>
            </a:r>
            <a:r>
              <a:rPr kumimoji="1" lang="en-US" altLang="zh-CN" b="1" dirty="0">
                <a:latin typeface="黑体" panose="02010609060101010101" pitchFamily="49" charset="-122"/>
                <a:ea typeface="黑体" panose="02010609060101010101" pitchFamily="49" charset="-122"/>
              </a:rPr>
              <a:t>16K×</a:t>
            </a:r>
            <a:r>
              <a:rPr kumimoji="1" lang="en-US" altLang="zh-CN" b="1" dirty="0">
                <a:solidFill>
                  <a:srgbClr val="D60093"/>
                </a:solidFill>
                <a:latin typeface="黑体" panose="02010609060101010101" pitchFamily="49" charset="-122"/>
                <a:ea typeface="黑体" panose="02010609060101010101" pitchFamily="49" charset="-122"/>
              </a:rPr>
              <a:t>8</a:t>
            </a:r>
            <a:r>
              <a:rPr kumimoji="1" lang="en-US" altLang="zh-CN" b="1" dirty="0">
                <a:solidFill>
                  <a:srgbClr val="FFFF00"/>
                </a:solidFill>
                <a:latin typeface="黑体" panose="02010609060101010101" pitchFamily="49" charset="-122"/>
                <a:ea typeface="黑体" panose="02010609060101010101" pitchFamily="49" charset="-122"/>
              </a:rPr>
              <a:t> </a:t>
            </a:r>
          </a:p>
        </p:txBody>
      </p:sp>
      <p:sp>
        <p:nvSpPr>
          <p:cNvPr id="97" name="Line 7">
            <a:extLst>
              <a:ext uri="{FF2B5EF4-FFF2-40B4-BE49-F238E27FC236}">
                <a16:creationId xmlns:a16="http://schemas.microsoft.com/office/drawing/2014/main" id="{E2FABB07-41DD-4ED1-A6B0-9B83575095E1}"/>
              </a:ext>
            </a:extLst>
          </p:cNvPr>
          <p:cNvSpPr>
            <a:spLocks noChangeShapeType="1"/>
          </p:cNvSpPr>
          <p:nvPr/>
        </p:nvSpPr>
        <p:spPr bwMode="auto">
          <a:xfrm>
            <a:off x="6659563" y="3289300"/>
            <a:ext cx="609600" cy="0"/>
          </a:xfrm>
          <a:prstGeom prst="line">
            <a:avLst/>
          </a:prstGeom>
          <a:noFill/>
          <a:ln w="381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 name="Text Box 8">
            <a:extLst>
              <a:ext uri="{FF2B5EF4-FFF2-40B4-BE49-F238E27FC236}">
                <a16:creationId xmlns:a16="http://schemas.microsoft.com/office/drawing/2014/main" id="{73EBEE01-72E5-4C73-8E7A-511526116079}"/>
              </a:ext>
            </a:extLst>
          </p:cNvPr>
          <p:cNvSpPr txBox="1">
            <a:spLocks noChangeArrowheads="1"/>
          </p:cNvSpPr>
          <p:nvPr/>
        </p:nvSpPr>
        <p:spPr bwMode="auto">
          <a:xfrm>
            <a:off x="7269163" y="3022600"/>
            <a:ext cx="1527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50000"/>
              </a:spcBef>
              <a:buFontTx/>
              <a:buNone/>
            </a:pPr>
            <a:r>
              <a:rPr kumimoji="1" lang="en-US" altLang="zh-CN" b="1" dirty="0">
                <a:latin typeface="黑体" panose="02010609060101010101" pitchFamily="49" charset="-122"/>
                <a:ea typeface="黑体" panose="02010609060101010101" pitchFamily="49" charset="-122"/>
              </a:rPr>
              <a:t>16K×</a:t>
            </a:r>
            <a:r>
              <a:rPr kumimoji="1" lang="en-US" altLang="zh-CN" b="1" dirty="0">
                <a:solidFill>
                  <a:srgbClr val="D60093"/>
                </a:solidFill>
                <a:latin typeface="黑体" panose="02010609060101010101" pitchFamily="49" charset="-122"/>
                <a:ea typeface="黑体" panose="02010609060101010101" pitchFamily="49" charset="-122"/>
              </a:rPr>
              <a:t>32</a:t>
            </a:r>
            <a:r>
              <a:rPr kumimoji="1" lang="en-US" altLang="zh-CN" b="1" dirty="0">
                <a:solidFill>
                  <a:srgbClr val="FFFF00"/>
                </a:solidFill>
                <a:latin typeface="黑体" panose="02010609060101010101" pitchFamily="49" charset="-122"/>
                <a:ea typeface="黑体" panose="02010609060101010101" pitchFamily="49" charset="-122"/>
              </a:rPr>
              <a:t> </a:t>
            </a:r>
          </a:p>
        </p:txBody>
      </p:sp>
      <p:sp>
        <p:nvSpPr>
          <p:cNvPr id="99" name="Text Box 9">
            <a:extLst>
              <a:ext uri="{FF2B5EF4-FFF2-40B4-BE49-F238E27FC236}">
                <a16:creationId xmlns:a16="http://schemas.microsoft.com/office/drawing/2014/main" id="{1DBDCC0F-E48D-4690-8748-284D7711C714}"/>
              </a:ext>
            </a:extLst>
          </p:cNvPr>
          <p:cNvSpPr txBox="1">
            <a:spLocks noChangeArrowheads="1"/>
          </p:cNvSpPr>
          <p:nvPr/>
        </p:nvSpPr>
        <p:spPr bwMode="auto">
          <a:xfrm>
            <a:off x="4713288" y="4987925"/>
            <a:ext cx="21018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50000"/>
              </a:spcBef>
              <a:buFontTx/>
              <a:buNone/>
            </a:pPr>
            <a:r>
              <a:rPr kumimoji="1" lang="en-US" altLang="zh-CN" b="1" dirty="0">
                <a:latin typeface="黑体" panose="02010609060101010101" pitchFamily="49" charset="-122"/>
                <a:ea typeface="黑体" panose="02010609060101010101" pitchFamily="49" charset="-122"/>
              </a:rPr>
              <a:t>8</a:t>
            </a:r>
            <a:r>
              <a:rPr kumimoji="1" lang="zh-CN" altLang="en-US" b="1" dirty="0">
                <a:latin typeface="黑体" panose="02010609060101010101" pitchFamily="49" charset="-122"/>
                <a:ea typeface="黑体" panose="02010609060101010101" pitchFamily="49" charset="-122"/>
              </a:rPr>
              <a:t>组</a:t>
            </a:r>
            <a:r>
              <a:rPr kumimoji="1" lang="en-US" altLang="zh-CN" b="1" dirty="0">
                <a:solidFill>
                  <a:srgbClr val="D60093"/>
                </a:solidFill>
                <a:latin typeface="黑体" panose="02010609060101010101" pitchFamily="49" charset="-122"/>
                <a:ea typeface="黑体" panose="02010609060101010101" pitchFamily="49" charset="-122"/>
              </a:rPr>
              <a:t>16K</a:t>
            </a:r>
            <a:r>
              <a:rPr kumimoji="1" lang="en-US" altLang="zh-CN" b="1" dirty="0">
                <a:latin typeface="黑体" panose="02010609060101010101" pitchFamily="49" charset="-122"/>
                <a:ea typeface="黑体" panose="02010609060101010101" pitchFamily="49" charset="-122"/>
              </a:rPr>
              <a:t>×32</a:t>
            </a:r>
            <a:r>
              <a:rPr kumimoji="1" lang="en-US" altLang="zh-CN" b="1" dirty="0">
                <a:solidFill>
                  <a:srgbClr val="FFFF00"/>
                </a:solidFill>
                <a:latin typeface="黑体" panose="02010609060101010101" pitchFamily="49" charset="-122"/>
                <a:ea typeface="黑体" panose="02010609060101010101" pitchFamily="49" charset="-122"/>
              </a:rPr>
              <a:t> </a:t>
            </a:r>
          </a:p>
        </p:txBody>
      </p:sp>
      <p:sp>
        <p:nvSpPr>
          <p:cNvPr id="100" name="Line 10">
            <a:extLst>
              <a:ext uri="{FF2B5EF4-FFF2-40B4-BE49-F238E27FC236}">
                <a16:creationId xmlns:a16="http://schemas.microsoft.com/office/drawing/2014/main" id="{0FDB98AC-E3B0-4B8B-936A-587A624CF165}"/>
              </a:ext>
            </a:extLst>
          </p:cNvPr>
          <p:cNvSpPr>
            <a:spLocks noChangeShapeType="1"/>
          </p:cNvSpPr>
          <p:nvPr/>
        </p:nvSpPr>
        <p:spPr bwMode="auto">
          <a:xfrm>
            <a:off x="6735763" y="5281613"/>
            <a:ext cx="609600" cy="0"/>
          </a:xfrm>
          <a:prstGeom prst="line">
            <a:avLst/>
          </a:prstGeom>
          <a:noFill/>
          <a:ln w="381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 name="Text Box 11">
            <a:extLst>
              <a:ext uri="{FF2B5EF4-FFF2-40B4-BE49-F238E27FC236}">
                <a16:creationId xmlns:a16="http://schemas.microsoft.com/office/drawing/2014/main" id="{D8234003-B3B6-4927-B547-D7B39290AD89}"/>
              </a:ext>
            </a:extLst>
          </p:cNvPr>
          <p:cNvSpPr txBox="1">
            <a:spLocks noChangeArrowheads="1"/>
          </p:cNvSpPr>
          <p:nvPr/>
        </p:nvSpPr>
        <p:spPr bwMode="auto">
          <a:xfrm>
            <a:off x="7345363" y="4987925"/>
            <a:ext cx="172267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50000"/>
              </a:spcBef>
              <a:buFontTx/>
              <a:buNone/>
            </a:pPr>
            <a:r>
              <a:rPr kumimoji="1" lang="en-US" altLang="zh-CN" b="1" dirty="0">
                <a:solidFill>
                  <a:srgbClr val="D60093"/>
                </a:solidFill>
                <a:latin typeface="黑体" panose="02010609060101010101" pitchFamily="49" charset="-122"/>
                <a:ea typeface="黑体" panose="02010609060101010101" pitchFamily="49" charset="-122"/>
              </a:rPr>
              <a:t>128K</a:t>
            </a:r>
            <a:r>
              <a:rPr kumimoji="1" lang="en-US" altLang="zh-CN" b="1" dirty="0">
                <a:latin typeface="黑体" panose="02010609060101010101" pitchFamily="49" charset="-122"/>
                <a:ea typeface="黑体" panose="02010609060101010101" pitchFamily="49" charset="-122"/>
              </a:rPr>
              <a:t>×32</a:t>
            </a:r>
            <a:r>
              <a:rPr kumimoji="1" lang="en-US" altLang="zh-CN" b="1" dirty="0">
                <a:solidFill>
                  <a:srgbClr val="FFFF00"/>
                </a:solidFill>
                <a:latin typeface="黑体" panose="02010609060101010101" pitchFamily="49" charset="-122"/>
                <a:ea typeface="黑体" panose="02010609060101010101" pitchFamily="49" charset="-122"/>
              </a:rPr>
              <a:t> </a:t>
            </a:r>
          </a:p>
        </p:txBody>
      </p:sp>
      <p:sp>
        <p:nvSpPr>
          <p:cNvPr id="110" name="Text Box 15">
            <a:extLst>
              <a:ext uri="{FF2B5EF4-FFF2-40B4-BE49-F238E27FC236}">
                <a16:creationId xmlns:a16="http://schemas.microsoft.com/office/drawing/2014/main" id="{84038721-0D97-492E-9688-07DBCCA7E573}"/>
              </a:ext>
            </a:extLst>
          </p:cNvPr>
          <p:cNvSpPr txBox="1">
            <a:spLocks noChangeArrowheads="1"/>
          </p:cNvSpPr>
          <p:nvPr/>
        </p:nvSpPr>
        <p:spPr bwMode="auto">
          <a:xfrm>
            <a:off x="9388245" y="3981208"/>
            <a:ext cx="25066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50000"/>
              </a:spcBef>
              <a:buFontTx/>
              <a:buNone/>
            </a:pPr>
            <a:r>
              <a:rPr kumimoji="1" lang="en-US" altLang="zh-CN" b="1" dirty="0">
                <a:solidFill>
                  <a:srgbClr val="D60093"/>
                </a:solidFill>
                <a:latin typeface="Calibri" panose="020F0502020204030204" pitchFamily="34" charset="0"/>
                <a:ea typeface="黑体" panose="02010609060101010101" pitchFamily="49" charset="-122"/>
                <a:cs typeface="Calibri" panose="020F0502020204030204" pitchFamily="34" charset="0"/>
              </a:rPr>
              <a:t>32</a:t>
            </a:r>
            <a:r>
              <a:rPr kumimoji="1" lang="zh-CN" altLang="en-US" b="1" dirty="0">
                <a:solidFill>
                  <a:srgbClr val="D60093"/>
                </a:solidFill>
                <a:latin typeface="Calibri" panose="020F0502020204030204" pitchFamily="34" charset="0"/>
                <a:ea typeface="黑体" panose="02010609060101010101" pitchFamily="49" charset="-122"/>
                <a:cs typeface="Calibri" panose="020F0502020204030204" pitchFamily="34" charset="0"/>
              </a:rPr>
              <a:t>片</a:t>
            </a:r>
            <a:r>
              <a:rPr kumimoji="1" lang="en-US" altLang="zh-CN" b="1" dirty="0">
                <a:solidFill>
                  <a:srgbClr val="00FF00"/>
                </a:solidFill>
                <a:latin typeface="Calibri" panose="020F0502020204030204" pitchFamily="34" charset="0"/>
                <a:ea typeface="黑体" panose="02010609060101010101" pitchFamily="49" charset="-122"/>
                <a:cs typeface="Calibri" panose="020F0502020204030204" pitchFamily="34" charset="0"/>
              </a:rPr>
              <a:t>(16K×8b)</a:t>
            </a:r>
            <a:r>
              <a:rPr kumimoji="1" lang="zh-CN" altLang="en-US" b="1" dirty="0">
                <a:solidFill>
                  <a:srgbClr val="00FF00"/>
                </a:solidFill>
                <a:latin typeface="Calibri" panose="020F0502020204030204" pitchFamily="34" charset="0"/>
                <a:ea typeface="黑体" panose="02010609060101010101" pitchFamily="49" charset="-122"/>
                <a:cs typeface="Calibri" panose="020F0502020204030204" pitchFamily="34" charset="0"/>
              </a:rPr>
              <a:t> </a:t>
            </a:r>
          </a:p>
        </p:txBody>
      </p:sp>
      <p:sp>
        <p:nvSpPr>
          <p:cNvPr id="119" name="矩形 118">
            <a:extLst>
              <a:ext uri="{FF2B5EF4-FFF2-40B4-BE49-F238E27FC236}">
                <a16:creationId xmlns:a16="http://schemas.microsoft.com/office/drawing/2014/main" id="{48564D35-8BDC-4240-8A91-73EAB9661435}"/>
              </a:ext>
            </a:extLst>
          </p:cNvPr>
          <p:cNvSpPr>
            <a:spLocks noChangeArrowheads="1"/>
          </p:cNvSpPr>
          <p:nvPr/>
        </p:nvSpPr>
        <p:spPr bwMode="auto">
          <a:xfrm>
            <a:off x="5564188" y="1828800"/>
            <a:ext cx="32544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kumimoji="1" lang="en-US" altLang="zh-CN" b="1" dirty="0">
                <a:solidFill>
                  <a:srgbClr val="D60093"/>
                </a:solidFill>
                <a:latin typeface="Calibri" panose="020F0502020204030204" pitchFamily="34" charset="0"/>
                <a:ea typeface="黑体" panose="02010609060101010101" pitchFamily="49" charset="-122"/>
                <a:cs typeface="Calibri" panose="020F0502020204030204" pitchFamily="34" charset="0"/>
              </a:rPr>
              <a:t>(</a:t>
            </a:r>
            <a:r>
              <a:rPr kumimoji="1" lang="zh-CN" altLang="en-US" b="1" dirty="0">
                <a:solidFill>
                  <a:srgbClr val="D60093"/>
                </a:solidFill>
                <a:latin typeface="Calibri" panose="020F0502020204030204" pitchFamily="34" charset="0"/>
                <a:ea typeface="黑体" panose="02010609060101010101" pitchFamily="49" charset="-122"/>
                <a:cs typeface="Calibri" panose="020F0502020204030204" pitchFamily="34" charset="0"/>
              </a:rPr>
              <a:t>总容量</a:t>
            </a:r>
            <a:r>
              <a:rPr kumimoji="1" lang="en-US" altLang="zh-CN" b="1" dirty="0">
                <a:solidFill>
                  <a:srgbClr val="D60093"/>
                </a:solidFill>
                <a:latin typeface="Calibri" panose="020F0502020204030204" pitchFamily="34" charset="0"/>
                <a:ea typeface="黑体" panose="02010609060101010101" pitchFamily="49" charset="-122"/>
                <a:cs typeface="Calibri" panose="020F0502020204030204" pitchFamily="34" charset="0"/>
              </a:rPr>
              <a:t>:128K×32b)</a:t>
            </a:r>
            <a:endParaRPr kumimoji="1" lang="zh-CN" altLang="en-US" dirty="0">
              <a:solidFill>
                <a:srgbClr val="D60093"/>
              </a:solidFill>
              <a:latin typeface="Calibri" panose="020F0502020204030204" pitchFamily="34" charset="0"/>
              <a:ea typeface="黑体" panose="02010609060101010101" pitchFamily="49" charset="-122"/>
              <a:cs typeface="Calibri" panose="020F0502020204030204" pitchFamily="34" charset="0"/>
            </a:endParaRPr>
          </a:p>
        </p:txBody>
      </p:sp>
      <p:sp>
        <p:nvSpPr>
          <p:cNvPr id="143" name="AutoShape 55">
            <a:extLst>
              <a:ext uri="{FF2B5EF4-FFF2-40B4-BE49-F238E27FC236}">
                <a16:creationId xmlns:a16="http://schemas.microsoft.com/office/drawing/2014/main" id="{9BC89D6C-E0A6-4D2B-B9EE-7F75F2AC365E}"/>
              </a:ext>
            </a:extLst>
          </p:cNvPr>
          <p:cNvSpPr>
            <a:spLocks/>
          </p:cNvSpPr>
          <p:nvPr/>
        </p:nvSpPr>
        <p:spPr bwMode="auto">
          <a:xfrm>
            <a:off x="9126539" y="3211513"/>
            <a:ext cx="165100" cy="2127250"/>
          </a:xfrm>
          <a:prstGeom prst="rightBrace">
            <a:avLst>
              <a:gd name="adj1" fmla="val 106814"/>
              <a:gd name="adj2" fmla="val 50000"/>
            </a:avLst>
          </a:prstGeom>
          <a:noFill/>
          <a:ln w="28575" cap="sq">
            <a:solidFill>
              <a:schemeClr val="accent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endParaRPr kumimoji="1" lang="zh-CN" altLang="en-US">
              <a:latin typeface="Times New Roman" panose="02020603050405020304" pitchFamily="18" charset="0"/>
              <a:ea typeface="宋体" panose="02010600030101010101" pitchFamily="2" charset="-122"/>
            </a:endParaRPr>
          </a:p>
        </p:txBody>
      </p:sp>
      <p:grpSp>
        <p:nvGrpSpPr>
          <p:cNvPr id="3" name="组合 2">
            <a:extLst>
              <a:ext uri="{FF2B5EF4-FFF2-40B4-BE49-F238E27FC236}">
                <a16:creationId xmlns:a16="http://schemas.microsoft.com/office/drawing/2014/main" id="{90792A64-3099-4DF1-9FC1-F7CF70B9BE6A}"/>
              </a:ext>
            </a:extLst>
          </p:cNvPr>
          <p:cNvGrpSpPr>
            <a:grpSpLocks/>
          </p:cNvGrpSpPr>
          <p:nvPr/>
        </p:nvGrpSpPr>
        <p:grpSpPr bwMode="auto">
          <a:xfrm>
            <a:off x="1009650" y="3106738"/>
            <a:ext cx="3644900" cy="360362"/>
            <a:chOff x="2209279" y="2401961"/>
            <a:chExt cx="3645522" cy="360040"/>
          </a:xfrm>
        </p:grpSpPr>
        <p:grpSp>
          <p:nvGrpSpPr>
            <p:cNvPr id="120" name="组合 28">
              <a:extLst>
                <a:ext uri="{FF2B5EF4-FFF2-40B4-BE49-F238E27FC236}">
                  <a16:creationId xmlns:a16="http://schemas.microsoft.com/office/drawing/2014/main" id="{6C85E7B4-A84C-48CA-A627-6E1D2A00888A}"/>
                </a:ext>
              </a:extLst>
            </p:cNvPr>
            <p:cNvGrpSpPr/>
            <p:nvPr/>
          </p:nvGrpSpPr>
          <p:grpSpPr>
            <a:xfrm>
              <a:off x="4019105" y="2401961"/>
              <a:ext cx="1835696" cy="360040"/>
              <a:chOff x="7020272" y="1916832"/>
              <a:chExt cx="1835696" cy="360040"/>
            </a:xfrm>
            <a:solidFill>
              <a:srgbClr val="FFC000"/>
            </a:solidFill>
          </p:grpSpPr>
          <p:sp>
            <p:nvSpPr>
              <p:cNvPr id="121" name="矩形 120">
                <a:extLst>
                  <a:ext uri="{FF2B5EF4-FFF2-40B4-BE49-F238E27FC236}">
                    <a16:creationId xmlns:a16="http://schemas.microsoft.com/office/drawing/2014/main" id="{37310DDD-8B2F-4BDB-ADCE-06EA31C54D03}"/>
                  </a:ext>
                </a:extLst>
              </p:cNvPr>
              <p:cNvSpPr/>
              <p:nvPr/>
            </p:nvSpPr>
            <p:spPr bwMode="auto">
              <a:xfrm>
                <a:off x="7020272" y="1916832"/>
                <a:ext cx="914400" cy="360040"/>
              </a:xfrm>
              <a:prstGeom prst="rect">
                <a:avLst/>
              </a:prstGeom>
              <a:grpFill/>
              <a:ln w="19050" cap="sq" cmpd="sng" algn="ctr">
                <a:solidFill>
                  <a:schemeClr val="tx1"/>
                </a:solidFill>
                <a:prstDash val="solid"/>
                <a:round/>
                <a:headEnd type="none" w="sm" len="sm"/>
                <a:tailEnd type="none" w="sm" len="sm"/>
              </a:ln>
              <a:effectLst/>
            </p:spPr>
            <p:txBody>
              <a:bodyPr wrap="none"/>
              <a:lstStyle/>
              <a:p>
                <a:pPr algn="ctr" eaLnBrk="1" fontAlgn="auto" hangingPunct="1">
                  <a:spcBef>
                    <a:spcPts val="0"/>
                  </a:spcBef>
                  <a:spcAft>
                    <a:spcPts val="0"/>
                  </a:spcAft>
                  <a:defRPr/>
                </a:pPr>
                <a:r>
                  <a:rPr lang="en-US" altLang="zh-CN" sz="2000" b="1" dirty="0">
                    <a:latin typeface="Calibri" pitchFamily="34" charset="0"/>
                    <a:ea typeface="+mn-ea"/>
                    <a:cs typeface="Calibri" pitchFamily="34" charset="0"/>
                  </a:rPr>
                  <a:t>16K</a:t>
                </a:r>
                <a:r>
                  <a:rPr lang="en-US" altLang="zh-CN" sz="2000" b="1" dirty="0">
                    <a:latin typeface="Calibri" pitchFamily="34" charset="0"/>
                    <a:ea typeface="黑体" pitchFamily="2" charset="-122"/>
                    <a:cs typeface="Calibri" pitchFamily="34" charset="0"/>
                  </a:rPr>
                  <a:t>×8</a:t>
                </a:r>
                <a:endParaRPr lang="zh-CN" altLang="en-US" sz="2000" b="1" dirty="0">
                  <a:latin typeface="Calibri" pitchFamily="34" charset="0"/>
                  <a:ea typeface="+mn-ea"/>
                  <a:cs typeface="Calibri" pitchFamily="34" charset="0"/>
                </a:endParaRPr>
              </a:p>
            </p:txBody>
          </p:sp>
          <p:sp>
            <p:nvSpPr>
              <p:cNvPr id="122" name="矩形 121">
                <a:extLst>
                  <a:ext uri="{FF2B5EF4-FFF2-40B4-BE49-F238E27FC236}">
                    <a16:creationId xmlns:a16="http://schemas.microsoft.com/office/drawing/2014/main" id="{76890F08-9339-41EC-B9B0-18DE5C355F00}"/>
                  </a:ext>
                </a:extLst>
              </p:cNvPr>
              <p:cNvSpPr/>
              <p:nvPr/>
            </p:nvSpPr>
            <p:spPr bwMode="auto">
              <a:xfrm>
                <a:off x="7941568" y="1916832"/>
                <a:ext cx="914400" cy="360040"/>
              </a:xfrm>
              <a:prstGeom prst="rect">
                <a:avLst/>
              </a:prstGeom>
              <a:grpFill/>
              <a:ln w="19050" cap="sq" cmpd="sng" algn="ctr">
                <a:solidFill>
                  <a:schemeClr val="tx1"/>
                </a:solidFill>
                <a:prstDash val="solid"/>
                <a:round/>
                <a:headEnd type="none" w="sm" len="sm"/>
                <a:tailEnd type="none" w="sm" len="sm"/>
              </a:ln>
              <a:effectLst/>
            </p:spPr>
            <p:txBody>
              <a:bodyPr wrap="none"/>
              <a:lstStyle/>
              <a:p>
                <a:pPr algn="ctr" eaLnBrk="1" fontAlgn="auto" hangingPunct="1">
                  <a:spcBef>
                    <a:spcPts val="0"/>
                  </a:spcBef>
                  <a:spcAft>
                    <a:spcPts val="0"/>
                  </a:spcAft>
                  <a:defRPr/>
                </a:pPr>
                <a:r>
                  <a:rPr lang="en-US" altLang="zh-CN" sz="2000" b="1" dirty="0">
                    <a:latin typeface="Calibri" pitchFamily="34" charset="0"/>
                    <a:ea typeface="+mn-ea"/>
                    <a:cs typeface="Calibri" pitchFamily="34" charset="0"/>
                  </a:rPr>
                  <a:t>16K</a:t>
                </a:r>
                <a:r>
                  <a:rPr lang="en-US" altLang="zh-CN" sz="2000" b="1" dirty="0">
                    <a:latin typeface="Calibri" pitchFamily="34" charset="0"/>
                    <a:ea typeface="黑体" pitchFamily="2" charset="-122"/>
                    <a:cs typeface="Calibri" pitchFamily="34" charset="0"/>
                  </a:rPr>
                  <a:t>×8</a:t>
                </a:r>
                <a:endParaRPr lang="zh-CN" altLang="en-US" sz="2000" b="1" dirty="0">
                  <a:latin typeface="Calibri" pitchFamily="34" charset="0"/>
                  <a:ea typeface="+mn-ea"/>
                  <a:cs typeface="Calibri" pitchFamily="34" charset="0"/>
                </a:endParaRPr>
              </a:p>
            </p:txBody>
          </p:sp>
        </p:grpSp>
        <p:grpSp>
          <p:nvGrpSpPr>
            <p:cNvPr id="144" name="组合 28">
              <a:extLst>
                <a:ext uri="{FF2B5EF4-FFF2-40B4-BE49-F238E27FC236}">
                  <a16:creationId xmlns:a16="http://schemas.microsoft.com/office/drawing/2014/main" id="{1FF47A20-5454-4A67-8F82-1254AF447F76}"/>
                </a:ext>
              </a:extLst>
            </p:cNvPr>
            <p:cNvGrpSpPr/>
            <p:nvPr/>
          </p:nvGrpSpPr>
          <p:grpSpPr>
            <a:xfrm>
              <a:off x="2209279" y="2401961"/>
              <a:ext cx="1835696" cy="360040"/>
              <a:chOff x="7020272" y="1916832"/>
              <a:chExt cx="1835696" cy="360040"/>
            </a:xfrm>
            <a:solidFill>
              <a:srgbClr val="FFC000"/>
            </a:solidFill>
          </p:grpSpPr>
          <p:sp>
            <p:nvSpPr>
              <p:cNvPr id="145" name="矩形 144">
                <a:extLst>
                  <a:ext uri="{FF2B5EF4-FFF2-40B4-BE49-F238E27FC236}">
                    <a16:creationId xmlns:a16="http://schemas.microsoft.com/office/drawing/2014/main" id="{E98C51BD-AB6A-41ED-A580-D7C1F630E44F}"/>
                  </a:ext>
                </a:extLst>
              </p:cNvPr>
              <p:cNvSpPr/>
              <p:nvPr/>
            </p:nvSpPr>
            <p:spPr bwMode="auto">
              <a:xfrm>
                <a:off x="7020272" y="1916832"/>
                <a:ext cx="914400" cy="360040"/>
              </a:xfrm>
              <a:prstGeom prst="rect">
                <a:avLst/>
              </a:prstGeom>
              <a:grpFill/>
              <a:ln w="19050" cap="sq" cmpd="sng" algn="ctr">
                <a:solidFill>
                  <a:schemeClr val="tx1"/>
                </a:solidFill>
                <a:prstDash val="solid"/>
                <a:round/>
                <a:headEnd type="none" w="sm" len="sm"/>
                <a:tailEnd type="none" w="sm" len="sm"/>
              </a:ln>
              <a:effectLst/>
            </p:spPr>
            <p:txBody>
              <a:bodyPr wrap="none"/>
              <a:lstStyle/>
              <a:p>
                <a:pPr algn="ctr" eaLnBrk="1" fontAlgn="auto" hangingPunct="1">
                  <a:spcBef>
                    <a:spcPts val="0"/>
                  </a:spcBef>
                  <a:spcAft>
                    <a:spcPts val="0"/>
                  </a:spcAft>
                  <a:defRPr/>
                </a:pPr>
                <a:r>
                  <a:rPr lang="en-US" altLang="zh-CN" sz="2000" b="1" dirty="0">
                    <a:latin typeface="Calibri" pitchFamily="34" charset="0"/>
                    <a:ea typeface="+mn-ea"/>
                    <a:cs typeface="Calibri" pitchFamily="34" charset="0"/>
                  </a:rPr>
                  <a:t>16K</a:t>
                </a:r>
                <a:r>
                  <a:rPr lang="en-US" altLang="zh-CN" sz="2000" b="1" dirty="0">
                    <a:latin typeface="Calibri" pitchFamily="34" charset="0"/>
                    <a:ea typeface="黑体" pitchFamily="2" charset="-122"/>
                    <a:cs typeface="Calibri" pitchFamily="34" charset="0"/>
                  </a:rPr>
                  <a:t>×8</a:t>
                </a:r>
                <a:endParaRPr lang="zh-CN" altLang="en-US" sz="2000" b="1" dirty="0">
                  <a:latin typeface="Calibri" pitchFamily="34" charset="0"/>
                  <a:ea typeface="+mn-ea"/>
                  <a:cs typeface="Calibri" pitchFamily="34" charset="0"/>
                </a:endParaRPr>
              </a:p>
            </p:txBody>
          </p:sp>
          <p:sp>
            <p:nvSpPr>
              <p:cNvPr id="146" name="矩形 145">
                <a:extLst>
                  <a:ext uri="{FF2B5EF4-FFF2-40B4-BE49-F238E27FC236}">
                    <a16:creationId xmlns:a16="http://schemas.microsoft.com/office/drawing/2014/main" id="{DBED254B-B466-4ECD-8BDA-999C210A80E1}"/>
                  </a:ext>
                </a:extLst>
              </p:cNvPr>
              <p:cNvSpPr/>
              <p:nvPr/>
            </p:nvSpPr>
            <p:spPr bwMode="auto">
              <a:xfrm>
                <a:off x="7941568" y="1916832"/>
                <a:ext cx="914400" cy="360040"/>
              </a:xfrm>
              <a:prstGeom prst="rect">
                <a:avLst/>
              </a:prstGeom>
              <a:grpFill/>
              <a:ln w="19050" cap="sq" cmpd="sng" algn="ctr">
                <a:solidFill>
                  <a:schemeClr val="tx1"/>
                </a:solidFill>
                <a:prstDash val="solid"/>
                <a:round/>
                <a:headEnd type="none" w="sm" len="sm"/>
                <a:tailEnd type="none" w="sm" len="sm"/>
              </a:ln>
              <a:effectLst/>
            </p:spPr>
            <p:txBody>
              <a:bodyPr wrap="none"/>
              <a:lstStyle/>
              <a:p>
                <a:pPr algn="ctr" eaLnBrk="1" fontAlgn="auto" hangingPunct="1">
                  <a:spcBef>
                    <a:spcPts val="0"/>
                  </a:spcBef>
                  <a:spcAft>
                    <a:spcPts val="0"/>
                  </a:spcAft>
                  <a:defRPr/>
                </a:pPr>
                <a:r>
                  <a:rPr lang="en-US" altLang="zh-CN" sz="2000" b="1" dirty="0">
                    <a:latin typeface="Calibri" pitchFamily="34" charset="0"/>
                    <a:ea typeface="+mn-ea"/>
                    <a:cs typeface="Calibri" pitchFamily="34" charset="0"/>
                  </a:rPr>
                  <a:t>16K</a:t>
                </a:r>
                <a:r>
                  <a:rPr lang="en-US" altLang="zh-CN" sz="2000" b="1" dirty="0">
                    <a:latin typeface="Calibri" pitchFamily="34" charset="0"/>
                    <a:ea typeface="黑体" pitchFamily="2" charset="-122"/>
                    <a:cs typeface="Calibri" pitchFamily="34" charset="0"/>
                  </a:rPr>
                  <a:t>×8</a:t>
                </a:r>
                <a:endParaRPr lang="zh-CN" altLang="en-US" sz="2000" b="1" dirty="0">
                  <a:latin typeface="Calibri" pitchFamily="34" charset="0"/>
                  <a:ea typeface="+mn-ea"/>
                  <a:cs typeface="Calibri" pitchFamily="34" charset="0"/>
                </a:endParaRPr>
              </a:p>
            </p:txBody>
          </p:sp>
        </p:grpSp>
      </p:grpSp>
      <p:grpSp>
        <p:nvGrpSpPr>
          <p:cNvPr id="2" name="组合 1">
            <a:extLst>
              <a:ext uri="{FF2B5EF4-FFF2-40B4-BE49-F238E27FC236}">
                <a16:creationId xmlns:a16="http://schemas.microsoft.com/office/drawing/2014/main" id="{6B026C06-6F03-47F5-9621-68C851B507CB}"/>
              </a:ext>
            </a:extLst>
          </p:cNvPr>
          <p:cNvGrpSpPr/>
          <p:nvPr/>
        </p:nvGrpSpPr>
        <p:grpSpPr>
          <a:xfrm>
            <a:off x="1009650" y="3621088"/>
            <a:ext cx="3644900" cy="2531901"/>
            <a:chOff x="2209800" y="2763838"/>
            <a:chExt cx="3644900" cy="2531901"/>
          </a:xfrm>
        </p:grpSpPr>
        <p:grpSp>
          <p:nvGrpSpPr>
            <p:cNvPr id="13" name="组合 12">
              <a:extLst>
                <a:ext uri="{FF2B5EF4-FFF2-40B4-BE49-F238E27FC236}">
                  <a16:creationId xmlns:a16="http://schemas.microsoft.com/office/drawing/2014/main" id="{50E15CCE-1314-4C48-AEF5-CE9AA0F80759}"/>
                </a:ext>
              </a:extLst>
            </p:cNvPr>
            <p:cNvGrpSpPr>
              <a:grpSpLocks/>
            </p:cNvGrpSpPr>
            <p:nvPr/>
          </p:nvGrpSpPr>
          <p:grpSpPr bwMode="auto">
            <a:xfrm>
              <a:off x="2209800" y="2763838"/>
              <a:ext cx="3644900" cy="1446212"/>
              <a:chOff x="2209279" y="2763911"/>
              <a:chExt cx="3645522" cy="1445890"/>
            </a:xfrm>
          </p:grpSpPr>
          <p:grpSp>
            <p:nvGrpSpPr>
              <p:cNvPr id="59421" name="组合 149">
                <a:extLst>
                  <a:ext uri="{FF2B5EF4-FFF2-40B4-BE49-F238E27FC236}">
                    <a16:creationId xmlns:a16="http://schemas.microsoft.com/office/drawing/2014/main" id="{9258137A-A78D-4624-A151-82EDD1C6FC44}"/>
                  </a:ext>
                </a:extLst>
              </p:cNvPr>
              <p:cNvGrpSpPr>
                <a:grpSpLocks/>
              </p:cNvGrpSpPr>
              <p:nvPr/>
            </p:nvGrpSpPr>
            <p:grpSpPr bwMode="auto">
              <a:xfrm>
                <a:off x="2209279" y="2763911"/>
                <a:ext cx="3645522" cy="360040"/>
                <a:chOff x="2209279" y="2401961"/>
                <a:chExt cx="3645522" cy="360040"/>
              </a:xfrm>
            </p:grpSpPr>
            <p:grpSp>
              <p:nvGrpSpPr>
                <p:cNvPr id="151" name="组合 28">
                  <a:extLst>
                    <a:ext uri="{FF2B5EF4-FFF2-40B4-BE49-F238E27FC236}">
                      <a16:creationId xmlns:a16="http://schemas.microsoft.com/office/drawing/2014/main" id="{159D24CF-A0B9-454A-83B2-FD05DA974D4D}"/>
                    </a:ext>
                  </a:extLst>
                </p:cNvPr>
                <p:cNvGrpSpPr/>
                <p:nvPr/>
              </p:nvGrpSpPr>
              <p:grpSpPr>
                <a:xfrm>
                  <a:off x="4019105" y="2401961"/>
                  <a:ext cx="1835696" cy="360040"/>
                  <a:chOff x="7020272" y="1916832"/>
                  <a:chExt cx="1835696" cy="360040"/>
                </a:xfrm>
                <a:solidFill>
                  <a:srgbClr val="FFC000"/>
                </a:solidFill>
              </p:grpSpPr>
              <p:sp>
                <p:nvSpPr>
                  <p:cNvPr id="155" name="矩形 154">
                    <a:extLst>
                      <a:ext uri="{FF2B5EF4-FFF2-40B4-BE49-F238E27FC236}">
                        <a16:creationId xmlns:a16="http://schemas.microsoft.com/office/drawing/2014/main" id="{50746CB0-205E-4ED2-9430-919CC04C22C1}"/>
                      </a:ext>
                    </a:extLst>
                  </p:cNvPr>
                  <p:cNvSpPr/>
                  <p:nvPr/>
                </p:nvSpPr>
                <p:spPr bwMode="auto">
                  <a:xfrm>
                    <a:off x="7020272" y="1916832"/>
                    <a:ext cx="914400" cy="360040"/>
                  </a:xfrm>
                  <a:prstGeom prst="rect">
                    <a:avLst/>
                  </a:prstGeom>
                  <a:grpFill/>
                  <a:ln w="19050" cap="sq" cmpd="sng" algn="ctr">
                    <a:solidFill>
                      <a:schemeClr val="tx1"/>
                    </a:solidFill>
                    <a:prstDash val="solid"/>
                    <a:round/>
                    <a:headEnd type="none" w="sm" len="sm"/>
                    <a:tailEnd type="none" w="sm" len="sm"/>
                  </a:ln>
                  <a:effectLst/>
                </p:spPr>
                <p:txBody>
                  <a:bodyPr wrap="none"/>
                  <a:lstStyle/>
                  <a:p>
                    <a:pPr algn="ctr" eaLnBrk="1" fontAlgn="auto" hangingPunct="1">
                      <a:spcBef>
                        <a:spcPts val="0"/>
                      </a:spcBef>
                      <a:spcAft>
                        <a:spcPts val="0"/>
                      </a:spcAft>
                      <a:defRPr/>
                    </a:pPr>
                    <a:r>
                      <a:rPr lang="en-US" altLang="zh-CN" sz="2000" b="1" dirty="0">
                        <a:latin typeface="Calibri" pitchFamily="34" charset="0"/>
                        <a:ea typeface="+mn-ea"/>
                        <a:cs typeface="Calibri" pitchFamily="34" charset="0"/>
                      </a:rPr>
                      <a:t>16K</a:t>
                    </a:r>
                    <a:r>
                      <a:rPr lang="en-US" altLang="zh-CN" sz="2000" b="1" dirty="0">
                        <a:latin typeface="Calibri" pitchFamily="34" charset="0"/>
                        <a:ea typeface="黑体" pitchFamily="2" charset="-122"/>
                        <a:cs typeface="Calibri" pitchFamily="34" charset="0"/>
                      </a:rPr>
                      <a:t>×8</a:t>
                    </a:r>
                    <a:endParaRPr lang="zh-CN" altLang="en-US" sz="2000" b="1" dirty="0">
                      <a:latin typeface="Calibri" pitchFamily="34" charset="0"/>
                      <a:ea typeface="+mn-ea"/>
                      <a:cs typeface="Calibri" pitchFamily="34" charset="0"/>
                    </a:endParaRPr>
                  </a:p>
                </p:txBody>
              </p:sp>
              <p:sp>
                <p:nvSpPr>
                  <p:cNvPr id="156" name="矩形 155">
                    <a:extLst>
                      <a:ext uri="{FF2B5EF4-FFF2-40B4-BE49-F238E27FC236}">
                        <a16:creationId xmlns:a16="http://schemas.microsoft.com/office/drawing/2014/main" id="{148237F9-1F0E-4B9A-BCE0-BFF4E2A7A794}"/>
                      </a:ext>
                    </a:extLst>
                  </p:cNvPr>
                  <p:cNvSpPr/>
                  <p:nvPr/>
                </p:nvSpPr>
                <p:spPr bwMode="auto">
                  <a:xfrm>
                    <a:off x="7941568" y="1916832"/>
                    <a:ext cx="914400" cy="360040"/>
                  </a:xfrm>
                  <a:prstGeom prst="rect">
                    <a:avLst/>
                  </a:prstGeom>
                  <a:grpFill/>
                  <a:ln w="19050" cap="sq" cmpd="sng" algn="ctr">
                    <a:solidFill>
                      <a:schemeClr val="tx1"/>
                    </a:solidFill>
                    <a:prstDash val="solid"/>
                    <a:round/>
                    <a:headEnd type="none" w="sm" len="sm"/>
                    <a:tailEnd type="none" w="sm" len="sm"/>
                  </a:ln>
                  <a:effectLst/>
                </p:spPr>
                <p:txBody>
                  <a:bodyPr wrap="none"/>
                  <a:lstStyle/>
                  <a:p>
                    <a:pPr algn="ctr" eaLnBrk="1" fontAlgn="auto" hangingPunct="1">
                      <a:spcBef>
                        <a:spcPts val="0"/>
                      </a:spcBef>
                      <a:spcAft>
                        <a:spcPts val="0"/>
                      </a:spcAft>
                      <a:defRPr/>
                    </a:pPr>
                    <a:r>
                      <a:rPr lang="en-US" altLang="zh-CN" sz="2000" b="1" dirty="0">
                        <a:latin typeface="Calibri" pitchFamily="34" charset="0"/>
                        <a:ea typeface="+mn-ea"/>
                        <a:cs typeface="Calibri" pitchFamily="34" charset="0"/>
                      </a:rPr>
                      <a:t>16K</a:t>
                    </a:r>
                    <a:r>
                      <a:rPr lang="en-US" altLang="zh-CN" sz="2000" b="1" dirty="0">
                        <a:latin typeface="Calibri" pitchFamily="34" charset="0"/>
                        <a:ea typeface="黑体" pitchFamily="2" charset="-122"/>
                        <a:cs typeface="Calibri" pitchFamily="34" charset="0"/>
                      </a:rPr>
                      <a:t>×8</a:t>
                    </a:r>
                    <a:endParaRPr lang="zh-CN" altLang="en-US" sz="2000" b="1" dirty="0">
                      <a:latin typeface="Calibri" pitchFamily="34" charset="0"/>
                      <a:ea typeface="+mn-ea"/>
                      <a:cs typeface="Calibri" pitchFamily="34" charset="0"/>
                    </a:endParaRPr>
                  </a:p>
                </p:txBody>
              </p:sp>
            </p:grpSp>
            <p:grpSp>
              <p:nvGrpSpPr>
                <p:cNvPr id="152" name="组合 28">
                  <a:extLst>
                    <a:ext uri="{FF2B5EF4-FFF2-40B4-BE49-F238E27FC236}">
                      <a16:creationId xmlns:a16="http://schemas.microsoft.com/office/drawing/2014/main" id="{8FB14DE9-B10C-46B7-B77E-685080FF5779}"/>
                    </a:ext>
                  </a:extLst>
                </p:cNvPr>
                <p:cNvGrpSpPr/>
                <p:nvPr/>
              </p:nvGrpSpPr>
              <p:grpSpPr>
                <a:xfrm>
                  <a:off x="2209279" y="2401961"/>
                  <a:ext cx="1835696" cy="360040"/>
                  <a:chOff x="7020272" y="1916832"/>
                  <a:chExt cx="1835696" cy="360040"/>
                </a:xfrm>
                <a:solidFill>
                  <a:srgbClr val="FFC000"/>
                </a:solidFill>
              </p:grpSpPr>
              <p:sp>
                <p:nvSpPr>
                  <p:cNvPr id="153" name="矩形 152">
                    <a:extLst>
                      <a:ext uri="{FF2B5EF4-FFF2-40B4-BE49-F238E27FC236}">
                        <a16:creationId xmlns:a16="http://schemas.microsoft.com/office/drawing/2014/main" id="{24689168-8BA3-457A-B092-872CF9F563A7}"/>
                      </a:ext>
                    </a:extLst>
                  </p:cNvPr>
                  <p:cNvSpPr/>
                  <p:nvPr/>
                </p:nvSpPr>
                <p:spPr bwMode="auto">
                  <a:xfrm>
                    <a:off x="7020272" y="1916832"/>
                    <a:ext cx="914400" cy="360040"/>
                  </a:xfrm>
                  <a:prstGeom prst="rect">
                    <a:avLst/>
                  </a:prstGeom>
                  <a:grpFill/>
                  <a:ln w="19050" cap="sq" cmpd="sng" algn="ctr">
                    <a:solidFill>
                      <a:schemeClr val="tx1"/>
                    </a:solidFill>
                    <a:prstDash val="solid"/>
                    <a:round/>
                    <a:headEnd type="none" w="sm" len="sm"/>
                    <a:tailEnd type="none" w="sm" len="sm"/>
                  </a:ln>
                  <a:effectLst/>
                </p:spPr>
                <p:txBody>
                  <a:bodyPr wrap="none"/>
                  <a:lstStyle/>
                  <a:p>
                    <a:pPr algn="ctr" eaLnBrk="1" fontAlgn="auto" hangingPunct="1">
                      <a:spcBef>
                        <a:spcPts val="0"/>
                      </a:spcBef>
                      <a:spcAft>
                        <a:spcPts val="0"/>
                      </a:spcAft>
                      <a:defRPr/>
                    </a:pPr>
                    <a:r>
                      <a:rPr lang="en-US" altLang="zh-CN" sz="2000" b="1" dirty="0">
                        <a:latin typeface="Calibri" pitchFamily="34" charset="0"/>
                        <a:ea typeface="+mn-ea"/>
                        <a:cs typeface="Calibri" pitchFamily="34" charset="0"/>
                      </a:rPr>
                      <a:t>16K</a:t>
                    </a:r>
                    <a:r>
                      <a:rPr lang="en-US" altLang="zh-CN" sz="2000" b="1" dirty="0">
                        <a:latin typeface="Calibri" pitchFamily="34" charset="0"/>
                        <a:ea typeface="黑体" pitchFamily="2" charset="-122"/>
                        <a:cs typeface="Calibri" pitchFamily="34" charset="0"/>
                      </a:rPr>
                      <a:t>×8</a:t>
                    </a:r>
                    <a:endParaRPr lang="zh-CN" altLang="en-US" sz="2000" b="1" dirty="0">
                      <a:latin typeface="Calibri" pitchFamily="34" charset="0"/>
                      <a:ea typeface="+mn-ea"/>
                      <a:cs typeface="Calibri" pitchFamily="34" charset="0"/>
                    </a:endParaRPr>
                  </a:p>
                </p:txBody>
              </p:sp>
              <p:sp>
                <p:nvSpPr>
                  <p:cNvPr id="154" name="矩形 153">
                    <a:extLst>
                      <a:ext uri="{FF2B5EF4-FFF2-40B4-BE49-F238E27FC236}">
                        <a16:creationId xmlns:a16="http://schemas.microsoft.com/office/drawing/2014/main" id="{29943B45-3531-4AD8-9206-F7B8278FEFA5}"/>
                      </a:ext>
                    </a:extLst>
                  </p:cNvPr>
                  <p:cNvSpPr/>
                  <p:nvPr/>
                </p:nvSpPr>
                <p:spPr bwMode="auto">
                  <a:xfrm>
                    <a:off x="7941568" y="1916832"/>
                    <a:ext cx="914400" cy="360040"/>
                  </a:xfrm>
                  <a:prstGeom prst="rect">
                    <a:avLst/>
                  </a:prstGeom>
                  <a:grpFill/>
                  <a:ln w="19050" cap="sq" cmpd="sng" algn="ctr">
                    <a:solidFill>
                      <a:schemeClr val="tx1"/>
                    </a:solidFill>
                    <a:prstDash val="solid"/>
                    <a:round/>
                    <a:headEnd type="none" w="sm" len="sm"/>
                    <a:tailEnd type="none" w="sm" len="sm"/>
                  </a:ln>
                  <a:effectLst/>
                </p:spPr>
                <p:txBody>
                  <a:bodyPr wrap="none"/>
                  <a:lstStyle/>
                  <a:p>
                    <a:pPr algn="ctr" eaLnBrk="1" fontAlgn="auto" hangingPunct="1">
                      <a:spcBef>
                        <a:spcPts val="0"/>
                      </a:spcBef>
                      <a:spcAft>
                        <a:spcPts val="0"/>
                      </a:spcAft>
                      <a:defRPr/>
                    </a:pPr>
                    <a:r>
                      <a:rPr lang="en-US" altLang="zh-CN" sz="2000" b="1" dirty="0">
                        <a:latin typeface="Calibri" pitchFamily="34" charset="0"/>
                        <a:ea typeface="+mn-ea"/>
                        <a:cs typeface="Calibri" pitchFamily="34" charset="0"/>
                      </a:rPr>
                      <a:t>16K</a:t>
                    </a:r>
                    <a:r>
                      <a:rPr lang="en-US" altLang="zh-CN" sz="2000" b="1" dirty="0">
                        <a:latin typeface="Calibri" pitchFamily="34" charset="0"/>
                        <a:ea typeface="黑体" pitchFamily="2" charset="-122"/>
                        <a:cs typeface="Calibri" pitchFamily="34" charset="0"/>
                      </a:rPr>
                      <a:t>×8</a:t>
                    </a:r>
                    <a:endParaRPr lang="zh-CN" altLang="en-US" sz="2000" b="1" dirty="0">
                      <a:latin typeface="Calibri" pitchFamily="34" charset="0"/>
                      <a:ea typeface="+mn-ea"/>
                      <a:cs typeface="Calibri" pitchFamily="34" charset="0"/>
                    </a:endParaRPr>
                  </a:p>
                </p:txBody>
              </p:sp>
            </p:grpSp>
          </p:grpSp>
          <p:grpSp>
            <p:nvGrpSpPr>
              <p:cNvPr id="59422" name="组合 9">
                <a:extLst>
                  <a:ext uri="{FF2B5EF4-FFF2-40B4-BE49-F238E27FC236}">
                    <a16:creationId xmlns:a16="http://schemas.microsoft.com/office/drawing/2014/main" id="{F0BEF4F0-B8EA-4211-A9E7-DF38BB55D1FC}"/>
                  </a:ext>
                </a:extLst>
              </p:cNvPr>
              <p:cNvGrpSpPr>
                <a:grpSpLocks/>
              </p:cNvGrpSpPr>
              <p:nvPr/>
            </p:nvGrpSpPr>
            <p:grpSpPr bwMode="auto">
              <a:xfrm>
                <a:off x="2209279" y="3125861"/>
                <a:ext cx="3645522" cy="1083940"/>
                <a:chOff x="2209279" y="3125861"/>
                <a:chExt cx="3645522" cy="1083940"/>
              </a:xfrm>
            </p:grpSpPr>
            <p:grpSp>
              <p:nvGrpSpPr>
                <p:cNvPr id="59423" name="组合 156">
                  <a:extLst>
                    <a:ext uri="{FF2B5EF4-FFF2-40B4-BE49-F238E27FC236}">
                      <a16:creationId xmlns:a16="http://schemas.microsoft.com/office/drawing/2014/main" id="{12E04C9D-E97C-46AB-909F-B7D93148FA64}"/>
                    </a:ext>
                  </a:extLst>
                </p:cNvPr>
                <p:cNvGrpSpPr>
                  <a:grpSpLocks/>
                </p:cNvGrpSpPr>
                <p:nvPr/>
              </p:nvGrpSpPr>
              <p:grpSpPr bwMode="auto">
                <a:xfrm>
                  <a:off x="2209279" y="3125861"/>
                  <a:ext cx="3645522" cy="360040"/>
                  <a:chOff x="2209279" y="2401961"/>
                  <a:chExt cx="3645522" cy="360040"/>
                </a:xfrm>
              </p:grpSpPr>
              <p:grpSp>
                <p:nvGrpSpPr>
                  <p:cNvPr id="158" name="组合 28">
                    <a:extLst>
                      <a:ext uri="{FF2B5EF4-FFF2-40B4-BE49-F238E27FC236}">
                        <a16:creationId xmlns:a16="http://schemas.microsoft.com/office/drawing/2014/main" id="{6F7452A1-A4BF-4A3A-AB1F-22D4F217BF90}"/>
                      </a:ext>
                    </a:extLst>
                  </p:cNvPr>
                  <p:cNvGrpSpPr/>
                  <p:nvPr/>
                </p:nvGrpSpPr>
                <p:grpSpPr>
                  <a:xfrm>
                    <a:off x="4019105" y="2401961"/>
                    <a:ext cx="1835696" cy="360040"/>
                    <a:chOff x="7020272" y="1916832"/>
                    <a:chExt cx="1835696" cy="360040"/>
                  </a:xfrm>
                  <a:solidFill>
                    <a:srgbClr val="FFC000"/>
                  </a:solidFill>
                </p:grpSpPr>
                <p:sp>
                  <p:nvSpPr>
                    <p:cNvPr id="162" name="矩形 161">
                      <a:extLst>
                        <a:ext uri="{FF2B5EF4-FFF2-40B4-BE49-F238E27FC236}">
                          <a16:creationId xmlns:a16="http://schemas.microsoft.com/office/drawing/2014/main" id="{7A6D6ADE-60F3-43E9-8116-6DBB533F1D59}"/>
                        </a:ext>
                      </a:extLst>
                    </p:cNvPr>
                    <p:cNvSpPr/>
                    <p:nvPr/>
                  </p:nvSpPr>
                  <p:spPr bwMode="auto">
                    <a:xfrm>
                      <a:off x="7020272" y="1916832"/>
                      <a:ext cx="914400" cy="360040"/>
                    </a:xfrm>
                    <a:prstGeom prst="rect">
                      <a:avLst/>
                    </a:prstGeom>
                    <a:grpFill/>
                    <a:ln w="19050" cap="sq" cmpd="sng" algn="ctr">
                      <a:solidFill>
                        <a:schemeClr val="tx1"/>
                      </a:solidFill>
                      <a:prstDash val="solid"/>
                      <a:round/>
                      <a:headEnd type="none" w="sm" len="sm"/>
                      <a:tailEnd type="none" w="sm" len="sm"/>
                    </a:ln>
                    <a:effectLst/>
                  </p:spPr>
                  <p:txBody>
                    <a:bodyPr wrap="none"/>
                    <a:lstStyle/>
                    <a:p>
                      <a:pPr algn="ctr" eaLnBrk="1" fontAlgn="auto" hangingPunct="1">
                        <a:spcBef>
                          <a:spcPts val="0"/>
                        </a:spcBef>
                        <a:spcAft>
                          <a:spcPts val="0"/>
                        </a:spcAft>
                        <a:defRPr/>
                      </a:pPr>
                      <a:r>
                        <a:rPr lang="en-US" altLang="zh-CN" sz="2000" b="1" dirty="0">
                          <a:latin typeface="Calibri" pitchFamily="34" charset="0"/>
                          <a:ea typeface="+mn-ea"/>
                          <a:cs typeface="Calibri" pitchFamily="34" charset="0"/>
                        </a:rPr>
                        <a:t>16K</a:t>
                      </a:r>
                      <a:r>
                        <a:rPr lang="en-US" altLang="zh-CN" sz="2000" b="1" dirty="0">
                          <a:latin typeface="Calibri" pitchFamily="34" charset="0"/>
                          <a:ea typeface="黑体" pitchFamily="2" charset="-122"/>
                          <a:cs typeface="Calibri" pitchFamily="34" charset="0"/>
                        </a:rPr>
                        <a:t>×8</a:t>
                      </a:r>
                      <a:endParaRPr lang="zh-CN" altLang="en-US" sz="2000" b="1" dirty="0">
                        <a:latin typeface="Calibri" pitchFamily="34" charset="0"/>
                        <a:ea typeface="+mn-ea"/>
                        <a:cs typeface="Calibri" pitchFamily="34" charset="0"/>
                      </a:endParaRPr>
                    </a:p>
                  </p:txBody>
                </p:sp>
                <p:sp>
                  <p:nvSpPr>
                    <p:cNvPr id="163" name="矩形 162">
                      <a:extLst>
                        <a:ext uri="{FF2B5EF4-FFF2-40B4-BE49-F238E27FC236}">
                          <a16:creationId xmlns:a16="http://schemas.microsoft.com/office/drawing/2014/main" id="{6B09A2D0-A14F-4B8C-A9DB-308229BC504F}"/>
                        </a:ext>
                      </a:extLst>
                    </p:cNvPr>
                    <p:cNvSpPr/>
                    <p:nvPr/>
                  </p:nvSpPr>
                  <p:spPr bwMode="auto">
                    <a:xfrm>
                      <a:off x="7941568" y="1916832"/>
                      <a:ext cx="914400" cy="360040"/>
                    </a:xfrm>
                    <a:prstGeom prst="rect">
                      <a:avLst/>
                    </a:prstGeom>
                    <a:grpFill/>
                    <a:ln w="19050" cap="sq" cmpd="sng" algn="ctr">
                      <a:solidFill>
                        <a:schemeClr val="tx1"/>
                      </a:solidFill>
                      <a:prstDash val="solid"/>
                      <a:round/>
                      <a:headEnd type="none" w="sm" len="sm"/>
                      <a:tailEnd type="none" w="sm" len="sm"/>
                    </a:ln>
                    <a:effectLst/>
                  </p:spPr>
                  <p:txBody>
                    <a:bodyPr wrap="none"/>
                    <a:lstStyle/>
                    <a:p>
                      <a:pPr algn="ctr" eaLnBrk="1" fontAlgn="auto" hangingPunct="1">
                        <a:spcBef>
                          <a:spcPts val="0"/>
                        </a:spcBef>
                        <a:spcAft>
                          <a:spcPts val="0"/>
                        </a:spcAft>
                        <a:defRPr/>
                      </a:pPr>
                      <a:r>
                        <a:rPr lang="en-US" altLang="zh-CN" sz="2000" b="1" dirty="0">
                          <a:latin typeface="Calibri" pitchFamily="34" charset="0"/>
                          <a:ea typeface="+mn-ea"/>
                          <a:cs typeface="Calibri" pitchFamily="34" charset="0"/>
                        </a:rPr>
                        <a:t>16K</a:t>
                      </a:r>
                      <a:r>
                        <a:rPr lang="en-US" altLang="zh-CN" sz="2000" b="1" dirty="0">
                          <a:latin typeface="Calibri" pitchFamily="34" charset="0"/>
                          <a:ea typeface="黑体" pitchFamily="2" charset="-122"/>
                          <a:cs typeface="Calibri" pitchFamily="34" charset="0"/>
                        </a:rPr>
                        <a:t>×8</a:t>
                      </a:r>
                      <a:endParaRPr lang="zh-CN" altLang="en-US" sz="2000" b="1" dirty="0">
                        <a:latin typeface="Calibri" pitchFamily="34" charset="0"/>
                        <a:ea typeface="+mn-ea"/>
                        <a:cs typeface="Calibri" pitchFamily="34" charset="0"/>
                      </a:endParaRPr>
                    </a:p>
                  </p:txBody>
                </p:sp>
              </p:grpSp>
              <p:grpSp>
                <p:nvGrpSpPr>
                  <p:cNvPr id="159" name="组合 28">
                    <a:extLst>
                      <a:ext uri="{FF2B5EF4-FFF2-40B4-BE49-F238E27FC236}">
                        <a16:creationId xmlns:a16="http://schemas.microsoft.com/office/drawing/2014/main" id="{73C87474-0F9F-400E-B358-6A7EE9AF5F16}"/>
                      </a:ext>
                    </a:extLst>
                  </p:cNvPr>
                  <p:cNvGrpSpPr/>
                  <p:nvPr/>
                </p:nvGrpSpPr>
                <p:grpSpPr>
                  <a:xfrm>
                    <a:off x="2209279" y="2401961"/>
                    <a:ext cx="1835696" cy="360040"/>
                    <a:chOff x="7020272" y="1916832"/>
                    <a:chExt cx="1835696" cy="360040"/>
                  </a:xfrm>
                  <a:solidFill>
                    <a:srgbClr val="FFC000"/>
                  </a:solidFill>
                </p:grpSpPr>
                <p:sp>
                  <p:nvSpPr>
                    <p:cNvPr id="160" name="矩形 159">
                      <a:extLst>
                        <a:ext uri="{FF2B5EF4-FFF2-40B4-BE49-F238E27FC236}">
                          <a16:creationId xmlns:a16="http://schemas.microsoft.com/office/drawing/2014/main" id="{AA4A03BC-3E31-4955-862D-1AFA8C72906D}"/>
                        </a:ext>
                      </a:extLst>
                    </p:cNvPr>
                    <p:cNvSpPr/>
                    <p:nvPr/>
                  </p:nvSpPr>
                  <p:spPr bwMode="auto">
                    <a:xfrm>
                      <a:off x="7020272" y="1916832"/>
                      <a:ext cx="914400" cy="360040"/>
                    </a:xfrm>
                    <a:prstGeom prst="rect">
                      <a:avLst/>
                    </a:prstGeom>
                    <a:grpFill/>
                    <a:ln w="19050" cap="sq" cmpd="sng" algn="ctr">
                      <a:solidFill>
                        <a:schemeClr val="tx1"/>
                      </a:solidFill>
                      <a:prstDash val="solid"/>
                      <a:round/>
                      <a:headEnd type="none" w="sm" len="sm"/>
                      <a:tailEnd type="none" w="sm" len="sm"/>
                    </a:ln>
                    <a:effectLst/>
                  </p:spPr>
                  <p:txBody>
                    <a:bodyPr wrap="none"/>
                    <a:lstStyle/>
                    <a:p>
                      <a:pPr algn="ctr" eaLnBrk="1" fontAlgn="auto" hangingPunct="1">
                        <a:spcBef>
                          <a:spcPts val="0"/>
                        </a:spcBef>
                        <a:spcAft>
                          <a:spcPts val="0"/>
                        </a:spcAft>
                        <a:defRPr/>
                      </a:pPr>
                      <a:r>
                        <a:rPr lang="en-US" altLang="zh-CN" sz="2000" b="1" dirty="0">
                          <a:latin typeface="Calibri" pitchFamily="34" charset="0"/>
                          <a:ea typeface="+mn-ea"/>
                          <a:cs typeface="Calibri" pitchFamily="34" charset="0"/>
                        </a:rPr>
                        <a:t>16K</a:t>
                      </a:r>
                      <a:r>
                        <a:rPr lang="en-US" altLang="zh-CN" sz="2000" b="1" dirty="0">
                          <a:latin typeface="Calibri" pitchFamily="34" charset="0"/>
                          <a:ea typeface="黑体" pitchFamily="2" charset="-122"/>
                          <a:cs typeface="Calibri" pitchFamily="34" charset="0"/>
                        </a:rPr>
                        <a:t>×8</a:t>
                      </a:r>
                      <a:endParaRPr lang="zh-CN" altLang="en-US" sz="2000" b="1" dirty="0">
                        <a:latin typeface="Calibri" pitchFamily="34" charset="0"/>
                        <a:ea typeface="+mn-ea"/>
                        <a:cs typeface="Calibri" pitchFamily="34" charset="0"/>
                      </a:endParaRPr>
                    </a:p>
                  </p:txBody>
                </p:sp>
                <p:sp>
                  <p:nvSpPr>
                    <p:cNvPr id="161" name="矩形 160">
                      <a:extLst>
                        <a:ext uri="{FF2B5EF4-FFF2-40B4-BE49-F238E27FC236}">
                          <a16:creationId xmlns:a16="http://schemas.microsoft.com/office/drawing/2014/main" id="{CCC99291-1E4E-4146-98C3-636C99DF28F4}"/>
                        </a:ext>
                      </a:extLst>
                    </p:cNvPr>
                    <p:cNvSpPr/>
                    <p:nvPr/>
                  </p:nvSpPr>
                  <p:spPr bwMode="auto">
                    <a:xfrm>
                      <a:off x="7941568" y="1916832"/>
                      <a:ext cx="914400" cy="360040"/>
                    </a:xfrm>
                    <a:prstGeom prst="rect">
                      <a:avLst/>
                    </a:prstGeom>
                    <a:grpFill/>
                    <a:ln w="19050" cap="sq" cmpd="sng" algn="ctr">
                      <a:solidFill>
                        <a:schemeClr val="tx1"/>
                      </a:solidFill>
                      <a:prstDash val="solid"/>
                      <a:round/>
                      <a:headEnd type="none" w="sm" len="sm"/>
                      <a:tailEnd type="none" w="sm" len="sm"/>
                    </a:ln>
                    <a:effectLst/>
                  </p:spPr>
                  <p:txBody>
                    <a:bodyPr wrap="none"/>
                    <a:lstStyle/>
                    <a:p>
                      <a:pPr algn="ctr" eaLnBrk="1" fontAlgn="auto" hangingPunct="1">
                        <a:spcBef>
                          <a:spcPts val="0"/>
                        </a:spcBef>
                        <a:spcAft>
                          <a:spcPts val="0"/>
                        </a:spcAft>
                        <a:defRPr/>
                      </a:pPr>
                      <a:r>
                        <a:rPr lang="en-US" altLang="zh-CN" sz="2000" b="1" dirty="0">
                          <a:latin typeface="Calibri" pitchFamily="34" charset="0"/>
                          <a:ea typeface="+mn-ea"/>
                          <a:cs typeface="Calibri" pitchFamily="34" charset="0"/>
                        </a:rPr>
                        <a:t>16K</a:t>
                      </a:r>
                      <a:r>
                        <a:rPr lang="en-US" altLang="zh-CN" sz="2000" b="1" dirty="0">
                          <a:latin typeface="Calibri" pitchFamily="34" charset="0"/>
                          <a:ea typeface="黑体" pitchFamily="2" charset="-122"/>
                          <a:cs typeface="Calibri" pitchFamily="34" charset="0"/>
                        </a:rPr>
                        <a:t>×8</a:t>
                      </a:r>
                      <a:endParaRPr lang="zh-CN" altLang="en-US" sz="2000" b="1" dirty="0">
                        <a:latin typeface="Calibri" pitchFamily="34" charset="0"/>
                        <a:ea typeface="+mn-ea"/>
                        <a:cs typeface="Calibri" pitchFamily="34" charset="0"/>
                      </a:endParaRPr>
                    </a:p>
                  </p:txBody>
                </p:sp>
              </p:grpSp>
            </p:grpSp>
            <p:grpSp>
              <p:nvGrpSpPr>
                <p:cNvPr id="59424" name="组合 163">
                  <a:extLst>
                    <a:ext uri="{FF2B5EF4-FFF2-40B4-BE49-F238E27FC236}">
                      <a16:creationId xmlns:a16="http://schemas.microsoft.com/office/drawing/2014/main" id="{B05D8AE9-A64C-4D33-BD60-763A3715798F}"/>
                    </a:ext>
                  </a:extLst>
                </p:cNvPr>
                <p:cNvGrpSpPr>
                  <a:grpSpLocks/>
                </p:cNvGrpSpPr>
                <p:nvPr/>
              </p:nvGrpSpPr>
              <p:grpSpPr bwMode="auto">
                <a:xfrm>
                  <a:off x="2209279" y="3487811"/>
                  <a:ext cx="3645522" cy="360040"/>
                  <a:chOff x="2209279" y="2401961"/>
                  <a:chExt cx="3645522" cy="360040"/>
                </a:xfrm>
              </p:grpSpPr>
              <p:grpSp>
                <p:nvGrpSpPr>
                  <p:cNvPr id="165" name="组合 28">
                    <a:extLst>
                      <a:ext uri="{FF2B5EF4-FFF2-40B4-BE49-F238E27FC236}">
                        <a16:creationId xmlns:a16="http://schemas.microsoft.com/office/drawing/2014/main" id="{7F87F975-D0FE-45E4-A25A-764E6F0C48EE}"/>
                      </a:ext>
                    </a:extLst>
                  </p:cNvPr>
                  <p:cNvGrpSpPr/>
                  <p:nvPr/>
                </p:nvGrpSpPr>
                <p:grpSpPr>
                  <a:xfrm>
                    <a:off x="4019105" y="2401961"/>
                    <a:ext cx="1835696" cy="360040"/>
                    <a:chOff x="7020272" y="1916832"/>
                    <a:chExt cx="1835696" cy="360040"/>
                  </a:xfrm>
                  <a:solidFill>
                    <a:srgbClr val="FFC000"/>
                  </a:solidFill>
                </p:grpSpPr>
                <p:sp>
                  <p:nvSpPr>
                    <p:cNvPr id="169" name="矩形 168">
                      <a:extLst>
                        <a:ext uri="{FF2B5EF4-FFF2-40B4-BE49-F238E27FC236}">
                          <a16:creationId xmlns:a16="http://schemas.microsoft.com/office/drawing/2014/main" id="{5A2052D3-8C07-47BD-B771-C026D30E4B46}"/>
                        </a:ext>
                      </a:extLst>
                    </p:cNvPr>
                    <p:cNvSpPr/>
                    <p:nvPr/>
                  </p:nvSpPr>
                  <p:spPr bwMode="auto">
                    <a:xfrm>
                      <a:off x="7020272" y="1916832"/>
                      <a:ext cx="914400" cy="360040"/>
                    </a:xfrm>
                    <a:prstGeom prst="rect">
                      <a:avLst/>
                    </a:prstGeom>
                    <a:grpFill/>
                    <a:ln w="19050" cap="sq" cmpd="sng" algn="ctr">
                      <a:solidFill>
                        <a:schemeClr val="tx1"/>
                      </a:solidFill>
                      <a:prstDash val="solid"/>
                      <a:round/>
                      <a:headEnd type="none" w="sm" len="sm"/>
                      <a:tailEnd type="none" w="sm" len="sm"/>
                    </a:ln>
                    <a:effectLst/>
                  </p:spPr>
                  <p:txBody>
                    <a:bodyPr wrap="none"/>
                    <a:lstStyle/>
                    <a:p>
                      <a:pPr algn="ctr" eaLnBrk="1" fontAlgn="auto" hangingPunct="1">
                        <a:spcBef>
                          <a:spcPts val="0"/>
                        </a:spcBef>
                        <a:spcAft>
                          <a:spcPts val="0"/>
                        </a:spcAft>
                        <a:defRPr/>
                      </a:pPr>
                      <a:r>
                        <a:rPr lang="en-US" altLang="zh-CN" sz="2000" b="1" dirty="0">
                          <a:latin typeface="Calibri" pitchFamily="34" charset="0"/>
                          <a:ea typeface="+mn-ea"/>
                          <a:cs typeface="Calibri" pitchFamily="34" charset="0"/>
                        </a:rPr>
                        <a:t>16K</a:t>
                      </a:r>
                      <a:r>
                        <a:rPr lang="en-US" altLang="zh-CN" sz="2000" b="1" dirty="0">
                          <a:latin typeface="Calibri" pitchFamily="34" charset="0"/>
                          <a:ea typeface="黑体" pitchFamily="2" charset="-122"/>
                          <a:cs typeface="Calibri" pitchFamily="34" charset="0"/>
                        </a:rPr>
                        <a:t>×8</a:t>
                      </a:r>
                      <a:endParaRPr lang="zh-CN" altLang="en-US" sz="2000" b="1" dirty="0">
                        <a:latin typeface="Calibri" pitchFamily="34" charset="0"/>
                        <a:ea typeface="+mn-ea"/>
                        <a:cs typeface="Calibri" pitchFamily="34" charset="0"/>
                      </a:endParaRPr>
                    </a:p>
                  </p:txBody>
                </p:sp>
                <p:sp>
                  <p:nvSpPr>
                    <p:cNvPr id="170" name="矩形 169">
                      <a:extLst>
                        <a:ext uri="{FF2B5EF4-FFF2-40B4-BE49-F238E27FC236}">
                          <a16:creationId xmlns:a16="http://schemas.microsoft.com/office/drawing/2014/main" id="{66854A75-0F7D-44E7-A5CC-B3DC56C71469}"/>
                        </a:ext>
                      </a:extLst>
                    </p:cNvPr>
                    <p:cNvSpPr/>
                    <p:nvPr/>
                  </p:nvSpPr>
                  <p:spPr bwMode="auto">
                    <a:xfrm>
                      <a:off x="7941568" y="1916832"/>
                      <a:ext cx="914400" cy="360040"/>
                    </a:xfrm>
                    <a:prstGeom prst="rect">
                      <a:avLst/>
                    </a:prstGeom>
                    <a:grpFill/>
                    <a:ln w="19050" cap="sq" cmpd="sng" algn="ctr">
                      <a:solidFill>
                        <a:schemeClr val="tx1"/>
                      </a:solidFill>
                      <a:prstDash val="solid"/>
                      <a:round/>
                      <a:headEnd type="none" w="sm" len="sm"/>
                      <a:tailEnd type="none" w="sm" len="sm"/>
                    </a:ln>
                    <a:effectLst/>
                  </p:spPr>
                  <p:txBody>
                    <a:bodyPr wrap="none"/>
                    <a:lstStyle/>
                    <a:p>
                      <a:pPr algn="ctr" eaLnBrk="1" fontAlgn="auto" hangingPunct="1">
                        <a:spcBef>
                          <a:spcPts val="0"/>
                        </a:spcBef>
                        <a:spcAft>
                          <a:spcPts val="0"/>
                        </a:spcAft>
                        <a:defRPr/>
                      </a:pPr>
                      <a:r>
                        <a:rPr lang="en-US" altLang="zh-CN" sz="2000" b="1" dirty="0">
                          <a:latin typeface="Calibri" pitchFamily="34" charset="0"/>
                          <a:ea typeface="+mn-ea"/>
                          <a:cs typeface="Calibri" pitchFamily="34" charset="0"/>
                        </a:rPr>
                        <a:t>16K</a:t>
                      </a:r>
                      <a:r>
                        <a:rPr lang="en-US" altLang="zh-CN" sz="2000" b="1" dirty="0">
                          <a:latin typeface="Calibri" pitchFamily="34" charset="0"/>
                          <a:ea typeface="黑体" pitchFamily="2" charset="-122"/>
                          <a:cs typeface="Calibri" pitchFamily="34" charset="0"/>
                        </a:rPr>
                        <a:t>×8</a:t>
                      </a:r>
                      <a:endParaRPr lang="zh-CN" altLang="en-US" sz="2000" b="1" dirty="0">
                        <a:latin typeface="Calibri" pitchFamily="34" charset="0"/>
                        <a:ea typeface="+mn-ea"/>
                        <a:cs typeface="Calibri" pitchFamily="34" charset="0"/>
                      </a:endParaRPr>
                    </a:p>
                  </p:txBody>
                </p:sp>
              </p:grpSp>
              <p:grpSp>
                <p:nvGrpSpPr>
                  <p:cNvPr id="166" name="组合 28">
                    <a:extLst>
                      <a:ext uri="{FF2B5EF4-FFF2-40B4-BE49-F238E27FC236}">
                        <a16:creationId xmlns:a16="http://schemas.microsoft.com/office/drawing/2014/main" id="{8B5C8882-7905-47E4-BEAC-D0407DB7846D}"/>
                      </a:ext>
                    </a:extLst>
                  </p:cNvPr>
                  <p:cNvGrpSpPr/>
                  <p:nvPr/>
                </p:nvGrpSpPr>
                <p:grpSpPr>
                  <a:xfrm>
                    <a:off x="2209279" y="2401961"/>
                    <a:ext cx="1835696" cy="360040"/>
                    <a:chOff x="7020272" y="1916832"/>
                    <a:chExt cx="1835696" cy="360040"/>
                  </a:xfrm>
                  <a:solidFill>
                    <a:srgbClr val="FFC000"/>
                  </a:solidFill>
                </p:grpSpPr>
                <p:sp>
                  <p:nvSpPr>
                    <p:cNvPr id="167" name="矩形 166">
                      <a:extLst>
                        <a:ext uri="{FF2B5EF4-FFF2-40B4-BE49-F238E27FC236}">
                          <a16:creationId xmlns:a16="http://schemas.microsoft.com/office/drawing/2014/main" id="{EACF0035-A30F-4DFD-A988-B5C3CB527444}"/>
                        </a:ext>
                      </a:extLst>
                    </p:cNvPr>
                    <p:cNvSpPr/>
                    <p:nvPr/>
                  </p:nvSpPr>
                  <p:spPr bwMode="auto">
                    <a:xfrm>
                      <a:off x="7020272" y="1916832"/>
                      <a:ext cx="914400" cy="360040"/>
                    </a:xfrm>
                    <a:prstGeom prst="rect">
                      <a:avLst/>
                    </a:prstGeom>
                    <a:grpFill/>
                    <a:ln w="19050" cap="sq" cmpd="sng" algn="ctr">
                      <a:solidFill>
                        <a:schemeClr val="tx1"/>
                      </a:solidFill>
                      <a:prstDash val="solid"/>
                      <a:round/>
                      <a:headEnd type="none" w="sm" len="sm"/>
                      <a:tailEnd type="none" w="sm" len="sm"/>
                    </a:ln>
                    <a:effectLst/>
                  </p:spPr>
                  <p:txBody>
                    <a:bodyPr wrap="none"/>
                    <a:lstStyle/>
                    <a:p>
                      <a:pPr algn="ctr" eaLnBrk="1" fontAlgn="auto" hangingPunct="1">
                        <a:spcBef>
                          <a:spcPts val="0"/>
                        </a:spcBef>
                        <a:spcAft>
                          <a:spcPts val="0"/>
                        </a:spcAft>
                        <a:defRPr/>
                      </a:pPr>
                      <a:r>
                        <a:rPr lang="en-US" altLang="zh-CN" sz="2000" b="1" dirty="0">
                          <a:latin typeface="Calibri" pitchFamily="34" charset="0"/>
                          <a:ea typeface="+mn-ea"/>
                          <a:cs typeface="Calibri" pitchFamily="34" charset="0"/>
                        </a:rPr>
                        <a:t>16K</a:t>
                      </a:r>
                      <a:r>
                        <a:rPr lang="en-US" altLang="zh-CN" sz="2000" b="1" dirty="0">
                          <a:latin typeface="Calibri" pitchFamily="34" charset="0"/>
                          <a:ea typeface="黑体" pitchFamily="2" charset="-122"/>
                          <a:cs typeface="Calibri" pitchFamily="34" charset="0"/>
                        </a:rPr>
                        <a:t>×8</a:t>
                      </a:r>
                      <a:endParaRPr lang="zh-CN" altLang="en-US" sz="2000" b="1" dirty="0">
                        <a:latin typeface="Calibri" pitchFamily="34" charset="0"/>
                        <a:ea typeface="+mn-ea"/>
                        <a:cs typeface="Calibri" pitchFamily="34" charset="0"/>
                      </a:endParaRPr>
                    </a:p>
                  </p:txBody>
                </p:sp>
                <p:sp>
                  <p:nvSpPr>
                    <p:cNvPr id="168" name="矩形 167">
                      <a:extLst>
                        <a:ext uri="{FF2B5EF4-FFF2-40B4-BE49-F238E27FC236}">
                          <a16:creationId xmlns:a16="http://schemas.microsoft.com/office/drawing/2014/main" id="{813B5519-6A8D-41E6-AEFE-363A597D7566}"/>
                        </a:ext>
                      </a:extLst>
                    </p:cNvPr>
                    <p:cNvSpPr/>
                    <p:nvPr/>
                  </p:nvSpPr>
                  <p:spPr bwMode="auto">
                    <a:xfrm>
                      <a:off x="7941568" y="1916832"/>
                      <a:ext cx="914400" cy="360040"/>
                    </a:xfrm>
                    <a:prstGeom prst="rect">
                      <a:avLst/>
                    </a:prstGeom>
                    <a:grpFill/>
                    <a:ln w="19050" cap="sq" cmpd="sng" algn="ctr">
                      <a:solidFill>
                        <a:schemeClr val="tx1"/>
                      </a:solidFill>
                      <a:prstDash val="solid"/>
                      <a:round/>
                      <a:headEnd type="none" w="sm" len="sm"/>
                      <a:tailEnd type="none" w="sm" len="sm"/>
                    </a:ln>
                    <a:effectLst/>
                  </p:spPr>
                  <p:txBody>
                    <a:bodyPr wrap="none"/>
                    <a:lstStyle/>
                    <a:p>
                      <a:pPr algn="ctr" eaLnBrk="1" fontAlgn="auto" hangingPunct="1">
                        <a:spcBef>
                          <a:spcPts val="0"/>
                        </a:spcBef>
                        <a:spcAft>
                          <a:spcPts val="0"/>
                        </a:spcAft>
                        <a:defRPr/>
                      </a:pPr>
                      <a:r>
                        <a:rPr lang="en-US" altLang="zh-CN" sz="2000" b="1" dirty="0">
                          <a:latin typeface="Calibri" pitchFamily="34" charset="0"/>
                          <a:ea typeface="+mn-ea"/>
                          <a:cs typeface="Calibri" pitchFamily="34" charset="0"/>
                        </a:rPr>
                        <a:t>16K</a:t>
                      </a:r>
                      <a:r>
                        <a:rPr lang="en-US" altLang="zh-CN" sz="2000" b="1" dirty="0">
                          <a:latin typeface="Calibri" pitchFamily="34" charset="0"/>
                          <a:ea typeface="黑体" pitchFamily="2" charset="-122"/>
                          <a:cs typeface="Calibri" pitchFamily="34" charset="0"/>
                        </a:rPr>
                        <a:t>×8</a:t>
                      </a:r>
                      <a:endParaRPr lang="zh-CN" altLang="en-US" sz="2000" b="1" dirty="0">
                        <a:latin typeface="Calibri" pitchFamily="34" charset="0"/>
                        <a:ea typeface="+mn-ea"/>
                        <a:cs typeface="Calibri" pitchFamily="34" charset="0"/>
                      </a:endParaRPr>
                    </a:p>
                  </p:txBody>
                </p:sp>
              </p:grpSp>
            </p:grpSp>
            <p:grpSp>
              <p:nvGrpSpPr>
                <p:cNvPr id="59425" name="组合 170">
                  <a:extLst>
                    <a:ext uri="{FF2B5EF4-FFF2-40B4-BE49-F238E27FC236}">
                      <a16:creationId xmlns:a16="http://schemas.microsoft.com/office/drawing/2014/main" id="{80A2F9BB-08C6-47DD-BEBF-2AE02A4ACA07}"/>
                    </a:ext>
                  </a:extLst>
                </p:cNvPr>
                <p:cNvGrpSpPr>
                  <a:grpSpLocks/>
                </p:cNvGrpSpPr>
                <p:nvPr/>
              </p:nvGrpSpPr>
              <p:grpSpPr bwMode="auto">
                <a:xfrm>
                  <a:off x="2209279" y="3849761"/>
                  <a:ext cx="3645522" cy="360040"/>
                  <a:chOff x="2209279" y="2401961"/>
                  <a:chExt cx="3645522" cy="360040"/>
                </a:xfrm>
              </p:grpSpPr>
              <p:grpSp>
                <p:nvGrpSpPr>
                  <p:cNvPr id="172" name="组合 28">
                    <a:extLst>
                      <a:ext uri="{FF2B5EF4-FFF2-40B4-BE49-F238E27FC236}">
                        <a16:creationId xmlns:a16="http://schemas.microsoft.com/office/drawing/2014/main" id="{71370CBB-E11D-4B23-B5D2-384CB9AD159A}"/>
                      </a:ext>
                    </a:extLst>
                  </p:cNvPr>
                  <p:cNvGrpSpPr/>
                  <p:nvPr/>
                </p:nvGrpSpPr>
                <p:grpSpPr>
                  <a:xfrm>
                    <a:off x="4019105" y="2401961"/>
                    <a:ext cx="1835696" cy="360040"/>
                    <a:chOff x="7020272" y="1916832"/>
                    <a:chExt cx="1835696" cy="360040"/>
                  </a:xfrm>
                  <a:solidFill>
                    <a:srgbClr val="FFC000"/>
                  </a:solidFill>
                </p:grpSpPr>
                <p:sp>
                  <p:nvSpPr>
                    <p:cNvPr id="176" name="矩形 175">
                      <a:extLst>
                        <a:ext uri="{FF2B5EF4-FFF2-40B4-BE49-F238E27FC236}">
                          <a16:creationId xmlns:a16="http://schemas.microsoft.com/office/drawing/2014/main" id="{F83D462A-D45D-4682-8291-95CA5F96DBD4}"/>
                        </a:ext>
                      </a:extLst>
                    </p:cNvPr>
                    <p:cNvSpPr/>
                    <p:nvPr/>
                  </p:nvSpPr>
                  <p:spPr bwMode="auto">
                    <a:xfrm>
                      <a:off x="7020272" y="1916832"/>
                      <a:ext cx="914400" cy="360040"/>
                    </a:xfrm>
                    <a:prstGeom prst="rect">
                      <a:avLst/>
                    </a:prstGeom>
                    <a:grpFill/>
                    <a:ln w="19050" cap="sq" cmpd="sng" algn="ctr">
                      <a:solidFill>
                        <a:schemeClr val="tx1"/>
                      </a:solidFill>
                      <a:prstDash val="solid"/>
                      <a:round/>
                      <a:headEnd type="none" w="sm" len="sm"/>
                      <a:tailEnd type="none" w="sm" len="sm"/>
                    </a:ln>
                    <a:effectLst/>
                  </p:spPr>
                  <p:txBody>
                    <a:bodyPr wrap="none"/>
                    <a:lstStyle/>
                    <a:p>
                      <a:pPr algn="ctr" eaLnBrk="1" fontAlgn="auto" hangingPunct="1">
                        <a:spcBef>
                          <a:spcPts val="0"/>
                        </a:spcBef>
                        <a:spcAft>
                          <a:spcPts val="0"/>
                        </a:spcAft>
                        <a:defRPr/>
                      </a:pPr>
                      <a:r>
                        <a:rPr lang="en-US" altLang="zh-CN" sz="2000" b="1" dirty="0">
                          <a:latin typeface="Calibri" pitchFamily="34" charset="0"/>
                          <a:ea typeface="+mn-ea"/>
                          <a:cs typeface="Calibri" pitchFamily="34" charset="0"/>
                        </a:rPr>
                        <a:t>16K</a:t>
                      </a:r>
                      <a:r>
                        <a:rPr lang="en-US" altLang="zh-CN" sz="2000" b="1" dirty="0">
                          <a:latin typeface="Calibri" pitchFamily="34" charset="0"/>
                          <a:ea typeface="黑体" pitchFamily="2" charset="-122"/>
                          <a:cs typeface="Calibri" pitchFamily="34" charset="0"/>
                        </a:rPr>
                        <a:t>×8</a:t>
                      </a:r>
                      <a:endParaRPr lang="zh-CN" altLang="en-US" sz="2000" b="1" dirty="0">
                        <a:latin typeface="Calibri" pitchFamily="34" charset="0"/>
                        <a:ea typeface="+mn-ea"/>
                        <a:cs typeface="Calibri" pitchFamily="34" charset="0"/>
                      </a:endParaRPr>
                    </a:p>
                  </p:txBody>
                </p:sp>
                <p:sp>
                  <p:nvSpPr>
                    <p:cNvPr id="177" name="矩形 176">
                      <a:extLst>
                        <a:ext uri="{FF2B5EF4-FFF2-40B4-BE49-F238E27FC236}">
                          <a16:creationId xmlns:a16="http://schemas.microsoft.com/office/drawing/2014/main" id="{C1CDF5FE-543D-4445-A6B5-253DD5585489}"/>
                        </a:ext>
                      </a:extLst>
                    </p:cNvPr>
                    <p:cNvSpPr/>
                    <p:nvPr/>
                  </p:nvSpPr>
                  <p:spPr bwMode="auto">
                    <a:xfrm>
                      <a:off x="7941568" y="1916832"/>
                      <a:ext cx="914400" cy="360040"/>
                    </a:xfrm>
                    <a:prstGeom prst="rect">
                      <a:avLst/>
                    </a:prstGeom>
                    <a:grpFill/>
                    <a:ln w="19050" cap="sq" cmpd="sng" algn="ctr">
                      <a:solidFill>
                        <a:schemeClr val="tx1"/>
                      </a:solidFill>
                      <a:prstDash val="solid"/>
                      <a:round/>
                      <a:headEnd type="none" w="sm" len="sm"/>
                      <a:tailEnd type="none" w="sm" len="sm"/>
                    </a:ln>
                    <a:effectLst/>
                  </p:spPr>
                  <p:txBody>
                    <a:bodyPr wrap="none"/>
                    <a:lstStyle/>
                    <a:p>
                      <a:pPr algn="ctr" eaLnBrk="1" fontAlgn="auto" hangingPunct="1">
                        <a:spcBef>
                          <a:spcPts val="0"/>
                        </a:spcBef>
                        <a:spcAft>
                          <a:spcPts val="0"/>
                        </a:spcAft>
                        <a:defRPr/>
                      </a:pPr>
                      <a:r>
                        <a:rPr lang="en-US" altLang="zh-CN" sz="2000" b="1" dirty="0">
                          <a:latin typeface="Calibri" pitchFamily="34" charset="0"/>
                          <a:ea typeface="+mn-ea"/>
                          <a:cs typeface="Calibri" pitchFamily="34" charset="0"/>
                        </a:rPr>
                        <a:t>16K</a:t>
                      </a:r>
                      <a:r>
                        <a:rPr lang="en-US" altLang="zh-CN" sz="2000" b="1" dirty="0">
                          <a:latin typeface="Calibri" pitchFamily="34" charset="0"/>
                          <a:ea typeface="黑体" pitchFamily="2" charset="-122"/>
                          <a:cs typeface="Calibri" pitchFamily="34" charset="0"/>
                        </a:rPr>
                        <a:t>×8</a:t>
                      </a:r>
                      <a:endParaRPr lang="zh-CN" altLang="en-US" sz="2000" b="1" dirty="0">
                        <a:latin typeface="Calibri" pitchFamily="34" charset="0"/>
                        <a:ea typeface="+mn-ea"/>
                        <a:cs typeface="Calibri" pitchFamily="34" charset="0"/>
                      </a:endParaRPr>
                    </a:p>
                  </p:txBody>
                </p:sp>
              </p:grpSp>
              <p:grpSp>
                <p:nvGrpSpPr>
                  <p:cNvPr id="173" name="组合 28">
                    <a:extLst>
                      <a:ext uri="{FF2B5EF4-FFF2-40B4-BE49-F238E27FC236}">
                        <a16:creationId xmlns:a16="http://schemas.microsoft.com/office/drawing/2014/main" id="{77A5A643-877D-492A-8B52-40F97B3F2254}"/>
                      </a:ext>
                    </a:extLst>
                  </p:cNvPr>
                  <p:cNvGrpSpPr/>
                  <p:nvPr/>
                </p:nvGrpSpPr>
                <p:grpSpPr>
                  <a:xfrm>
                    <a:off x="2209279" y="2401961"/>
                    <a:ext cx="1835696" cy="360040"/>
                    <a:chOff x="7020272" y="1916832"/>
                    <a:chExt cx="1835696" cy="360040"/>
                  </a:xfrm>
                  <a:solidFill>
                    <a:srgbClr val="FFC000"/>
                  </a:solidFill>
                </p:grpSpPr>
                <p:sp>
                  <p:nvSpPr>
                    <p:cNvPr id="174" name="矩形 173">
                      <a:extLst>
                        <a:ext uri="{FF2B5EF4-FFF2-40B4-BE49-F238E27FC236}">
                          <a16:creationId xmlns:a16="http://schemas.microsoft.com/office/drawing/2014/main" id="{E0ED99DD-A585-4117-A041-8659C7E5F01F}"/>
                        </a:ext>
                      </a:extLst>
                    </p:cNvPr>
                    <p:cNvSpPr/>
                    <p:nvPr/>
                  </p:nvSpPr>
                  <p:spPr bwMode="auto">
                    <a:xfrm>
                      <a:off x="7020272" y="1916832"/>
                      <a:ext cx="914400" cy="360040"/>
                    </a:xfrm>
                    <a:prstGeom prst="rect">
                      <a:avLst/>
                    </a:prstGeom>
                    <a:grpFill/>
                    <a:ln w="19050" cap="sq" cmpd="sng" algn="ctr">
                      <a:solidFill>
                        <a:schemeClr val="tx1"/>
                      </a:solidFill>
                      <a:prstDash val="solid"/>
                      <a:round/>
                      <a:headEnd type="none" w="sm" len="sm"/>
                      <a:tailEnd type="none" w="sm" len="sm"/>
                    </a:ln>
                    <a:effectLst/>
                  </p:spPr>
                  <p:txBody>
                    <a:bodyPr wrap="none"/>
                    <a:lstStyle/>
                    <a:p>
                      <a:pPr algn="ctr" eaLnBrk="1" fontAlgn="auto" hangingPunct="1">
                        <a:spcBef>
                          <a:spcPts val="0"/>
                        </a:spcBef>
                        <a:spcAft>
                          <a:spcPts val="0"/>
                        </a:spcAft>
                        <a:defRPr/>
                      </a:pPr>
                      <a:r>
                        <a:rPr lang="en-US" altLang="zh-CN" sz="2000" b="1" dirty="0">
                          <a:latin typeface="Calibri" pitchFamily="34" charset="0"/>
                          <a:ea typeface="+mn-ea"/>
                          <a:cs typeface="Calibri" pitchFamily="34" charset="0"/>
                        </a:rPr>
                        <a:t>16K</a:t>
                      </a:r>
                      <a:r>
                        <a:rPr lang="en-US" altLang="zh-CN" sz="2000" b="1" dirty="0">
                          <a:latin typeface="Calibri" pitchFamily="34" charset="0"/>
                          <a:ea typeface="黑体" pitchFamily="2" charset="-122"/>
                          <a:cs typeface="Calibri" pitchFamily="34" charset="0"/>
                        </a:rPr>
                        <a:t>×8</a:t>
                      </a:r>
                      <a:endParaRPr lang="zh-CN" altLang="en-US" sz="2000" b="1" dirty="0">
                        <a:latin typeface="Calibri" pitchFamily="34" charset="0"/>
                        <a:ea typeface="+mn-ea"/>
                        <a:cs typeface="Calibri" pitchFamily="34" charset="0"/>
                      </a:endParaRPr>
                    </a:p>
                  </p:txBody>
                </p:sp>
                <p:sp>
                  <p:nvSpPr>
                    <p:cNvPr id="175" name="矩形 174">
                      <a:extLst>
                        <a:ext uri="{FF2B5EF4-FFF2-40B4-BE49-F238E27FC236}">
                          <a16:creationId xmlns:a16="http://schemas.microsoft.com/office/drawing/2014/main" id="{4B869BDC-79E3-4898-8C4B-6F6DE018BFC5}"/>
                        </a:ext>
                      </a:extLst>
                    </p:cNvPr>
                    <p:cNvSpPr/>
                    <p:nvPr/>
                  </p:nvSpPr>
                  <p:spPr bwMode="auto">
                    <a:xfrm>
                      <a:off x="7941568" y="1916832"/>
                      <a:ext cx="914400" cy="360040"/>
                    </a:xfrm>
                    <a:prstGeom prst="rect">
                      <a:avLst/>
                    </a:prstGeom>
                    <a:grpFill/>
                    <a:ln w="19050" cap="sq" cmpd="sng" algn="ctr">
                      <a:solidFill>
                        <a:schemeClr val="tx1"/>
                      </a:solidFill>
                      <a:prstDash val="solid"/>
                      <a:round/>
                      <a:headEnd type="none" w="sm" len="sm"/>
                      <a:tailEnd type="none" w="sm" len="sm"/>
                    </a:ln>
                    <a:effectLst/>
                  </p:spPr>
                  <p:txBody>
                    <a:bodyPr wrap="none"/>
                    <a:lstStyle/>
                    <a:p>
                      <a:pPr algn="ctr" eaLnBrk="1" fontAlgn="auto" hangingPunct="1">
                        <a:spcBef>
                          <a:spcPts val="0"/>
                        </a:spcBef>
                        <a:spcAft>
                          <a:spcPts val="0"/>
                        </a:spcAft>
                        <a:defRPr/>
                      </a:pPr>
                      <a:r>
                        <a:rPr lang="en-US" altLang="zh-CN" sz="2000" b="1" dirty="0">
                          <a:latin typeface="Calibri" pitchFamily="34" charset="0"/>
                          <a:ea typeface="+mn-ea"/>
                          <a:cs typeface="Calibri" pitchFamily="34" charset="0"/>
                        </a:rPr>
                        <a:t>16K</a:t>
                      </a:r>
                      <a:r>
                        <a:rPr lang="en-US" altLang="zh-CN" sz="2000" b="1" dirty="0">
                          <a:latin typeface="Calibri" pitchFamily="34" charset="0"/>
                          <a:ea typeface="黑体" pitchFamily="2" charset="-122"/>
                          <a:cs typeface="Calibri" pitchFamily="34" charset="0"/>
                        </a:rPr>
                        <a:t>×8</a:t>
                      </a:r>
                      <a:endParaRPr lang="zh-CN" altLang="en-US" sz="2000" b="1" dirty="0">
                        <a:latin typeface="Calibri" pitchFamily="34" charset="0"/>
                        <a:ea typeface="+mn-ea"/>
                        <a:cs typeface="Calibri" pitchFamily="34" charset="0"/>
                      </a:endParaRPr>
                    </a:p>
                  </p:txBody>
                </p:sp>
              </p:grpSp>
            </p:grpSp>
          </p:grpSp>
        </p:grpSp>
        <p:grpSp>
          <p:nvGrpSpPr>
            <p:cNvPr id="72" name="组合 71">
              <a:extLst>
                <a:ext uri="{FF2B5EF4-FFF2-40B4-BE49-F238E27FC236}">
                  <a16:creationId xmlns:a16="http://schemas.microsoft.com/office/drawing/2014/main" id="{8815CFB8-242C-4322-85FA-A789C2563C46}"/>
                </a:ext>
              </a:extLst>
            </p:cNvPr>
            <p:cNvGrpSpPr>
              <a:grpSpLocks/>
            </p:cNvGrpSpPr>
            <p:nvPr/>
          </p:nvGrpSpPr>
          <p:grpSpPr bwMode="auto">
            <a:xfrm>
              <a:off x="2209800" y="4211638"/>
              <a:ext cx="3644900" cy="360362"/>
              <a:chOff x="2209279" y="2401961"/>
              <a:chExt cx="3645522" cy="360040"/>
            </a:xfrm>
          </p:grpSpPr>
          <p:grpSp>
            <p:nvGrpSpPr>
              <p:cNvPr id="73" name="组合 28">
                <a:extLst>
                  <a:ext uri="{FF2B5EF4-FFF2-40B4-BE49-F238E27FC236}">
                    <a16:creationId xmlns:a16="http://schemas.microsoft.com/office/drawing/2014/main" id="{551C4A75-6E6E-426A-ACE1-A4BDB1500763}"/>
                  </a:ext>
                </a:extLst>
              </p:cNvPr>
              <p:cNvGrpSpPr/>
              <p:nvPr/>
            </p:nvGrpSpPr>
            <p:grpSpPr>
              <a:xfrm>
                <a:off x="4019105" y="2401961"/>
                <a:ext cx="1835696" cy="360040"/>
                <a:chOff x="7020272" y="1916832"/>
                <a:chExt cx="1835696" cy="360040"/>
              </a:xfrm>
              <a:solidFill>
                <a:srgbClr val="FFC000"/>
              </a:solidFill>
            </p:grpSpPr>
            <p:sp>
              <p:nvSpPr>
                <p:cNvPr id="77" name="矩形 76">
                  <a:extLst>
                    <a:ext uri="{FF2B5EF4-FFF2-40B4-BE49-F238E27FC236}">
                      <a16:creationId xmlns:a16="http://schemas.microsoft.com/office/drawing/2014/main" id="{B2122766-2EB8-4DA1-80C7-9B638E8A9D2A}"/>
                    </a:ext>
                  </a:extLst>
                </p:cNvPr>
                <p:cNvSpPr/>
                <p:nvPr/>
              </p:nvSpPr>
              <p:spPr bwMode="auto">
                <a:xfrm>
                  <a:off x="7020272" y="1916832"/>
                  <a:ext cx="914400" cy="360040"/>
                </a:xfrm>
                <a:prstGeom prst="rect">
                  <a:avLst/>
                </a:prstGeom>
                <a:grpFill/>
                <a:ln w="19050" cap="sq" cmpd="sng" algn="ctr">
                  <a:solidFill>
                    <a:schemeClr val="tx1"/>
                  </a:solidFill>
                  <a:prstDash val="solid"/>
                  <a:round/>
                  <a:headEnd type="none" w="sm" len="sm"/>
                  <a:tailEnd type="none" w="sm" len="sm"/>
                </a:ln>
                <a:effectLst/>
              </p:spPr>
              <p:txBody>
                <a:bodyPr wrap="none"/>
                <a:lstStyle/>
                <a:p>
                  <a:pPr algn="ctr" eaLnBrk="1" fontAlgn="auto" hangingPunct="1">
                    <a:spcBef>
                      <a:spcPts val="0"/>
                    </a:spcBef>
                    <a:spcAft>
                      <a:spcPts val="0"/>
                    </a:spcAft>
                    <a:defRPr/>
                  </a:pPr>
                  <a:r>
                    <a:rPr lang="en-US" altLang="zh-CN" sz="2000" b="1" dirty="0">
                      <a:latin typeface="Calibri" pitchFamily="34" charset="0"/>
                      <a:ea typeface="+mn-ea"/>
                      <a:cs typeface="Calibri" pitchFamily="34" charset="0"/>
                    </a:rPr>
                    <a:t>16K</a:t>
                  </a:r>
                  <a:r>
                    <a:rPr lang="en-US" altLang="zh-CN" sz="2000" b="1" dirty="0">
                      <a:latin typeface="Calibri" pitchFamily="34" charset="0"/>
                      <a:ea typeface="黑体" pitchFamily="2" charset="-122"/>
                      <a:cs typeface="Calibri" pitchFamily="34" charset="0"/>
                    </a:rPr>
                    <a:t>×8</a:t>
                  </a:r>
                  <a:endParaRPr lang="zh-CN" altLang="en-US" sz="2000" b="1" dirty="0">
                    <a:latin typeface="Calibri" pitchFamily="34" charset="0"/>
                    <a:ea typeface="+mn-ea"/>
                    <a:cs typeface="Calibri" pitchFamily="34" charset="0"/>
                  </a:endParaRPr>
                </a:p>
              </p:txBody>
            </p:sp>
            <p:sp>
              <p:nvSpPr>
                <p:cNvPr id="78" name="矩形 77">
                  <a:extLst>
                    <a:ext uri="{FF2B5EF4-FFF2-40B4-BE49-F238E27FC236}">
                      <a16:creationId xmlns:a16="http://schemas.microsoft.com/office/drawing/2014/main" id="{0137B89E-6E02-4ECE-939D-37DFE15EA5C6}"/>
                    </a:ext>
                  </a:extLst>
                </p:cNvPr>
                <p:cNvSpPr/>
                <p:nvPr/>
              </p:nvSpPr>
              <p:spPr bwMode="auto">
                <a:xfrm>
                  <a:off x="7941568" y="1916832"/>
                  <a:ext cx="914400" cy="360040"/>
                </a:xfrm>
                <a:prstGeom prst="rect">
                  <a:avLst/>
                </a:prstGeom>
                <a:grpFill/>
                <a:ln w="19050" cap="sq" cmpd="sng" algn="ctr">
                  <a:solidFill>
                    <a:schemeClr val="tx1"/>
                  </a:solidFill>
                  <a:prstDash val="solid"/>
                  <a:round/>
                  <a:headEnd type="none" w="sm" len="sm"/>
                  <a:tailEnd type="none" w="sm" len="sm"/>
                </a:ln>
                <a:effectLst/>
              </p:spPr>
              <p:txBody>
                <a:bodyPr wrap="none"/>
                <a:lstStyle/>
                <a:p>
                  <a:pPr algn="ctr" eaLnBrk="1" fontAlgn="auto" hangingPunct="1">
                    <a:spcBef>
                      <a:spcPts val="0"/>
                    </a:spcBef>
                    <a:spcAft>
                      <a:spcPts val="0"/>
                    </a:spcAft>
                    <a:defRPr/>
                  </a:pPr>
                  <a:r>
                    <a:rPr lang="en-US" altLang="zh-CN" sz="2000" b="1" dirty="0">
                      <a:latin typeface="Calibri" pitchFamily="34" charset="0"/>
                      <a:ea typeface="+mn-ea"/>
                      <a:cs typeface="Calibri" pitchFamily="34" charset="0"/>
                    </a:rPr>
                    <a:t>16K</a:t>
                  </a:r>
                  <a:r>
                    <a:rPr lang="en-US" altLang="zh-CN" sz="2000" b="1" dirty="0">
                      <a:latin typeface="Calibri" pitchFamily="34" charset="0"/>
                      <a:ea typeface="黑体" pitchFamily="2" charset="-122"/>
                      <a:cs typeface="Calibri" pitchFamily="34" charset="0"/>
                    </a:rPr>
                    <a:t>×8</a:t>
                  </a:r>
                  <a:endParaRPr lang="zh-CN" altLang="en-US" sz="2000" b="1" dirty="0">
                    <a:latin typeface="Calibri" pitchFamily="34" charset="0"/>
                    <a:ea typeface="+mn-ea"/>
                    <a:cs typeface="Calibri" pitchFamily="34" charset="0"/>
                  </a:endParaRPr>
                </a:p>
              </p:txBody>
            </p:sp>
          </p:grpSp>
          <p:grpSp>
            <p:nvGrpSpPr>
              <p:cNvPr id="74" name="组合 28">
                <a:extLst>
                  <a:ext uri="{FF2B5EF4-FFF2-40B4-BE49-F238E27FC236}">
                    <a16:creationId xmlns:a16="http://schemas.microsoft.com/office/drawing/2014/main" id="{CAE34253-EB45-44F6-B879-42EC65A45074}"/>
                  </a:ext>
                </a:extLst>
              </p:cNvPr>
              <p:cNvGrpSpPr/>
              <p:nvPr/>
            </p:nvGrpSpPr>
            <p:grpSpPr>
              <a:xfrm>
                <a:off x="2209279" y="2401961"/>
                <a:ext cx="1835696" cy="360040"/>
                <a:chOff x="7020272" y="1916832"/>
                <a:chExt cx="1835696" cy="360040"/>
              </a:xfrm>
              <a:solidFill>
                <a:srgbClr val="FFC000"/>
              </a:solidFill>
            </p:grpSpPr>
            <p:sp>
              <p:nvSpPr>
                <p:cNvPr id="75" name="矩形 74">
                  <a:extLst>
                    <a:ext uri="{FF2B5EF4-FFF2-40B4-BE49-F238E27FC236}">
                      <a16:creationId xmlns:a16="http://schemas.microsoft.com/office/drawing/2014/main" id="{509E6C47-F933-4371-BF6B-28FF99E38B09}"/>
                    </a:ext>
                  </a:extLst>
                </p:cNvPr>
                <p:cNvSpPr/>
                <p:nvPr/>
              </p:nvSpPr>
              <p:spPr bwMode="auto">
                <a:xfrm>
                  <a:off x="7020272" y="1916832"/>
                  <a:ext cx="914400" cy="360040"/>
                </a:xfrm>
                <a:prstGeom prst="rect">
                  <a:avLst/>
                </a:prstGeom>
                <a:grpFill/>
                <a:ln w="19050" cap="sq" cmpd="sng" algn="ctr">
                  <a:solidFill>
                    <a:schemeClr val="tx1"/>
                  </a:solidFill>
                  <a:prstDash val="solid"/>
                  <a:round/>
                  <a:headEnd type="none" w="sm" len="sm"/>
                  <a:tailEnd type="none" w="sm" len="sm"/>
                </a:ln>
                <a:effectLst/>
              </p:spPr>
              <p:txBody>
                <a:bodyPr wrap="none"/>
                <a:lstStyle/>
                <a:p>
                  <a:pPr algn="ctr" eaLnBrk="1" fontAlgn="auto" hangingPunct="1">
                    <a:spcBef>
                      <a:spcPts val="0"/>
                    </a:spcBef>
                    <a:spcAft>
                      <a:spcPts val="0"/>
                    </a:spcAft>
                    <a:defRPr/>
                  </a:pPr>
                  <a:r>
                    <a:rPr lang="en-US" altLang="zh-CN" sz="2000" b="1" dirty="0">
                      <a:latin typeface="Calibri" pitchFamily="34" charset="0"/>
                      <a:ea typeface="+mn-ea"/>
                      <a:cs typeface="Calibri" pitchFamily="34" charset="0"/>
                    </a:rPr>
                    <a:t>16K</a:t>
                  </a:r>
                  <a:r>
                    <a:rPr lang="en-US" altLang="zh-CN" sz="2000" b="1" dirty="0">
                      <a:latin typeface="Calibri" pitchFamily="34" charset="0"/>
                      <a:ea typeface="黑体" pitchFamily="2" charset="-122"/>
                      <a:cs typeface="Calibri" pitchFamily="34" charset="0"/>
                    </a:rPr>
                    <a:t>×8</a:t>
                  </a:r>
                  <a:endParaRPr lang="zh-CN" altLang="en-US" sz="2000" b="1" dirty="0">
                    <a:latin typeface="Calibri" pitchFamily="34" charset="0"/>
                    <a:ea typeface="+mn-ea"/>
                    <a:cs typeface="Calibri" pitchFamily="34" charset="0"/>
                  </a:endParaRPr>
                </a:p>
              </p:txBody>
            </p:sp>
            <p:sp>
              <p:nvSpPr>
                <p:cNvPr id="76" name="矩形 75">
                  <a:extLst>
                    <a:ext uri="{FF2B5EF4-FFF2-40B4-BE49-F238E27FC236}">
                      <a16:creationId xmlns:a16="http://schemas.microsoft.com/office/drawing/2014/main" id="{647BDCAD-24D7-47FD-98E2-3D1E309C4340}"/>
                    </a:ext>
                  </a:extLst>
                </p:cNvPr>
                <p:cNvSpPr/>
                <p:nvPr/>
              </p:nvSpPr>
              <p:spPr bwMode="auto">
                <a:xfrm>
                  <a:off x="7941568" y="1916832"/>
                  <a:ext cx="914400" cy="360040"/>
                </a:xfrm>
                <a:prstGeom prst="rect">
                  <a:avLst/>
                </a:prstGeom>
                <a:grpFill/>
                <a:ln w="19050" cap="sq" cmpd="sng" algn="ctr">
                  <a:solidFill>
                    <a:schemeClr val="tx1"/>
                  </a:solidFill>
                  <a:prstDash val="solid"/>
                  <a:round/>
                  <a:headEnd type="none" w="sm" len="sm"/>
                  <a:tailEnd type="none" w="sm" len="sm"/>
                </a:ln>
                <a:effectLst/>
              </p:spPr>
              <p:txBody>
                <a:bodyPr wrap="none"/>
                <a:lstStyle/>
                <a:p>
                  <a:pPr algn="ctr" eaLnBrk="1" fontAlgn="auto" hangingPunct="1">
                    <a:spcBef>
                      <a:spcPts val="0"/>
                    </a:spcBef>
                    <a:spcAft>
                      <a:spcPts val="0"/>
                    </a:spcAft>
                    <a:defRPr/>
                  </a:pPr>
                  <a:r>
                    <a:rPr lang="en-US" altLang="zh-CN" sz="2000" b="1" dirty="0">
                      <a:latin typeface="Calibri" pitchFamily="34" charset="0"/>
                      <a:ea typeface="+mn-ea"/>
                      <a:cs typeface="Calibri" pitchFamily="34" charset="0"/>
                    </a:rPr>
                    <a:t>16K</a:t>
                  </a:r>
                  <a:r>
                    <a:rPr lang="en-US" altLang="zh-CN" sz="2000" b="1" dirty="0">
                      <a:latin typeface="Calibri" pitchFamily="34" charset="0"/>
                      <a:ea typeface="黑体" pitchFamily="2" charset="-122"/>
                      <a:cs typeface="Calibri" pitchFamily="34" charset="0"/>
                    </a:rPr>
                    <a:t>×8</a:t>
                  </a:r>
                  <a:endParaRPr lang="zh-CN" altLang="en-US" sz="2000" b="1" dirty="0">
                    <a:latin typeface="Calibri" pitchFamily="34" charset="0"/>
                    <a:ea typeface="+mn-ea"/>
                    <a:cs typeface="Calibri" pitchFamily="34" charset="0"/>
                  </a:endParaRPr>
                </a:p>
              </p:txBody>
            </p:sp>
          </p:grpSp>
        </p:grpSp>
        <p:grpSp>
          <p:nvGrpSpPr>
            <p:cNvPr id="80" name="组合 149">
              <a:extLst>
                <a:ext uri="{FF2B5EF4-FFF2-40B4-BE49-F238E27FC236}">
                  <a16:creationId xmlns:a16="http://schemas.microsoft.com/office/drawing/2014/main" id="{B0F86A36-B16B-4100-B93A-28942693C8FF}"/>
                </a:ext>
              </a:extLst>
            </p:cNvPr>
            <p:cNvGrpSpPr>
              <a:grpSpLocks/>
            </p:cNvGrpSpPr>
            <p:nvPr/>
          </p:nvGrpSpPr>
          <p:grpSpPr bwMode="auto">
            <a:xfrm>
              <a:off x="2209800" y="4573588"/>
              <a:ext cx="3644900" cy="360120"/>
              <a:chOff x="2209279" y="2401961"/>
              <a:chExt cx="3645522" cy="360040"/>
            </a:xfrm>
          </p:grpSpPr>
          <p:grpSp>
            <p:nvGrpSpPr>
              <p:cNvPr id="125" name="组合 28">
                <a:extLst>
                  <a:ext uri="{FF2B5EF4-FFF2-40B4-BE49-F238E27FC236}">
                    <a16:creationId xmlns:a16="http://schemas.microsoft.com/office/drawing/2014/main" id="{80AE1CCC-503B-43E8-B29A-86F3DA433DDF}"/>
                  </a:ext>
                </a:extLst>
              </p:cNvPr>
              <p:cNvGrpSpPr/>
              <p:nvPr/>
            </p:nvGrpSpPr>
            <p:grpSpPr>
              <a:xfrm>
                <a:off x="4019105" y="2401961"/>
                <a:ext cx="1835696" cy="360040"/>
                <a:chOff x="7020272" y="1916832"/>
                <a:chExt cx="1835696" cy="360040"/>
              </a:xfrm>
              <a:solidFill>
                <a:srgbClr val="FFC000"/>
              </a:solidFill>
            </p:grpSpPr>
            <p:sp>
              <p:nvSpPr>
                <p:cNvPr id="129" name="矩形 128">
                  <a:extLst>
                    <a:ext uri="{FF2B5EF4-FFF2-40B4-BE49-F238E27FC236}">
                      <a16:creationId xmlns:a16="http://schemas.microsoft.com/office/drawing/2014/main" id="{EEDC79E0-A14D-4F19-9717-095E3B13C86A}"/>
                    </a:ext>
                  </a:extLst>
                </p:cNvPr>
                <p:cNvSpPr/>
                <p:nvPr/>
              </p:nvSpPr>
              <p:spPr bwMode="auto">
                <a:xfrm>
                  <a:off x="7020272" y="1916832"/>
                  <a:ext cx="914400" cy="360040"/>
                </a:xfrm>
                <a:prstGeom prst="rect">
                  <a:avLst/>
                </a:prstGeom>
                <a:grpFill/>
                <a:ln w="19050" cap="sq" cmpd="sng" algn="ctr">
                  <a:solidFill>
                    <a:schemeClr val="tx1"/>
                  </a:solidFill>
                  <a:prstDash val="solid"/>
                  <a:round/>
                  <a:headEnd type="none" w="sm" len="sm"/>
                  <a:tailEnd type="none" w="sm" len="sm"/>
                </a:ln>
                <a:effectLst/>
              </p:spPr>
              <p:txBody>
                <a:bodyPr wrap="none"/>
                <a:lstStyle/>
                <a:p>
                  <a:pPr algn="ctr" eaLnBrk="1" fontAlgn="auto" hangingPunct="1">
                    <a:spcBef>
                      <a:spcPts val="0"/>
                    </a:spcBef>
                    <a:spcAft>
                      <a:spcPts val="0"/>
                    </a:spcAft>
                    <a:defRPr/>
                  </a:pPr>
                  <a:r>
                    <a:rPr lang="en-US" altLang="zh-CN" sz="2000" b="1" dirty="0">
                      <a:latin typeface="Calibri" pitchFamily="34" charset="0"/>
                      <a:ea typeface="+mn-ea"/>
                      <a:cs typeface="Calibri" pitchFamily="34" charset="0"/>
                    </a:rPr>
                    <a:t>16K</a:t>
                  </a:r>
                  <a:r>
                    <a:rPr lang="en-US" altLang="zh-CN" sz="2000" b="1" dirty="0">
                      <a:latin typeface="Calibri" pitchFamily="34" charset="0"/>
                      <a:ea typeface="黑体" pitchFamily="2" charset="-122"/>
                      <a:cs typeface="Calibri" pitchFamily="34" charset="0"/>
                    </a:rPr>
                    <a:t>×8</a:t>
                  </a:r>
                  <a:endParaRPr lang="zh-CN" altLang="en-US" sz="2000" b="1" dirty="0">
                    <a:latin typeface="Calibri" pitchFamily="34" charset="0"/>
                    <a:ea typeface="+mn-ea"/>
                    <a:cs typeface="Calibri" pitchFamily="34" charset="0"/>
                  </a:endParaRPr>
                </a:p>
              </p:txBody>
            </p:sp>
            <p:sp>
              <p:nvSpPr>
                <p:cNvPr id="130" name="矩形 129">
                  <a:extLst>
                    <a:ext uri="{FF2B5EF4-FFF2-40B4-BE49-F238E27FC236}">
                      <a16:creationId xmlns:a16="http://schemas.microsoft.com/office/drawing/2014/main" id="{374446F0-A56D-4681-8A59-B03AB9A7F7E8}"/>
                    </a:ext>
                  </a:extLst>
                </p:cNvPr>
                <p:cNvSpPr/>
                <p:nvPr/>
              </p:nvSpPr>
              <p:spPr bwMode="auto">
                <a:xfrm>
                  <a:off x="7941568" y="1916832"/>
                  <a:ext cx="914400" cy="360040"/>
                </a:xfrm>
                <a:prstGeom prst="rect">
                  <a:avLst/>
                </a:prstGeom>
                <a:grpFill/>
                <a:ln w="19050" cap="sq" cmpd="sng" algn="ctr">
                  <a:solidFill>
                    <a:schemeClr val="tx1"/>
                  </a:solidFill>
                  <a:prstDash val="solid"/>
                  <a:round/>
                  <a:headEnd type="none" w="sm" len="sm"/>
                  <a:tailEnd type="none" w="sm" len="sm"/>
                </a:ln>
                <a:effectLst/>
              </p:spPr>
              <p:txBody>
                <a:bodyPr wrap="none"/>
                <a:lstStyle/>
                <a:p>
                  <a:pPr algn="ctr" eaLnBrk="1" fontAlgn="auto" hangingPunct="1">
                    <a:spcBef>
                      <a:spcPts val="0"/>
                    </a:spcBef>
                    <a:spcAft>
                      <a:spcPts val="0"/>
                    </a:spcAft>
                    <a:defRPr/>
                  </a:pPr>
                  <a:r>
                    <a:rPr lang="en-US" altLang="zh-CN" sz="2000" b="1" dirty="0">
                      <a:latin typeface="Calibri" pitchFamily="34" charset="0"/>
                      <a:ea typeface="+mn-ea"/>
                      <a:cs typeface="Calibri" pitchFamily="34" charset="0"/>
                    </a:rPr>
                    <a:t>16K</a:t>
                  </a:r>
                  <a:r>
                    <a:rPr lang="en-US" altLang="zh-CN" sz="2000" b="1" dirty="0">
                      <a:latin typeface="Calibri" pitchFamily="34" charset="0"/>
                      <a:ea typeface="黑体" pitchFamily="2" charset="-122"/>
                      <a:cs typeface="Calibri" pitchFamily="34" charset="0"/>
                    </a:rPr>
                    <a:t>×8</a:t>
                  </a:r>
                  <a:endParaRPr lang="zh-CN" altLang="en-US" sz="2000" b="1" dirty="0">
                    <a:latin typeface="Calibri" pitchFamily="34" charset="0"/>
                    <a:ea typeface="+mn-ea"/>
                    <a:cs typeface="Calibri" pitchFamily="34" charset="0"/>
                  </a:endParaRPr>
                </a:p>
              </p:txBody>
            </p:sp>
          </p:grpSp>
          <p:grpSp>
            <p:nvGrpSpPr>
              <p:cNvPr id="126" name="组合 28">
                <a:extLst>
                  <a:ext uri="{FF2B5EF4-FFF2-40B4-BE49-F238E27FC236}">
                    <a16:creationId xmlns:a16="http://schemas.microsoft.com/office/drawing/2014/main" id="{059A837F-6FBF-4F2D-B614-D329FB2DA7A7}"/>
                  </a:ext>
                </a:extLst>
              </p:cNvPr>
              <p:cNvGrpSpPr/>
              <p:nvPr/>
            </p:nvGrpSpPr>
            <p:grpSpPr>
              <a:xfrm>
                <a:off x="2209279" y="2401961"/>
                <a:ext cx="1835696" cy="360040"/>
                <a:chOff x="7020272" y="1916832"/>
                <a:chExt cx="1835696" cy="360040"/>
              </a:xfrm>
              <a:solidFill>
                <a:srgbClr val="FFC000"/>
              </a:solidFill>
            </p:grpSpPr>
            <p:sp>
              <p:nvSpPr>
                <p:cNvPr id="127" name="矩形 126">
                  <a:extLst>
                    <a:ext uri="{FF2B5EF4-FFF2-40B4-BE49-F238E27FC236}">
                      <a16:creationId xmlns:a16="http://schemas.microsoft.com/office/drawing/2014/main" id="{8CDA4108-C760-4DC6-BD47-C5749EDEE5FB}"/>
                    </a:ext>
                  </a:extLst>
                </p:cNvPr>
                <p:cNvSpPr/>
                <p:nvPr/>
              </p:nvSpPr>
              <p:spPr bwMode="auto">
                <a:xfrm>
                  <a:off x="7020272" y="1916832"/>
                  <a:ext cx="914400" cy="360040"/>
                </a:xfrm>
                <a:prstGeom prst="rect">
                  <a:avLst/>
                </a:prstGeom>
                <a:grpFill/>
                <a:ln w="19050" cap="sq" cmpd="sng" algn="ctr">
                  <a:solidFill>
                    <a:schemeClr val="tx1"/>
                  </a:solidFill>
                  <a:prstDash val="solid"/>
                  <a:round/>
                  <a:headEnd type="none" w="sm" len="sm"/>
                  <a:tailEnd type="none" w="sm" len="sm"/>
                </a:ln>
                <a:effectLst/>
              </p:spPr>
              <p:txBody>
                <a:bodyPr wrap="none"/>
                <a:lstStyle/>
                <a:p>
                  <a:pPr algn="ctr" eaLnBrk="1" fontAlgn="auto" hangingPunct="1">
                    <a:spcBef>
                      <a:spcPts val="0"/>
                    </a:spcBef>
                    <a:spcAft>
                      <a:spcPts val="0"/>
                    </a:spcAft>
                    <a:defRPr/>
                  </a:pPr>
                  <a:r>
                    <a:rPr lang="en-US" altLang="zh-CN" sz="2000" b="1" dirty="0">
                      <a:latin typeface="Calibri" pitchFamily="34" charset="0"/>
                      <a:ea typeface="+mn-ea"/>
                      <a:cs typeface="Calibri" pitchFamily="34" charset="0"/>
                    </a:rPr>
                    <a:t>16K</a:t>
                  </a:r>
                  <a:r>
                    <a:rPr lang="en-US" altLang="zh-CN" sz="2000" b="1" dirty="0">
                      <a:latin typeface="Calibri" pitchFamily="34" charset="0"/>
                      <a:ea typeface="黑体" pitchFamily="2" charset="-122"/>
                      <a:cs typeface="Calibri" pitchFamily="34" charset="0"/>
                    </a:rPr>
                    <a:t>×8</a:t>
                  </a:r>
                  <a:endParaRPr lang="zh-CN" altLang="en-US" sz="2000" b="1" dirty="0">
                    <a:latin typeface="Calibri" pitchFamily="34" charset="0"/>
                    <a:ea typeface="+mn-ea"/>
                    <a:cs typeface="Calibri" pitchFamily="34" charset="0"/>
                  </a:endParaRPr>
                </a:p>
              </p:txBody>
            </p:sp>
            <p:sp>
              <p:nvSpPr>
                <p:cNvPr id="128" name="矩形 127">
                  <a:extLst>
                    <a:ext uri="{FF2B5EF4-FFF2-40B4-BE49-F238E27FC236}">
                      <a16:creationId xmlns:a16="http://schemas.microsoft.com/office/drawing/2014/main" id="{EE45331C-B92A-4B11-BA5C-0A7BDE851533}"/>
                    </a:ext>
                  </a:extLst>
                </p:cNvPr>
                <p:cNvSpPr/>
                <p:nvPr/>
              </p:nvSpPr>
              <p:spPr bwMode="auto">
                <a:xfrm>
                  <a:off x="7941568" y="1916832"/>
                  <a:ext cx="914400" cy="360040"/>
                </a:xfrm>
                <a:prstGeom prst="rect">
                  <a:avLst/>
                </a:prstGeom>
                <a:grpFill/>
                <a:ln w="19050" cap="sq" cmpd="sng" algn="ctr">
                  <a:solidFill>
                    <a:schemeClr val="tx1"/>
                  </a:solidFill>
                  <a:prstDash val="solid"/>
                  <a:round/>
                  <a:headEnd type="none" w="sm" len="sm"/>
                  <a:tailEnd type="none" w="sm" len="sm"/>
                </a:ln>
                <a:effectLst/>
              </p:spPr>
              <p:txBody>
                <a:bodyPr wrap="none"/>
                <a:lstStyle/>
                <a:p>
                  <a:pPr algn="ctr" eaLnBrk="1" fontAlgn="auto" hangingPunct="1">
                    <a:spcBef>
                      <a:spcPts val="0"/>
                    </a:spcBef>
                    <a:spcAft>
                      <a:spcPts val="0"/>
                    </a:spcAft>
                    <a:defRPr/>
                  </a:pPr>
                  <a:r>
                    <a:rPr lang="en-US" altLang="zh-CN" sz="2000" b="1" dirty="0">
                      <a:latin typeface="Calibri" pitchFamily="34" charset="0"/>
                      <a:ea typeface="+mn-ea"/>
                      <a:cs typeface="Calibri" pitchFamily="34" charset="0"/>
                    </a:rPr>
                    <a:t>16K</a:t>
                  </a:r>
                  <a:r>
                    <a:rPr lang="en-US" altLang="zh-CN" sz="2000" b="1" dirty="0">
                      <a:latin typeface="Calibri" pitchFamily="34" charset="0"/>
                      <a:ea typeface="黑体" pitchFamily="2" charset="-122"/>
                      <a:cs typeface="Calibri" pitchFamily="34" charset="0"/>
                    </a:rPr>
                    <a:t>×8</a:t>
                  </a:r>
                  <a:endParaRPr lang="zh-CN" altLang="en-US" sz="2000" b="1" dirty="0">
                    <a:latin typeface="Calibri" pitchFamily="34" charset="0"/>
                    <a:ea typeface="+mn-ea"/>
                    <a:cs typeface="Calibri" pitchFamily="34" charset="0"/>
                  </a:endParaRPr>
                </a:p>
              </p:txBody>
            </p:sp>
          </p:grpSp>
        </p:grpSp>
        <p:grpSp>
          <p:nvGrpSpPr>
            <p:cNvPr id="85" name="组合 156">
              <a:extLst>
                <a:ext uri="{FF2B5EF4-FFF2-40B4-BE49-F238E27FC236}">
                  <a16:creationId xmlns:a16="http://schemas.microsoft.com/office/drawing/2014/main" id="{45683964-2AD7-44DD-8382-3D43F7AD85AC}"/>
                </a:ext>
              </a:extLst>
            </p:cNvPr>
            <p:cNvGrpSpPr>
              <a:grpSpLocks/>
            </p:cNvGrpSpPr>
            <p:nvPr/>
          </p:nvGrpSpPr>
          <p:grpSpPr bwMode="auto">
            <a:xfrm>
              <a:off x="2209800" y="4935619"/>
              <a:ext cx="3644900" cy="360120"/>
              <a:chOff x="2209279" y="2401961"/>
              <a:chExt cx="3645522" cy="360040"/>
            </a:xfrm>
          </p:grpSpPr>
          <p:grpSp>
            <p:nvGrpSpPr>
              <p:cNvPr id="106" name="组合 28">
                <a:extLst>
                  <a:ext uri="{FF2B5EF4-FFF2-40B4-BE49-F238E27FC236}">
                    <a16:creationId xmlns:a16="http://schemas.microsoft.com/office/drawing/2014/main" id="{12DBF11E-06B1-498C-9F26-B88412BF7189}"/>
                  </a:ext>
                </a:extLst>
              </p:cNvPr>
              <p:cNvGrpSpPr/>
              <p:nvPr/>
            </p:nvGrpSpPr>
            <p:grpSpPr>
              <a:xfrm>
                <a:off x="4019105" y="2401961"/>
                <a:ext cx="1835696" cy="360040"/>
                <a:chOff x="7020272" y="1916832"/>
                <a:chExt cx="1835696" cy="360040"/>
              </a:xfrm>
              <a:solidFill>
                <a:srgbClr val="FFC000"/>
              </a:solidFill>
            </p:grpSpPr>
            <p:sp>
              <p:nvSpPr>
                <p:cNvPr id="123" name="矩形 122">
                  <a:extLst>
                    <a:ext uri="{FF2B5EF4-FFF2-40B4-BE49-F238E27FC236}">
                      <a16:creationId xmlns:a16="http://schemas.microsoft.com/office/drawing/2014/main" id="{7FA1A81F-5FFA-460A-9631-FC153F11F670}"/>
                    </a:ext>
                  </a:extLst>
                </p:cNvPr>
                <p:cNvSpPr/>
                <p:nvPr/>
              </p:nvSpPr>
              <p:spPr bwMode="auto">
                <a:xfrm>
                  <a:off x="7020272" y="1916832"/>
                  <a:ext cx="914400" cy="360040"/>
                </a:xfrm>
                <a:prstGeom prst="rect">
                  <a:avLst/>
                </a:prstGeom>
                <a:grpFill/>
                <a:ln w="19050" cap="sq" cmpd="sng" algn="ctr">
                  <a:solidFill>
                    <a:schemeClr val="tx1"/>
                  </a:solidFill>
                  <a:prstDash val="solid"/>
                  <a:round/>
                  <a:headEnd type="none" w="sm" len="sm"/>
                  <a:tailEnd type="none" w="sm" len="sm"/>
                </a:ln>
                <a:effectLst/>
              </p:spPr>
              <p:txBody>
                <a:bodyPr wrap="none"/>
                <a:lstStyle/>
                <a:p>
                  <a:pPr algn="ctr" eaLnBrk="1" fontAlgn="auto" hangingPunct="1">
                    <a:spcBef>
                      <a:spcPts val="0"/>
                    </a:spcBef>
                    <a:spcAft>
                      <a:spcPts val="0"/>
                    </a:spcAft>
                    <a:defRPr/>
                  </a:pPr>
                  <a:r>
                    <a:rPr lang="en-US" altLang="zh-CN" sz="2000" b="1" dirty="0">
                      <a:latin typeface="Calibri" pitchFamily="34" charset="0"/>
                      <a:ea typeface="+mn-ea"/>
                      <a:cs typeface="Calibri" pitchFamily="34" charset="0"/>
                    </a:rPr>
                    <a:t>16K</a:t>
                  </a:r>
                  <a:r>
                    <a:rPr lang="en-US" altLang="zh-CN" sz="2000" b="1" dirty="0">
                      <a:latin typeface="Calibri" pitchFamily="34" charset="0"/>
                      <a:ea typeface="黑体" pitchFamily="2" charset="-122"/>
                      <a:cs typeface="Calibri" pitchFamily="34" charset="0"/>
                    </a:rPr>
                    <a:t>×8</a:t>
                  </a:r>
                  <a:endParaRPr lang="zh-CN" altLang="en-US" sz="2000" b="1" dirty="0">
                    <a:latin typeface="Calibri" pitchFamily="34" charset="0"/>
                    <a:ea typeface="+mn-ea"/>
                    <a:cs typeface="Calibri" pitchFamily="34" charset="0"/>
                  </a:endParaRPr>
                </a:p>
              </p:txBody>
            </p:sp>
            <p:sp>
              <p:nvSpPr>
                <p:cNvPr id="124" name="矩形 123">
                  <a:extLst>
                    <a:ext uri="{FF2B5EF4-FFF2-40B4-BE49-F238E27FC236}">
                      <a16:creationId xmlns:a16="http://schemas.microsoft.com/office/drawing/2014/main" id="{1DB7FD6F-632E-4883-9EBA-AE341015C4DF}"/>
                    </a:ext>
                  </a:extLst>
                </p:cNvPr>
                <p:cNvSpPr/>
                <p:nvPr/>
              </p:nvSpPr>
              <p:spPr bwMode="auto">
                <a:xfrm>
                  <a:off x="7941568" y="1916832"/>
                  <a:ext cx="914400" cy="360040"/>
                </a:xfrm>
                <a:prstGeom prst="rect">
                  <a:avLst/>
                </a:prstGeom>
                <a:grpFill/>
                <a:ln w="19050" cap="sq" cmpd="sng" algn="ctr">
                  <a:solidFill>
                    <a:schemeClr val="tx1"/>
                  </a:solidFill>
                  <a:prstDash val="solid"/>
                  <a:round/>
                  <a:headEnd type="none" w="sm" len="sm"/>
                  <a:tailEnd type="none" w="sm" len="sm"/>
                </a:ln>
                <a:effectLst/>
              </p:spPr>
              <p:txBody>
                <a:bodyPr wrap="none"/>
                <a:lstStyle/>
                <a:p>
                  <a:pPr algn="ctr" eaLnBrk="1" fontAlgn="auto" hangingPunct="1">
                    <a:spcBef>
                      <a:spcPts val="0"/>
                    </a:spcBef>
                    <a:spcAft>
                      <a:spcPts val="0"/>
                    </a:spcAft>
                    <a:defRPr/>
                  </a:pPr>
                  <a:r>
                    <a:rPr lang="en-US" altLang="zh-CN" sz="2000" b="1" dirty="0">
                      <a:latin typeface="Calibri" pitchFamily="34" charset="0"/>
                      <a:ea typeface="+mn-ea"/>
                      <a:cs typeface="Calibri" pitchFamily="34" charset="0"/>
                    </a:rPr>
                    <a:t>16K</a:t>
                  </a:r>
                  <a:r>
                    <a:rPr lang="en-US" altLang="zh-CN" sz="2000" b="1" dirty="0">
                      <a:latin typeface="Calibri" pitchFamily="34" charset="0"/>
                      <a:ea typeface="黑体" pitchFamily="2" charset="-122"/>
                      <a:cs typeface="Calibri" pitchFamily="34" charset="0"/>
                    </a:rPr>
                    <a:t>×8</a:t>
                  </a:r>
                  <a:endParaRPr lang="zh-CN" altLang="en-US" sz="2000" b="1" dirty="0">
                    <a:latin typeface="Calibri" pitchFamily="34" charset="0"/>
                    <a:ea typeface="+mn-ea"/>
                    <a:cs typeface="Calibri" pitchFamily="34" charset="0"/>
                  </a:endParaRPr>
                </a:p>
              </p:txBody>
            </p:sp>
          </p:grpSp>
          <p:grpSp>
            <p:nvGrpSpPr>
              <p:cNvPr id="107" name="组合 28">
                <a:extLst>
                  <a:ext uri="{FF2B5EF4-FFF2-40B4-BE49-F238E27FC236}">
                    <a16:creationId xmlns:a16="http://schemas.microsoft.com/office/drawing/2014/main" id="{4C3A8AF8-7421-4CD7-A6A4-0B293AC1331F}"/>
                  </a:ext>
                </a:extLst>
              </p:cNvPr>
              <p:cNvGrpSpPr/>
              <p:nvPr/>
            </p:nvGrpSpPr>
            <p:grpSpPr>
              <a:xfrm>
                <a:off x="2209279" y="2401961"/>
                <a:ext cx="1835696" cy="360040"/>
                <a:chOff x="7020272" y="1916832"/>
                <a:chExt cx="1835696" cy="360040"/>
              </a:xfrm>
              <a:solidFill>
                <a:srgbClr val="FFC000"/>
              </a:solidFill>
            </p:grpSpPr>
            <p:sp>
              <p:nvSpPr>
                <p:cNvPr id="108" name="矩形 107">
                  <a:extLst>
                    <a:ext uri="{FF2B5EF4-FFF2-40B4-BE49-F238E27FC236}">
                      <a16:creationId xmlns:a16="http://schemas.microsoft.com/office/drawing/2014/main" id="{81A15832-81D2-4623-9231-D196A4BDDF7E}"/>
                    </a:ext>
                  </a:extLst>
                </p:cNvPr>
                <p:cNvSpPr/>
                <p:nvPr/>
              </p:nvSpPr>
              <p:spPr bwMode="auto">
                <a:xfrm>
                  <a:off x="7020272" y="1916832"/>
                  <a:ext cx="914400" cy="360040"/>
                </a:xfrm>
                <a:prstGeom prst="rect">
                  <a:avLst/>
                </a:prstGeom>
                <a:grpFill/>
                <a:ln w="19050" cap="sq" cmpd="sng" algn="ctr">
                  <a:solidFill>
                    <a:schemeClr val="tx1"/>
                  </a:solidFill>
                  <a:prstDash val="solid"/>
                  <a:round/>
                  <a:headEnd type="none" w="sm" len="sm"/>
                  <a:tailEnd type="none" w="sm" len="sm"/>
                </a:ln>
                <a:effectLst/>
              </p:spPr>
              <p:txBody>
                <a:bodyPr wrap="none"/>
                <a:lstStyle/>
                <a:p>
                  <a:pPr algn="ctr" eaLnBrk="1" fontAlgn="auto" hangingPunct="1">
                    <a:spcBef>
                      <a:spcPts val="0"/>
                    </a:spcBef>
                    <a:spcAft>
                      <a:spcPts val="0"/>
                    </a:spcAft>
                    <a:defRPr/>
                  </a:pPr>
                  <a:r>
                    <a:rPr lang="en-US" altLang="zh-CN" sz="2000" b="1" dirty="0">
                      <a:latin typeface="Calibri" pitchFamily="34" charset="0"/>
                      <a:ea typeface="+mn-ea"/>
                      <a:cs typeface="Calibri" pitchFamily="34" charset="0"/>
                    </a:rPr>
                    <a:t>16K</a:t>
                  </a:r>
                  <a:r>
                    <a:rPr lang="en-US" altLang="zh-CN" sz="2000" b="1" dirty="0">
                      <a:latin typeface="Calibri" pitchFamily="34" charset="0"/>
                      <a:ea typeface="黑体" pitchFamily="2" charset="-122"/>
                      <a:cs typeface="Calibri" pitchFamily="34" charset="0"/>
                    </a:rPr>
                    <a:t>×8</a:t>
                  </a:r>
                  <a:endParaRPr lang="zh-CN" altLang="en-US" sz="2000" b="1" dirty="0">
                    <a:latin typeface="Calibri" pitchFamily="34" charset="0"/>
                    <a:ea typeface="+mn-ea"/>
                    <a:cs typeface="Calibri" pitchFamily="34" charset="0"/>
                  </a:endParaRPr>
                </a:p>
              </p:txBody>
            </p:sp>
            <p:sp>
              <p:nvSpPr>
                <p:cNvPr id="109" name="矩形 108">
                  <a:extLst>
                    <a:ext uri="{FF2B5EF4-FFF2-40B4-BE49-F238E27FC236}">
                      <a16:creationId xmlns:a16="http://schemas.microsoft.com/office/drawing/2014/main" id="{6E862058-A618-4476-BDDA-6A21211AC589}"/>
                    </a:ext>
                  </a:extLst>
                </p:cNvPr>
                <p:cNvSpPr/>
                <p:nvPr/>
              </p:nvSpPr>
              <p:spPr bwMode="auto">
                <a:xfrm>
                  <a:off x="7941568" y="1916832"/>
                  <a:ext cx="914400" cy="360040"/>
                </a:xfrm>
                <a:prstGeom prst="rect">
                  <a:avLst/>
                </a:prstGeom>
                <a:grpFill/>
                <a:ln w="19050" cap="sq" cmpd="sng" algn="ctr">
                  <a:solidFill>
                    <a:schemeClr val="tx1"/>
                  </a:solidFill>
                  <a:prstDash val="solid"/>
                  <a:round/>
                  <a:headEnd type="none" w="sm" len="sm"/>
                  <a:tailEnd type="none" w="sm" len="sm"/>
                </a:ln>
                <a:effectLst/>
              </p:spPr>
              <p:txBody>
                <a:bodyPr wrap="none"/>
                <a:lstStyle/>
                <a:p>
                  <a:pPr algn="ctr" eaLnBrk="1" fontAlgn="auto" hangingPunct="1">
                    <a:spcBef>
                      <a:spcPts val="0"/>
                    </a:spcBef>
                    <a:spcAft>
                      <a:spcPts val="0"/>
                    </a:spcAft>
                    <a:defRPr/>
                  </a:pPr>
                  <a:r>
                    <a:rPr lang="en-US" altLang="zh-CN" sz="2000" b="1" dirty="0">
                      <a:latin typeface="Calibri" pitchFamily="34" charset="0"/>
                      <a:ea typeface="+mn-ea"/>
                      <a:cs typeface="Calibri" pitchFamily="34" charset="0"/>
                    </a:rPr>
                    <a:t>16K</a:t>
                  </a:r>
                  <a:r>
                    <a:rPr lang="en-US" altLang="zh-CN" sz="2000" b="1" dirty="0">
                      <a:latin typeface="Calibri" pitchFamily="34" charset="0"/>
                      <a:ea typeface="黑体" pitchFamily="2" charset="-122"/>
                      <a:cs typeface="Calibri" pitchFamily="34" charset="0"/>
                    </a:rPr>
                    <a:t>×8</a:t>
                  </a:r>
                  <a:endParaRPr lang="zh-CN" altLang="en-US" sz="2000" b="1" dirty="0">
                    <a:latin typeface="Calibri" pitchFamily="34" charset="0"/>
                    <a:ea typeface="+mn-ea"/>
                    <a:cs typeface="Calibri" pitchFamily="34" charset="0"/>
                  </a:endParaRPr>
                </a:p>
              </p:txBody>
            </p:sp>
          </p:grpSp>
        </p:grpSp>
      </p:grpSp>
      <p:grpSp>
        <p:nvGrpSpPr>
          <p:cNvPr id="147" name="组合 4179">
            <a:extLst>
              <a:ext uri="{FF2B5EF4-FFF2-40B4-BE49-F238E27FC236}">
                <a16:creationId xmlns:a16="http://schemas.microsoft.com/office/drawing/2014/main" id="{3292C589-0389-4D08-AB71-74F6137FFDEF}"/>
              </a:ext>
            </a:extLst>
          </p:cNvPr>
          <p:cNvGrpSpPr>
            <a:grpSpLocks/>
          </p:cNvGrpSpPr>
          <p:nvPr/>
        </p:nvGrpSpPr>
        <p:grpSpPr bwMode="auto">
          <a:xfrm>
            <a:off x="403225" y="868363"/>
            <a:ext cx="3565525" cy="449262"/>
            <a:chOff x="-96346" y="0"/>
            <a:chExt cx="5459765" cy="511950"/>
          </a:xfrm>
        </p:grpSpPr>
        <p:sp>
          <p:nvSpPr>
            <p:cNvPr id="148" name="椭圆 4181">
              <a:extLst>
                <a:ext uri="{FF2B5EF4-FFF2-40B4-BE49-F238E27FC236}">
                  <a16:creationId xmlns:a16="http://schemas.microsoft.com/office/drawing/2014/main" id="{7F0FFF14-61C2-474A-9CEC-CA0465E1C25B}"/>
                </a:ext>
              </a:extLst>
            </p:cNvPr>
            <p:cNvSpPr>
              <a:spLocks noChangeArrowheads="1"/>
            </p:cNvSpPr>
            <p:nvPr/>
          </p:nvSpPr>
          <p:spPr bwMode="auto">
            <a:xfrm>
              <a:off x="-96346" y="32562"/>
              <a:ext cx="294138" cy="441399"/>
            </a:xfrm>
            <a:prstGeom prst="ellipse">
              <a:avLst/>
            </a:prstGeom>
            <a:solidFill>
              <a:srgbClr val="59B2FF"/>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fontAlgn="auto" hangingPunct="1">
                <a:spcBef>
                  <a:spcPts val="0"/>
                </a:spcBef>
                <a:spcAft>
                  <a:spcPts val="0"/>
                </a:spcAft>
                <a:buFont typeface="Arial" panose="020B0604020202020204" pitchFamily="34" charset="0"/>
                <a:buNone/>
                <a:defRPr/>
              </a:pPr>
              <a:r>
                <a:rPr lang="en-US" altLang="zh-CN" sz="2275" dirty="0">
                  <a:solidFill>
                    <a:srgbClr val="FFFFFF"/>
                  </a:solidFill>
                  <a:latin typeface="微软雅黑" panose="020B0503020204020204" pitchFamily="34" charset="-122"/>
                  <a:ea typeface="微软雅黑" panose="020B0503020204020204" pitchFamily="34" charset="-122"/>
                </a:rPr>
                <a:t>4</a:t>
              </a:r>
              <a:endParaRPr lang="zh-CN" altLang="en-US" sz="2275" dirty="0">
                <a:solidFill>
                  <a:srgbClr val="FFFFFF"/>
                </a:solidFill>
                <a:latin typeface="微软雅黑" panose="020B0503020204020204" pitchFamily="34" charset="-122"/>
                <a:ea typeface="微软雅黑" panose="020B0503020204020204" pitchFamily="34" charset="-122"/>
              </a:endParaRPr>
            </a:p>
          </p:txBody>
        </p:sp>
        <p:sp>
          <p:nvSpPr>
            <p:cNvPr id="149" name="五边形 4182">
              <a:extLst>
                <a:ext uri="{FF2B5EF4-FFF2-40B4-BE49-F238E27FC236}">
                  <a16:creationId xmlns:a16="http://schemas.microsoft.com/office/drawing/2014/main" id="{394CB358-273E-4DEF-8FAD-56A9B924252C}"/>
                </a:ext>
              </a:extLst>
            </p:cNvPr>
            <p:cNvSpPr>
              <a:spLocks noChangeArrowheads="1"/>
            </p:cNvSpPr>
            <p:nvPr/>
          </p:nvSpPr>
          <p:spPr bwMode="auto">
            <a:xfrm flipH="1">
              <a:off x="477343" y="0"/>
              <a:ext cx="4708623" cy="504714"/>
            </a:xfrm>
            <a:prstGeom prst="homePlate">
              <a:avLst>
                <a:gd name="adj" fmla="val 37135"/>
              </a:avLst>
            </a:prstGeom>
            <a:solidFill>
              <a:srgbClr val="FF69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fontAlgn="auto" hangingPunct="1">
                <a:spcBef>
                  <a:spcPts val="0"/>
                </a:spcBef>
                <a:spcAft>
                  <a:spcPts val="0"/>
                </a:spcAft>
                <a:buFont typeface="Arial" panose="020B0604020202020204" pitchFamily="34" charset="0"/>
                <a:buNone/>
                <a:defRPr/>
              </a:pPr>
              <a:endParaRPr lang="zh-CN" altLang="en-US" sz="2275">
                <a:solidFill>
                  <a:srgbClr val="FFFFFF"/>
                </a:solidFill>
                <a:latin typeface="微软雅黑" panose="020B0503020204020204" pitchFamily="34" charset="-122"/>
                <a:ea typeface="微软雅黑" panose="020B0503020204020204" pitchFamily="34" charset="-122"/>
              </a:endParaRPr>
            </a:p>
          </p:txBody>
        </p:sp>
        <p:sp>
          <p:nvSpPr>
            <p:cNvPr id="150" name="文本框 4183">
              <a:extLst>
                <a:ext uri="{FF2B5EF4-FFF2-40B4-BE49-F238E27FC236}">
                  <a16:creationId xmlns:a16="http://schemas.microsoft.com/office/drawing/2014/main" id="{7717AAA1-E5DF-4928-BFCD-06CC96BB91D8}"/>
                </a:ext>
              </a:extLst>
            </p:cNvPr>
            <p:cNvSpPr txBox="1">
              <a:spLocks noChangeArrowheads="1"/>
            </p:cNvSpPr>
            <p:nvPr/>
          </p:nvSpPr>
          <p:spPr bwMode="auto">
            <a:xfrm>
              <a:off x="805513" y="7236"/>
              <a:ext cx="4557906" cy="504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eaLnBrk="1" fontAlgn="auto" hangingPunct="1">
                <a:spcBef>
                  <a:spcPct val="50000"/>
                </a:spcBef>
                <a:spcAft>
                  <a:spcPts val="0"/>
                </a:spcAft>
                <a:defRPr/>
              </a:pPr>
              <a:r>
                <a:rPr lang="zh-CN" altLang="en-US" sz="2275" dirty="0">
                  <a:solidFill>
                    <a:schemeClr val="bg1"/>
                  </a:solidFill>
                  <a:latin typeface="微软雅黑" panose="020B0503020204020204" pitchFamily="34" charset="-122"/>
                  <a:ea typeface="微软雅黑" panose="020B0503020204020204" pitchFamily="34" charset="-122"/>
                </a:rPr>
                <a:t>字位同时扩展举例</a:t>
              </a:r>
            </a:p>
          </p:txBody>
        </p:sp>
      </p:grpSp>
      <p:sp>
        <p:nvSpPr>
          <p:cNvPr id="157" name="Text Box 5">
            <a:extLst>
              <a:ext uri="{FF2B5EF4-FFF2-40B4-BE49-F238E27FC236}">
                <a16:creationId xmlns:a16="http://schemas.microsoft.com/office/drawing/2014/main" id="{444A5F2E-665D-43E7-B655-ED9F86232E1C}"/>
              </a:ext>
            </a:extLst>
          </p:cNvPr>
          <p:cNvSpPr txBox="1">
            <a:spLocks noChangeArrowheads="1"/>
          </p:cNvSpPr>
          <p:nvPr/>
        </p:nvSpPr>
        <p:spPr bwMode="auto">
          <a:xfrm>
            <a:off x="4907359" y="5891379"/>
            <a:ext cx="3551231" cy="52322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50000"/>
              </a:spcBef>
              <a:buFontTx/>
              <a:buNone/>
            </a:pPr>
            <a:r>
              <a:rPr kumimoji="1" lang="zh-CN" altLang="en-US" b="1" dirty="0">
                <a:latin typeface="黑体" panose="02010609060101010101" pitchFamily="49" charset="-122"/>
                <a:ea typeface="黑体" panose="02010609060101010101" pitchFamily="49" charset="-122"/>
              </a:rPr>
              <a:t>所有芯片同时工作？</a:t>
            </a:r>
          </a:p>
        </p:txBody>
      </p:sp>
      <p:sp>
        <p:nvSpPr>
          <p:cNvPr id="171" name="矩形 65">
            <a:extLst>
              <a:ext uri="{FF2B5EF4-FFF2-40B4-BE49-F238E27FC236}">
                <a16:creationId xmlns:a16="http://schemas.microsoft.com/office/drawing/2014/main" id="{6822225E-A9A1-4DD2-9EA6-5CB7BE5C444A}"/>
              </a:ext>
            </a:extLst>
          </p:cNvPr>
          <p:cNvSpPr>
            <a:spLocks noChangeArrowheads="1"/>
          </p:cNvSpPr>
          <p:nvPr/>
        </p:nvSpPr>
        <p:spPr bwMode="auto">
          <a:xfrm>
            <a:off x="627547" y="3014600"/>
            <a:ext cx="180008" cy="549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ap="sq" algn="ctr">
                <a:solidFill>
                  <a:srgbClr val="000000"/>
                </a:solidFill>
                <a:round/>
                <a:headEnd type="none" w="sm" len="sm"/>
                <a:tailEnd type="none" w="sm" len="sm"/>
              </a14:hiddenLine>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dirty="0">
                <a:latin typeface="Calibri" panose="020F0502020204030204" pitchFamily="34" charset="0"/>
              </a:rPr>
              <a:t>0</a:t>
            </a:r>
            <a:endParaRPr lang="zh-CN" altLang="en-US" b="1" dirty="0">
              <a:latin typeface="Calibri" panose="020F0502020204030204" pitchFamily="34" charset="0"/>
            </a:endParaRPr>
          </a:p>
        </p:txBody>
      </p:sp>
      <p:sp>
        <p:nvSpPr>
          <p:cNvPr id="178" name="矩形 66">
            <a:extLst>
              <a:ext uri="{FF2B5EF4-FFF2-40B4-BE49-F238E27FC236}">
                <a16:creationId xmlns:a16="http://schemas.microsoft.com/office/drawing/2014/main" id="{F6E09FE0-96AF-4792-9EFC-5210E4963CEA}"/>
              </a:ext>
            </a:extLst>
          </p:cNvPr>
          <p:cNvSpPr>
            <a:spLocks noChangeArrowheads="1"/>
          </p:cNvSpPr>
          <p:nvPr/>
        </p:nvSpPr>
        <p:spPr bwMode="auto">
          <a:xfrm>
            <a:off x="627547" y="3563999"/>
            <a:ext cx="180008" cy="549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ap="sq" algn="ctr">
                <a:solidFill>
                  <a:srgbClr val="000000"/>
                </a:solidFill>
                <a:round/>
                <a:headEnd type="none" w="sm" len="sm"/>
                <a:tailEnd type="none" w="sm" len="sm"/>
              </a14:hiddenLine>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dirty="0">
                <a:latin typeface="Calibri" panose="020F0502020204030204" pitchFamily="34" charset="0"/>
              </a:rPr>
              <a:t>1</a:t>
            </a:r>
            <a:endParaRPr lang="zh-CN" altLang="en-US" b="1" dirty="0">
              <a:latin typeface="Calibri" panose="020F0502020204030204" pitchFamily="34" charset="0"/>
            </a:endParaRPr>
          </a:p>
        </p:txBody>
      </p:sp>
      <p:sp>
        <p:nvSpPr>
          <p:cNvPr id="179" name="矩形 67">
            <a:extLst>
              <a:ext uri="{FF2B5EF4-FFF2-40B4-BE49-F238E27FC236}">
                <a16:creationId xmlns:a16="http://schemas.microsoft.com/office/drawing/2014/main" id="{6345A7B4-3834-4EB2-BE2E-4C29C4CAA3A1}"/>
              </a:ext>
            </a:extLst>
          </p:cNvPr>
          <p:cNvSpPr>
            <a:spLocks noChangeArrowheads="1"/>
          </p:cNvSpPr>
          <p:nvPr/>
        </p:nvSpPr>
        <p:spPr bwMode="auto">
          <a:xfrm>
            <a:off x="627547" y="3960998"/>
            <a:ext cx="180008" cy="549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ap="sq" algn="ctr">
                <a:solidFill>
                  <a:srgbClr val="000000"/>
                </a:solidFill>
                <a:round/>
                <a:headEnd type="none" w="sm" len="sm"/>
                <a:tailEnd type="none" w="sm" len="sm"/>
              </a14:hiddenLine>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dirty="0">
                <a:latin typeface="Calibri" panose="020F0502020204030204" pitchFamily="34" charset="0"/>
              </a:rPr>
              <a:t>2</a:t>
            </a:r>
            <a:endParaRPr lang="zh-CN" altLang="en-US" b="1" dirty="0">
              <a:latin typeface="Calibri" panose="020F0502020204030204" pitchFamily="34" charset="0"/>
            </a:endParaRPr>
          </a:p>
        </p:txBody>
      </p:sp>
      <p:sp>
        <p:nvSpPr>
          <p:cNvPr id="180" name="矩形 68">
            <a:extLst>
              <a:ext uri="{FF2B5EF4-FFF2-40B4-BE49-F238E27FC236}">
                <a16:creationId xmlns:a16="http://schemas.microsoft.com/office/drawing/2014/main" id="{0288527F-3A4F-41CC-AABA-351D50149BBB}"/>
              </a:ext>
            </a:extLst>
          </p:cNvPr>
          <p:cNvSpPr>
            <a:spLocks noChangeArrowheads="1"/>
          </p:cNvSpPr>
          <p:nvPr/>
        </p:nvSpPr>
        <p:spPr bwMode="auto">
          <a:xfrm>
            <a:off x="627547" y="4300847"/>
            <a:ext cx="180008" cy="549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ap="sq" algn="ctr">
                <a:solidFill>
                  <a:srgbClr val="000000"/>
                </a:solidFill>
                <a:round/>
                <a:headEnd type="none" w="sm" len="sm"/>
                <a:tailEnd type="none" w="sm" len="sm"/>
              </a14:hiddenLine>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dirty="0">
                <a:latin typeface="Calibri" panose="020F0502020204030204" pitchFamily="34" charset="0"/>
              </a:rPr>
              <a:t>3</a:t>
            </a:r>
            <a:endParaRPr lang="zh-CN" altLang="en-US" b="1" dirty="0">
              <a:latin typeface="Calibri" panose="020F0502020204030204" pitchFamily="34" charset="0"/>
            </a:endParaRPr>
          </a:p>
        </p:txBody>
      </p:sp>
      <p:sp>
        <p:nvSpPr>
          <p:cNvPr id="181" name="矩形 66">
            <a:extLst>
              <a:ext uri="{FF2B5EF4-FFF2-40B4-BE49-F238E27FC236}">
                <a16:creationId xmlns:a16="http://schemas.microsoft.com/office/drawing/2014/main" id="{FDA5876F-66E1-40D5-B7E2-57509A45A1FB}"/>
              </a:ext>
            </a:extLst>
          </p:cNvPr>
          <p:cNvSpPr>
            <a:spLocks noChangeArrowheads="1"/>
          </p:cNvSpPr>
          <p:nvPr/>
        </p:nvSpPr>
        <p:spPr bwMode="auto">
          <a:xfrm>
            <a:off x="627547" y="4649849"/>
            <a:ext cx="180008" cy="549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ap="sq" algn="ctr">
                <a:solidFill>
                  <a:srgbClr val="000000"/>
                </a:solidFill>
                <a:round/>
                <a:headEnd type="none" w="sm" len="sm"/>
                <a:tailEnd type="none" w="sm" len="sm"/>
              </a14:hiddenLine>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dirty="0">
                <a:latin typeface="Calibri" panose="020F0502020204030204" pitchFamily="34" charset="0"/>
              </a:rPr>
              <a:t>4</a:t>
            </a:r>
            <a:endParaRPr lang="zh-CN" altLang="en-US" b="1" dirty="0">
              <a:latin typeface="Calibri" panose="020F0502020204030204" pitchFamily="34" charset="0"/>
            </a:endParaRPr>
          </a:p>
        </p:txBody>
      </p:sp>
      <p:sp>
        <p:nvSpPr>
          <p:cNvPr id="182" name="矩形 67">
            <a:extLst>
              <a:ext uri="{FF2B5EF4-FFF2-40B4-BE49-F238E27FC236}">
                <a16:creationId xmlns:a16="http://schemas.microsoft.com/office/drawing/2014/main" id="{65884F39-98FA-4C8E-8973-1F2FB7FCF322}"/>
              </a:ext>
            </a:extLst>
          </p:cNvPr>
          <p:cNvSpPr>
            <a:spLocks noChangeArrowheads="1"/>
          </p:cNvSpPr>
          <p:nvPr/>
        </p:nvSpPr>
        <p:spPr bwMode="auto">
          <a:xfrm>
            <a:off x="627547" y="5027798"/>
            <a:ext cx="180008" cy="549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ap="sq" algn="ctr">
                <a:solidFill>
                  <a:srgbClr val="000000"/>
                </a:solidFill>
                <a:round/>
                <a:headEnd type="none" w="sm" len="sm"/>
                <a:tailEnd type="none" w="sm" len="sm"/>
              </a14:hiddenLine>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dirty="0">
                <a:latin typeface="Calibri" panose="020F0502020204030204" pitchFamily="34" charset="0"/>
              </a:rPr>
              <a:t>5</a:t>
            </a:r>
            <a:endParaRPr lang="zh-CN" altLang="en-US" b="1" dirty="0">
              <a:latin typeface="Calibri" panose="020F0502020204030204" pitchFamily="34" charset="0"/>
            </a:endParaRPr>
          </a:p>
        </p:txBody>
      </p:sp>
      <p:sp>
        <p:nvSpPr>
          <p:cNvPr id="183" name="矩形 68">
            <a:extLst>
              <a:ext uri="{FF2B5EF4-FFF2-40B4-BE49-F238E27FC236}">
                <a16:creationId xmlns:a16="http://schemas.microsoft.com/office/drawing/2014/main" id="{68F3DE2D-608C-435F-B40B-1F66BC5301C2}"/>
              </a:ext>
            </a:extLst>
          </p:cNvPr>
          <p:cNvSpPr>
            <a:spLocks noChangeArrowheads="1"/>
          </p:cNvSpPr>
          <p:nvPr/>
        </p:nvSpPr>
        <p:spPr bwMode="auto">
          <a:xfrm>
            <a:off x="627547" y="5386697"/>
            <a:ext cx="180008" cy="549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ap="sq" algn="ctr">
                <a:solidFill>
                  <a:srgbClr val="000000"/>
                </a:solidFill>
                <a:round/>
                <a:headEnd type="none" w="sm" len="sm"/>
                <a:tailEnd type="none" w="sm" len="sm"/>
              </a14:hiddenLine>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dirty="0">
                <a:latin typeface="Calibri" panose="020F0502020204030204" pitchFamily="34" charset="0"/>
              </a:rPr>
              <a:t>6</a:t>
            </a:r>
            <a:endParaRPr lang="zh-CN" altLang="en-US" b="1" dirty="0">
              <a:latin typeface="Calibri" panose="020F0502020204030204" pitchFamily="34" charset="0"/>
            </a:endParaRPr>
          </a:p>
        </p:txBody>
      </p:sp>
      <p:sp>
        <p:nvSpPr>
          <p:cNvPr id="184" name="矩形 68">
            <a:extLst>
              <a:ext uri="{FF2B5EF4-FFF2-40B4-BE49-F238E27FC236}">
                <a16:creationId xmlns:a16="http://schemas.microsoft.com/office/drawing/2014/main" id="{68E35B4E-99AF-4FB1-9CC6-78C5B2825885}"/>
              </a:ext>
            </a:extLst>
          </p:cNvPr>
          <p:cNvSpPr>
            <a:spLocks noChangeArrowheads="1"/>
          </p:cNvSpPr>
          <p:nvPr/>
        </p:nvSpPr>
        <p:spPr bwMode="auto">
          <a:xfrm>
            <a:off x="627547" y="5767697"/>
            <a:ext cx="180008" cy="549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ap="sq" algn="ctr">
                <a:solidFill>
                  <a:srgbClr val="000000"/>
                </a:solidFill>
                <a:round/>
                <a:headEnd type="none" w="sm" len="sm"/>
                <a:tailEnd type="none" w="sm" len="sm"/>
              </a14:hiddenLine>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dirty="0">
                <a:latin typeface="Calibri" panose="020F0502020204030204" pitchFamily="34" charset="0"/>
              </a:rPr>
              <a:t>7</a:t>
            </a:r>
            <a:endParaRPr lang="zh-CN" altLang="en-US" b="1" dirty="0">
              <a:latin typeface="Calibri" panose="020F050202020403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slide(fromLeft)">
                                      <p:cBhvr>
                                        <p:cTn id="7" dur="500"/>
                                        <p:tgtEl>
                                          <p:spTgt spid="8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9"/>
                                        </p:tgtEl>
                                        <p:attrNameLst>
                                          <p:attrName>style.visibility</p:attrName>
                                        </p:attrNameLst>
                                      </p:cBhvr>
                                      <p:to>
                                        <p:strVal val="visible"/>
                                      </p:to>
                                    </p:set>
                                    <p:animEffect transition="in" filter="wipe(left)">
                                      <p:cBhvr>
                                        <p:cTn id="12" dur="500"/>
                                        <p:tgtEl>
                                          <p:spTgt spid="11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2" fill="hold" grpId="0" nodeType="clickEffect">
                                  <p:stCondLst>
                                    <p:cond delay="0"/>
                                  </p:stCondLst>
                                  <p:childTnLst>
                                    <p:set>
                                      <p:cBhvr>
                                        <p:cTn id="16" dur="1" fill="hold">
                                          <p:stCondLst>
                                            <p:cond delay="0"/>
                                          </p:stCondLst>
                                        </p:cTn>
                                        <p:tgtEl>
                                          <p:spTgt spid="84"/>
                                        </p:tgtEl>
                                        <p:attrNameLst>
                                          <p:attrName>style.visibility</p:attrName>
                                        </p:attrNameLst>
                                      </p:cBhvr>
                                      <p:to>
                                        <p:strVal val="visible"/>
                                      </p:to>
                                    </p:set>
                                    <p:animEffect transition="in" filter="slide(fromRight)">
                                      <p:cBhvr>
                                        <p:cTn id="17" dur="500"/>
                                        <p:tgtEl>
                                          <p:spTgt spid="8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ppt_x"/>
                                          </p:val>
                                        </p:tav>
                                        <p:tav tm="100000">
                                          <p:val>
                                            <p:strVal val="#ppt_x"/>
                                          </p:val>
                                        </p:tav>
                                      </p:tavLst>
                                    </p:anim>
                                    <p:anim calcmode="lin" valueType="num">
                                      <p:cBhvr additive="base">
                                        <p:cTn id="2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12" presetClass="entr" presetSubtype="8" fill="hold" grpId="0" nodeType="clickEffect">
                                  <p:stCondLst>
                                    <p:cond delay="0"/>
                                  </p:stCondLst>
                                  <p:childTnLst>
                                    <p:set>
                                      <p:cBhvr>
                                        <p:cTn id="27" dur="1" fill="hold">
                                          <p:stCondLst>
                                            <p:cond delay="0"/>
                                          </p:stCondLst>
                                        </p:cTn>
                                        <p:tgtEl>
                                          <p:spTgt spid="92"/>
                                        </p:tgtEl>
                                        <p:attrNameLst>
                                          <p:attrName>style.visibility</p:attrName>
                                        </p:attrNameLst>
                                      </p:cBhvr>
                                      <p:to>
                                        <p:strVal val="visible"/>
                                      </p:to>
                                    </p:set>
                                    <p:animEffect transition="in" filter="slide(fromLeft)">
                                      <p:cBhvr>
                                        <p:cTn id="28" dur="500"/>
                                        <p:tgtEl>
                                          <p:spTgt spid="92"/>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97"/>
                                        </p:tgtEl>
                                        <p:attrNameLst>
                                          <p:attrName>style.visibility</p:attrName>
                                        </p:attrNameLst>
                                      </p:cBhvr>
                                      <p:to>
                                        <p:strVal val="visible"/>
                                      </p:to>
                                    </p:set>
                                    <p:animEffect transition="in" filter="wipe(left)">
                                      <p:cBhvr>
                                        <p:cTn id="33" dur="500"/>
                                        <p:tgtEl>
                                          <p:spTgt spid="97"/>
                                        </p:tgtEl>
                                      </p:cBhvr>
                                    </p:animEffect>
                                  </p:childTnLst>
                                </p:cTn>
                              </p:par>
                            </p:childTnLst>
                          </p:cTn>
                        </p:par>
                        <p:par>
                          <p:cTn id="34" fill="hold" nodeType="afterGroup">
                            <p:stCondLst>
                              <p:cond delay="500"/>
                            </p:stCondLst>
                            <p:childTnLst>
                              <p:par>
                                <p:cTn id="35" presetID="12" presetClass="entr" presetSubtype="2" fill="hold" grpId="0" nodeType="afterEffect">
                                  <p:stCondLst>
                                    <p:cond delay="0"/>
                                  </p:stCondLst>
                                  <p:childTnLst>
                                    <p:set>
                                      <p:cBhvr>
                                        <p:cTn id="36" dur="1" fill="hold">
                                          <p:stCondLst>
                                            <p:cond delay="0"/>
                                          </p:stCondLst>
                                        </p:cTn>
                                        <p:tgtEl>
                                          <p:spTgt spid="98"/>
                                        </p:tgtEl>
                                        <p:attrNameLst>
                                          <p:attrName>style.visibility</p:attrName>
                                        </p:attrNameLst>
                                      </p:cBhvr>
                                      <p:to>
                                        <p:strVal val="visible"/>
                                      </p:to>
                                    </p:set>
                                    <p:animEffect transition="in" filter="slide(fromRight)">
                                      <p:cBhvr>
                                        <p:cTn id="37" dur="500"/>
                                        <p:tgtEl>
                                          <p:spTgt spid="9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2" presetClass="entr" presetSubtype="8" fill="hold" grpId="0" nodeType="clickEffect">
                                  <p:stCondLst>
                                    <p:cond delay="0"/>
                                  </p:stCondLst>
                                  <p:childTnLst>
                                    <p:set>
                                      <p:cBhvr>
                                        <p:cTn id="41" dur="1" fill="hold">
                                          <p:stCondLst>
                                            <p:cond delay="0"/>
                                          </p:stCondLst>
                                        </p:cTn>
                                        <p:tgtEl>
                                          <p:spTgt spid="99"/>
                                        </p:tgtEl>
                                        <p:attrNameLst>
                                          <p:attrName>style.visibility</p:attrName>
                                        </p:attrNameLst>
                                      </p:cBhvr>
                                      <p:to>
                                        <p:strVal val="visible"/>
                                      </p:to>
                                    </p:set>
                                    <p:animEffect transition="in" filter="slide(fromLeft)">
                                      <p:cBhvr>
                                        <p:cTn id="42" dur="500"/>
                                        <p:tgtEl>
                                          <p:spTgt spid="9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00"/>
                                        </p:tgtEl>
                                        <p:attrNameLst>
                                          <p:attrName>style.visibility</p:attrName>
                                        </p:attrNameLst>
                                      </p:cBhvr>
                                      <p:to>
                                        <p:strVal val="visible"/>
                                      </p:to>
                                    </p:set>
                                    <p:animEffect transition="in" filter="wipe(left)">
                                      <p:cBhvr>
                                        <p:cTn id="47" dur="500"/>
                                        <p:tgtEl>
                                          <p:spTgt spid="100"/>
                                        </p:tgtEl>
                                      </p:cBhvr>
                                    </p:animEffect>
                                  </p:childTnLst>
                                </p:cTn>
                              </p:par>
                            </p:childTnLst>
                          </p:cTn>
                        </p:par>
                        <p:par>
                          <p:cTn id="48" fill="hold" nodeType="afterGroup">
                            <p:stCondLst>
                              <p:cond delay="500"/>
                            </p:stCondLst>
                            <p:childTnLst>
                              <p:par>
                                <p:cTn id="49" presetID="12" presetClass="entr" presetSubtype="2" fill="hold" grpId="0" nodeType="afterEffect">
                                  <p:stCondLst>
                                    <p:cond delay="0"/>
                                  </p:stCondLst>
                                  <p:childTnLst>
                                    <p:set>
                                      <p:cBhvr>
                                        <p:cTn id="50" dur="1" fill="hold">
                                          <p:stCondLst>
                                            <p:cond delay="0"/>
                                          </p:stCondLst>
                                        </p:cTn>
                                        <p:tgtEl>
                                          <p:spTgt spid="104"/>
                                        </p:tgtEl>
                                        <p:attrNameLst>
                                          <p:attrName>style.visibility</p:attrName>
                                        </p:attrNameLst>
                                      </p:cBhvr>
                                      <p:to>
                                        <p:strVal val="visible"/>
                                      </p:to>
                                    </p:set>
                                    <p:animEffect transition="in" filter="slide(fromRight)">
                                      <p:cBhvr>
                                        <p:cTn id="51" dur="500"/>
                                        <p:tgtEl>
                                          <p:spTgt spid="104"/>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171"/>
                                        </p:tgtEl>
                                        <p:attrNameLst>
                                          <p:attrName>style.visibility</p:attrName>
                                        </p:attrNameLst>
                                      </p:cBhvr>
                                      <p:to>
                                        <p:strVal val="visible"/>
                                      </p:to>
                                    </p:set>
                                    <p:anim calcmode="lin" valueType="num">
                                      <p:cBhvr additive="base">
                                        <p:cTn id="56" dur="500" fill="hold"/>
                                        <p:tgtEl>
                                          <p:spTgt spid="171"/>
                                        </p:tgtEl>
                                        <p:attrNameLst>
                                          <p:attrName>ppt_x</p:attrName>
                                        </p:attrNameLst>
                                      </p:cBhvr>
                                      <p:tavLst>
                                        <p:tav tm="0">
                                          <p:val>
                                            <p:strVal val="#ppt_x"/>
                                          </p:val>
                                        </p:tav>
                                        <p:tav tm="100000">
                                          <p:val>
                                            <p:strVal val="#ppt_x"/>
                                          </p:val>
                                        </p:tav>
                                      </p:tavLst>
                                    </p:anim>
                                    <p:anim calcmode="lin" valueType="num">
                                      <p:cBhvr additive="base">
                                        <p:cTn id="57" dur="500" fill="hold"/>
                                        <p:tgtEl>
                                          <p:spTgt spid="171"/>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178"/>
                                        </p:tgtEl>
                                        <p:attrNameLst>
                                          <p:attrName>style.visibility</p:attrName>
                                        </p:attrNameLst>
                                      </p:cBhvr>
                                      <p:to>
                                        <p:strVal val="visible"/>
                                      </p:to>
                                    </p:set>
                                    <p:anim calcmode="lin" valueType="num">
                                      <p:cBhvr additive="base">
                                        <p:cTn id="60" dur="500" fill="hold"/>
                                        <p:tgtEl>
                                          <p:spTgt spid="178"/>
                                        </p:tgtEl>
                                        <p:attrNameLst>
                                          <p:attrName>ppt_x</p:attrName>
                                        </p:attrNameLst>
                                      </p:cBhvr>
                                      <p:tavLst>
                                        <p:tav tm="0">
                                          <p:val>
                                            <p:strVal val="#ppt_x"/>
                                          </p:val>
                                        </p:tav>
                                        <p:tav tm="100000">
                                          <p:val>
                                            <p:strVal val="#ppt_x"/>
                                          </p:val>
                                        </p:tav>
                                      </p:tavLst>
                                    </p:anim>
                                    <p:anim calcmode="lin" valueType="num">
                                      <p:cBhvr additive="base">
                                        <p:cTn id="61" dur="500" fill="hold"/>
                                        <p:tgtEl>
                                          <p:spTgt spid="178"/>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179"/>
                                        </p:tgtEl>
                                        <p:attrNameLst>
                                          <p:attrName>style.visibility</p:attrName>
                                        </p:attrNameLst>
                                      </p:cBhvr>
                                      <p:to>
                                        <p:strVal val="visible"/>
                                      </p:to>
                                    </p:set>
                                    <p:anim calcmode="lin" valueType="num">
                                      <p:cBhvr additive="base">
                                        <p:cTn id="64" dur="500" fill="hold"/>
                                        <p:tgtEl>
                                          <p:spTgt spid="179"/>
                                        </p:tgtEl>
                                        <p:attrNameLst>
                                          <p:attrName>ppt_x</p:attrName>
                                        </p:attrNameLst>
                                      </p:cBhvr>
                                      <p:tavLst>
                                        <p:tav tm="0">
                                          <p:val>
                                            <p:strVal val="#ppt_x"/>
                                          </p:val>
                                        </p:tav>
                                        <p:tav tm="100000">
                                          <p:val>
                                            <p:strVal val="#ppt_x"/>
                                          </p:val>
                                        </p:tav>
                                      </p:tavLst>
                                    </p:anim>
                                    <p:anim calcmode="lin" valueType="num">
                                      <p:cBhvr additive="base">
                                        <p:cTn id="65" dur="500" fill="hold"/>
                                        <p:tgtEl>
                                          <p:spTgt spid="179"/>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180"/>
                                        </p:tgtEl>
                                        <p:attrNameLst>
                                          <p:attrName>style.visibility</p:attrName>
                                        </p:attrNameLst>
                                      </p:cBhvr>
                                      <p:to>
                                        <p:strVal val="visible"/>
                                      </p:to>
                                    </p:set>
                                    <p:anim calcmode="lin" valueType="num">
                                      <p:cBhvr additive="base">
                                        <p:cTn id="68" dur="500" fill="hold"/>
                                        <p:tgtEl>
                                          <p:spTgt spid="180"/>
                                        </p:tgtEl>
                                        <p:attrNameLst>
                                          <p:attrName>ppt_x</p:attrName>
                                        </p:attrNameLst>
                                      </p:cBhvr>
                                      <p:tavLst>
                                        <p:tav tm="0">
                                          <p:val>
                                            <p:strVal val="#ppt_x"/>
                                          </p:val>
                                        </p:tav>
                                        <p:tav tm="100000">
                                          <p:val>
                                            <p:strVal val="#ppt_x"/>
                                          </p:val>
                                        </p:tav>
                                      </p:tavLst>
                                    </p:anim>
                                    <p:anim calcmode="lin" valueType="num">
                                      <p:cBhvr additive="base">
                                        <p:cTn id="69" dur="500" fill="hold"/>
                                        <p:tgtEl>
                                          <p:spTgt spid="180"/>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181"/>
                                        </p:tgtEl>
                                        <p:attrNameLst>
                                          <p:attrName>style.visibility</p:attrName>
                                        </p:attrNameLst>
                                      </p:cBhvr>
                                      <p:to>
                                        <p:strVal val="visible"/>
                                      </p:to>
                                    </p:set>
                                    <p:anim calcmode="lin" valueType="num">
                                      <p:cBhvr additive="base">
                                        <p:cTn id="72" dur="500" fill="hold"/>
                                        <p:tgtEl>
                                          <p:spTgt spid="181"/>
                                        </p:tgtEl>
                                        <p:attrNameLst>
                                          <p:attrName>ppt_x</p:attrName>
                                        </p:attrNameLst>
                                      </p:cBhvr>
                                      <p:tavLst>
                                        <p:tav tm="0">
                                          <p:val>
                                            <p:strVal val="#ppt_x"/>
                                          </p:val>
                                        </p:tav>
                                        <p:tav tm="100000">
                                          <p:val>
                                            <p:strVal val="#ppt_x"/>
                                          </p:val>
                                        </p:tav>
                                      </p:tavLst>
                                    </p:anim>
                                    <p:anim calcmode="lin" valueType="num">
                                      <p:cBhvr additive="base">
                                        <p:cTn id="73" dur="500" fill="hold"/>
                                        <p:tgtEl>
                                          <p:spTgt spid="181"/>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182"/>
                                        </p:tgtEl>
                                        <p:attrNameLst>
                                          <p:attrName>style.visibility</p:attrName>
                                        </p:attrNameLst>
                                      </p:cBhvr>
                                      <p:to>
                                        <p:strVal val="visible"/>
                                      </p:to>
                                    </p:set>
                                    <p:anim calcmode="lin" valueType="num">
                                      <p:cBhvr additive="base">
                                        <p:cTn id="76" dur="500" fill="hold"/>
                                        <p:tgtEl>
                                          <p:spTgt spid="182"/>
                                        </p:tgtEl>
                                        <p:attrNameLst>
                                          <p:attrName>ppt_x</p:attrName>
                                        </p:attrNameLst>
                                      </p:cBhvr>
                                      <p:tavLst>
                                        <p:tav tm="0">
                                          <p:val>
                                            <p:strVal val="#ppt_x"/>
                                          </p:val>
                                        </p:tav>
                                        <p:tav tm="100000">
                                          <p:val>
                                            <p:strVal val="#ppt_x"/>
                                          </p:val>
                                        </p:tav>
                                      </p:tavLst>
                                    </p:anim>
                                    <p:anim calcmode="lin" valueType="num">
                                      <p:cBhvr additive="base">
                                        <p:cTn id="77" dur="500" fill="hold"/>
                                        <p:tgtEl>
                                          <p:spTgt spid="182"/>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p:stCondLst>
                                    <p:cond delay="0"/>
                                  </p:stCondLst>
                                  <p:childTnLst>
                                    <p:set>
                                      <p:cBhvr>
                                        <p:cTn id="79" dur="1" fill="hold">
                                          <p:stCondLst>
                                            <p:cond delay="0"/>
                                          </p:stCondLst>
                                        </p:cTn>
                                        <p:tgtEl>
                                          <p:spTgt spid="183"/>
                                        </p:tgtEl>
                                        <p:attrNameLst>
                                          <p:attrName>style.visibility</p:attrName>
                                        </p:attrNameLst>
                                      </p:cBhvr>
                                      <p:to>
                                        <p:strVal val="visible"/>
                                      </p:to>
                                    </p:set>
                                    <p:anim calcmode="lin" valueType="num">
                                      <p:cBhvr additive="base">
                                        <p:cTn id="80" dur="500" fill="hold"/>
                                        <p:tgtEl>
                                          <p:spTgt spid="183"/>
                                        </p:tgtEl>
                                        <p:attrNameLst>
                                          <p:attrName>ppt_x</p:attrName>
                                        </p:attrNameLst>
                                      </p:cBhvr>
                                      <p:tavLst>
                                        <p:tav tm="0">
                                          <p:val>
                                            <p:strVal val="#ppt_x"/>
                                          </p:val>
                                        </p:tav>
                                        <p:tav tm="100000">
                                          <p:val>
                                            <p:strVal val="#ppt_x"/>
                                          </p:val>
                                        </p:tav>
                                      </p:tavLst>
                                    </p:anim>
                                    <p:anim calcmode="lin" valueType="num">
                                      <p:cBhvr additive="base">
                                        <p:cTn id="81" dur="500" fill="hold"/>
                                        <p:tgtEl>
                                          <p:spTgt spid="183"/>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184"/>
                                        </p:tgtEl>
                                        <p:attrNameLst>
                                          <p:attrName>style.visibility</p:attrName>
                                        </p:attrNameLst>
                                      </p:cBhvr>
                                      <p:to>
                                        <p:strVal val="visible"/>
                                      </p:to>
                                    </p:set>
                                    <p:anim calcmode="lin" valueType="num">
                                      <p:cBhvr additive="base">
                                        <p:cTn id="84" dur="500" fill="hold"/>
                                        <p:tgtEl>
                                          <p:spTgt spid="184"/>
                                        </p:tgtEl>
                                        <p:attrNameLst>
                                          <p:attrName>ppt_x</p:attrName>
                                        </p:attrNameLst>
                                      </p:cBhvr>
                                      <p:tavLst>
                                        <p:tav tm="0">
                                          <p:val>
                                            <p:strVal val="#ppt_x"/>
                                          </p:val>
                                        </p:tav>
                                        <p:tav tm="100000">
                                          <p:val>
                                            <p:strVal val="#ppt_x"/>
                                          </p:val>
                                        </p:tav>
                                      </p:tavLst>
                                    </p:anim>
                                    <p:anim calcmode="lin" valueType="num">
                                      <p:cBhvr additive="base">
                                        <p:cTn id="85" dur="500" fill="hold"/>
                                        <p:tgtEl>
                                          <p:spTgt spid="184"/>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nodeType="clickEffect">
                                  <p:stCondLst>
                                    <p:cond delay="0"/>
                                  </p:stCondLst>
                                  <p:childTnLst>
                                    <p:set>
                                      <p:cBhvr>
                                        <p:cTn id="89" dur="1" fill="hold">
                                          <p:stCondLst>
                                            <p:cond delay="0"/>
                                          </p:stCondLst>
                                        </p:cTn>
                                        <p:tgtEl>
                                          <p:spTgt spid="2"/>
                                        </p:tgtEl>
                                        <p:attrNameLst>
                                          <p:attrName>style.visibility</p:attrName>
                                        </p:attrNameLst>
                                      </p:cBhvr>
                                      <p:to>
                                        <p:strVal val="visible"/>
                                      </p:to>
                                    </p:set>
                                    <p:anim calcmode="lin" valueType="num">
                                      <p:cBhvr additive="base">
                                        <p:cTn id="90" dur="500" fill="hold"/>
                                        <p:tgtEl>
                                          <p:spTgt spid="2"/>
                                        </p:tgtEl>
                                        <p:attrNameLst>
                                          <p:attrName>ppt_x</p:attrName>
                                        </p:attrNameLst>
                                      </p:cBhvr>
                                      <p:tavLst>
                                        <p:tav tm="0">
                                          <p:val>
                                            <p:strVal val="#ppt_x"/>
                                          </p:val>
                                        </p:tav>
                                        <p:tav tm="100000">
                                          <p:val>
                                            <p:strVal val="#ppt_x"/>
                                          </p:val>
                                        </p:tav>
                                      </p:tavLst>
                                    </p:anim>
                                    <p:anim calcmode="lin" valueType="num">
                                      <p:cBhvr additive="base">
                                        <p:cTn id="9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143"/>
                                        </p:tgtEl>
                                        <p:attrNameLst>
                                          <p:attrName>style.visibility</p:attrName>
                                        </p:attrNameLst>
                                      </p:cBhvr>
                                      <p:to>
                                        <p:strVal val="visible"/>
                                      </p:to>
                                    </p:set>
                                    <p:animEffect transition="in" filter="wipe(left)">
                                      <p:cBhvr>
                                        <p:cTn id="96" dur="500"/>
                                        <p:tgtEl>
                                          <p:spTgt spid="143"/>
                                        </p:tgtEl>
                                      </p:cBhvr>
                                    </p:animEffect>
                                  </p:childTnLst>
                                </p:cTn>
                              </p:par>
                            </p:childTnLst>
                          </p:cTn>
                        </p:par>
                        <p:par>
                          <p:cTn id="97" fill="hold" nodeType="afterGroup">
                            <p:stCondLst>
                              <p:cond delay="500"/>
                            </p:stCondLst>
                            <p:childTnLst>
                              <p:par>
                                <p:cTn id="98" presetID="9" presetClass="entr" presetSubtype="0" fill="hold" grpId="0" nodeType="afterEffect">
                                  <p:stCondLst>
                                    <p:cond delay="0"/>
                                  </p:stCondLst>
                                  <p:childTnLst>
                                    <p:set>
                                      <p:cBhvr>
                                        <p:cTn id="99" dur="1" fill="hold">
                                          <p:stCondLst>
                                            <p:cond delay="0"/>
                                          </p:stCondLst>
                                        </p:cTn>
                                        <p:tgtEl>
                                          <p:spTgt spid="110"/>
                                        </p:tgtEl>
                                        <p:attrNameLst>
                                          <p:attrName>style.visibility</p:attrName>
                                        </p:attrNameLst>
                                      </p:cBhvr>
                                      <p:to>
                                        <p:strVal val="visible"/>
                                      </p:to>
                                    </p:set>
                                    <p:animEffect transition="in" filter="dissolve">
                                      <p:cBhvr>
                                        <p:cTn id="100" dur="500"/>
                                        <p:tgtEl>
                                          <p:spTgt spid="110"/>
                                        </p:tgtEl>
                                      </p:cBhvr>
                                    </p:animEffect>
                                  </p:childTnLst>
                                </p:cTn>
                              </p:par>
                            </p:childTnLst>
                          </p:cTn>
                        </p:par>
                      </p:childTnLst>
                    </p:cTn>
                  </p:par>
                  <p:par>
                    <p:cTn id="101" fill="hold">
                      <p:stCondLst>
                        <p:cond delay="indefinite"/>
                      </p:stCondLst>
                      <p:childTnLst>
                        <p:par>
                          <p:cTn id="102" fill="hold">
                            <p:stCondLst>
                              <p:cond delay="0"/>
                            </p:stCondLst>
                            <p:childTnLst>
                              <p:par>
                                <p:cTn id="103" presetID="12" presetClass="entr" presetSubtype="2" fill="hold" grpId="0" nodeType="clickEffect">
                                  <p:stCondLst>
                                    <p:cond delay="0"/>
                                  </p:stCondLst>
                                  <p:childTnLst>
                                    <p:set>
                                      <p:cBhvr>
                                        <p:cTn id="104" dur="1" fill="hold">
                                          <p:stCondLst>
                                            <p:cond delay="0"/>
                                          </p:stCondLst>
                                        </p:cTn>
                                        <p:tgtEl>
                                          <p:spTgt spid="157"/>
                                        </p:tgtEl>
                                        <p:attrNameLst>
                                          <p:attrName>style.visibility</p:attrName>
                                        </p:attrNameLst>
                                      </p:cBhvr>
                                      <p:to>
                                        <p:strVal val="visible"/>
                                      </p:to>
                                    </p:set>
                                    <p:animEffect transition="in" filter="slide(fromRight)">
                                      <p:cBhvr>
                                        <p:cTn id="105"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utoUpdateAnimBg="0"/>
      <p:bldP spid="84" grpId="0" autoUpdateAnimBg="0"/>
      <p:bldP spid="92" grpId="0" autoUpdateAnimBg="0"/>
      <p:bldP spid="98" grpId="0" autoUpdateAnimBg="0"/>
      <p:bldP spid="99" grpId="0" autoUpdateAnimBg="0"/>
      <p:bldP spid="104" grpId="0" autoUpdateAnimBg="0"/>
      <p:bldP spid="110" grpId="0" autoUpdateAnimBg="0"/>
      <p:bldP spid="119" grpId="0"/>
      <p:bldP spid="143" grpId="0" animBg="1"/>
      <p:bldP spid="157" grpId="0" animBg="1" autoUpdateAnimBg="0"/>
      <p:bldP spid="171" grpId="0"/>
      <p:bldP spid="178" grpId="0"/>
      <p:bldP spid="179" grpId="0"/>
      <p:bldP spid="180" grpId="0"/>
      <p:bldP spid="181" grpId="0"/>
      <p:bldP spid="182" grpId="0"/>
      <p:bldP spid="183" grpId="0"/>
      <p:bldP spid="18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1">
            <a:extLst>
              <a:ext uri="{FF2B5EF4-FFF2-40B4-BE49-F238E27FC236}">
                <a16:creationId xmlns:a16="http://schemas.microsoft.com/office/drawing/2014/main" id="{49A38609-795B-4709-96A3-8E6DFB8A11EF}"/>
              </a:ext>
            </a:extLst>
          </p:cNvPr>
          <p:cNvSpPr>
            <a:spLocks noChangeArrowheads="1"/>
          </p:cNvSpPr>
          <p:nvPr/>
        </p:nvSpPr>
        <p:spPr bwMode="auto">
          <a:xfrm>
            <a:off x="173038" y="136525"/>
            <a:ext cx="2078037" cy="44291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686" tIns="45844" rIns="91686" bIns="45844" anchor="ctr">
            <a:spAutoFit/>
          </a:bodyPr>
          <a:lstStyle/>
          <a:p>
            <a:pPr algn="ctr" defTabSz="866341" eaLnBrk="1" fontAlgn="auto" hangingPunct="1">
              <a:spcBef>
                <a:spcPts val="0"/>
              </a:spcBef>
              <a:spcAft>
                <a:spcPts val="0"/>
              </a:spcAft>
              <a:defRPr/>
            </a:pPr>
            <a:r>
              <a:rPr lang="zh-CN" altLang="en-US" sz="2275" b="1" kern="0" dirty="0">
                <a:solidFill>
                  <a:sysClr val="window" lastClr="FFFFFF"/>
                </a:solidFill>
              </a:rPr>
              <a:t>第四</a:t>
            </a:r>
            <a:r>
              <a:rPr lang="en-US" altLang="zh-CN" sz="2275" b="1" kern="0" dirty="0">
                <a:solidFill>
                  <a:sysClr val="window" lastClr="FFFFFF"/>
                </a:solidFill>
              </a:rPr>
              <a:t> </a:t>
            </a:r>
            <a:r>
              <a:rPr lang="zh-CN" altLang="en-US" sz="2275" b="1" kern="0" dirty="0">
                <a:solidFill>
                  <a:sysClr val="window" lastClr="FFFFFF"/>
                </a:solidFill>
              </a:rPr>
              <a:t>章 </a:t>
            </a:r>
          </a:p>
        </p:txBody>
      </p:sp>
      <p:sp>
        <p:nvSpPr>
          <p:cNvPr id="82" name="标题 1">
            <a:extLst>
              <a:ext uri="{FF2B5EF4-FFF2-40B4-BE49-F238E27FC236}">
                <a16:creationId xmlns:a16="http://schemas.microsoft.com/office/drawing/2014/main" id="{E86274BC-18AA-46D0-AD0A-B0518BEF12ED}"/>
              </a:ext>
            </a:extLst>
          </p:cNvPr>
          <p:cNvSpPr>
            <a:spLocks noGrp="1"/>
          </p:cNvSpPr>
          <p:nvPr>
            <p:ph type="title"/>
          </p:nvPr>
        </p:nvSpPr>
        <p:spPr>
          <a:xfrm>
            <a:off x="465138" y="244475"/>
            <a:ext cx="6611937" cy="617538"/>
          </a:xfrm>
        </p:spPr>
        <p:txBody>
          <a:bodyPr rtlCol="0"/>
          <a:lstStyle/>
          <a:p>
            <a:pPr fontAlgn="auto">
              <a:spcAft>
                <a:spcPts val="0"/>
              </a:spcAft>
              <a:defRPr/>
            </a:pPr>
            <a:r>
              <a:rPr lang="en-US" altLang="zh-CN" dirty="0"/>
              <a:t>4.3.1 </a:t>
            </a:r>
            <a:r>
              <a:rPr lang="zh-CN" altLang="en-US" dirty="0"/>
              <a:t>存储器的扩展</a:t>
            </a:r>
            <a:r>
              <a:rPr lang="en-US" altLang="zh-CN" dirty="0"/>
              <a:t>——</a:t>
            </a:r>
            <a:r>
              <a:rPr lang="zh-CN" altLang="en-US" dirty="0"/>
              <a:t>举例</a:t>
            </a:r>
          </a:p>
        </p:txBody>
      </p:sp>
      <p:grpSp>
        <p:nvGrpSpPr>
          <p:cNvPr id="147" name="组合 4179">
            <a:extLst>
              <a:ext uri="{FF2B5EF4-FFF2-40B4-BE49-F238E27FC236}">
                <a16:creationId xmlns:a16="http://schemas.microsoft.com/office/drawing/2014/main" id="{3292C589-0389-4D08-AB71-74F6137FFDEF}"/>
              </a:ext>
            </a:extLst>
          </p:cNvPr>
          <p:cNvGrpSpPr>
            <a:grpSpLocks/>
          </p:cNvGrpSpPr>
          <p:nvPr/>
        </p:nvGrpSpPr>
        <p:grpSpPr bwMode="auto">
          <a:xfrm>
            <a:off x="403225" y="868363"/>
            <a:ext cx="3565525" cy="449262"/>
            <a:chOff x="-96346" y="0"/>
            <a:chExt cx="5459765" cy="511950"/>
          </a:xfrm>
        </p:grpSpPr>
        <p:sp>
          <p:nvSpPr>
            <p:cNvPr id="148" name="椭圆 4181">
              <a:extLst>
                <a:ext uri="{FF2B5EF4-FFF2-40B4-BE49-F238E27FC236}">
                  <a16:creationId xmlns:a16="http://schemas.microsoft.com/office/drawing/2014/main" id="{7F0FFF14-61C2-474A-9CEC-CA0465E1C25B}"/>
                </a:ext>
              </a:extLst>
            </p:cNvPr>
            <p:cNvSpPr>
              <a:spLocks noChangeArrowheads="1"/>
            </p:cNvSpPr>
            <p:nvPr/>
          </p:nvSpPr>
          <p:spPr bwMode="auto">
            <a:xfrm>
              <a:off x="-96346" y="32562"/>
              <a:ext cx="294138" cy="441399"/>
            </a:xfrm>
            <a:prstGeom prst="ellipse">
              <a:avLst/>
            </a:prstGeom>
            <a:solidFill>
              <a:srgbClr val="59B2FF"/>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fontAlgn="auto" hangingPunct="1">
                <a:spcBef>
                  <a:spcPts val="0"/>
                </a:spcBef>
                <a:spcAft>
                  <a:spcPts val="0"/>
                </a:spcAft>
                <a:buFont typeface="Arial" panose="020B0604020202020204" pitchFamily="34" charset="0"/>
                <a:buNone/>
                <a:defRPr/>
              </a:pPr>
              <a:r>
                <a:rPr lang="en-US" altLang="zh-CN" sz="2275" dirty="0">
                  <a:solidFill>
                    <a:srgbClr val="FFFFFF"/>
                  </a:solidFill>
                  <a:latin typeface="微软雅黑" panose="020B0503020204020204" pitchFamily="34" charset="-122"/>
                  <a:ea typeface="微软雅黑" panose="020B0503020204020204" pitchFamily="34" charset="-122"/>
                </a:rPr>
                <a:t>4</a:t>
              </a:r>
              <a:endParaRPr lang="zh-CN" altLang="en-US" sz="2275" dirty="0">
                <a:solidFill>
                  <a:srgbClr val="FFFFFF"/>
                </a:solidFill>
                <a:latin typeface="微软雅黑" panose="020B0503020204020204" pitchFamily="34" charset="-122"/>
                <a:ea typeface="微软雅黑" panose="020B0503020204020204" pitchFamily="34" charset="-122"/>
              </a:endParaRPr>
            </a:p>
          </p:txBody>
        </p:sp>
        <p:sp>
          <p:nvSpPr>
            <p:cNvPr id="149" name="五边形 4182">
              <a:extLst>
                <a:ext uri="{FF2B5EF4-FFF2-40B4-BE49-F238E27FC236}">
                  <a16:creationId xmlns:a16="http://schemas.microsoft.com/office/drawing/2014/main" id="{394CB358-273E-4DEF-8FAD-56A9B924252C}"/>
                </a:ext>
              </a:extLst>
            </p:cNvPr>
            <p:cNvSpPr>
              <a:spLocks noChangeArrowheads="1"/>
            </p:cNvSpPr>
            <p:nvPr/>
          </p:nvSpPr>
          <p:spPr bwMode="auto">
            <a:xfrm flipH="1">
              <a:off x="477343" y="0"/>
              <a:ext cx="4708623" cy="504714"/>
            </a:xfrm>
            <a:prstGeom prst="homePlate">
              <a:avLst>
                <a:gd name="adj" fmla="val 37135"/>
              </a:avLst>
            </a:prstGeom>
            <a:solidFill>
              <a:srgbClr val="FF69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fontAlgn="auto" hangingPunct="1">
                <a:spcBef>
                  <a:spcPts val="0"/>
                </a:spcBef>
                <a:spcAft>
                  <a:spcPts val="0"/>
                </a:spcAft>
                <a:buFont typeface="Arial" panose="020B0604020202020204" pitchFamily="34" charset="0"/>
                <a:buNone/>
                <a:defRPr/>
              </a:pPr>
              <a:endParaRPr lang="zh-CN" altLang="en-US" sz="2275">
                <a:solidFill>
                  <a:srgbClr val="FFFFFF"/>
                </a:solidFill>
                <a:latin typeface="微软雅黑" panose="020B0503020204020204" pitchFamily="34" charset="-122"/>
                <a:ea typeface="微软雅黑" panose="020B0503020204020204" pitchFamily="34" charset="-122"/>
              </a:endParaRPr>
            </a:p>
          </p:txBody>
        </p:sp>
        <p:sp>
          <p:nvSpPr>
            <p:cNvPr id="150" name="文本框 4183">
              <a:extLst>
                <a:ext uri="{FF2B5EF4-FFF2-40B4-BE49-F238E27FC236}">
                  <a16:creationId xmlns:a16="http://schemas.microsoft.com/office/drawing/2014/main" id="{7717AAA1-E5DF-4928-BFCD-06CC96BB91D8}"/>
                </a:ext>
              </a:extLst>
            </p:cNvPr>
            <p:cNvSpPr txBox="1">
              <a:spLocks noChangeArrowheads="1"/>
            </p:cNvSpPr>
            <p:nvPr/>
          </p:nvSpPr>
          <p:spPr bwMode="auto">
            <a:xfrm>
              <a:off x="805513" y="7236"/>
              <a:ext cx="4557906" cy="504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eaLnBrk="1" fontAlgn="auto" hangingPunct="1">
                <a:spcBef>
                  <a:spcPct val="50000"/>
                </a:spcBef>
                <a:spcAft>
                  <a:spcPts val="0"/>
                </a:spcAft>
                <a:defRPr/>
              </a:pPr>
              <a:r>
                <a:rPr lang="zh-CN" altLang="en-US" sz="2275" dirty="0">
                  <a:solidFill>
                    <a:schemeClr val="bg1"/>
                  </a:solidFill>
                  <a:latin typeface="微软雅黑" panose="020B0503020204020204" pitchFamily="34" charset="-122"/>
                  <a:ea typeface="微软雅黑" panose="020B0503020204020204" pitchFamily="34" charset="-122"/>
                </a:rPr>
                <a:t>字位同时扩展举例</a:t>
              </a:r>
            </a:p>
          </p:txBody>
        </p:sp>
      </p:grpSp>
      <p:sp>
        <p:nvSpPr>
          <p:cNvPr id="164" name="内容占位符 2">
            <a:extLst>
              <a:ext uri="{FF2B5EF4-FFF2-40B4-BE49-F238E27FC236}">
                <a16:creationId xmlns:a16="http://schemas.microsoft.com/office/drawing/2014/main" id="{9EB4C0C2-FA20-466C-93D7-E92BEDA07D76}"/>
              </a:ext>
            </a:extLst>
          </p:cNvPr>
          <p:cNvSpPr>
            <a:spLocks noGrp="1"/>
          </p:cNvSpPr>
          <p:nvPr>
            <p:ph idx="1"/>
          </p:nvPr>
        </p:nvSpPr>
        <p:spPr>
          <a:xfrm>
            <a:off x="6464187" y="1850231"/>
            <a:ext cx="4408488" cy="3843337"/>
          </a:xfrm>
        </p:spPr>
        <p:txBody>
          <a:bodyPr rtlCol="0">
            <a:normAutofit/>
          </a:bodyPr>
          <a:lstStyle/>
          <a:p>
            <a:pPr fontAlgn="auto">
              <a:spcAft>
                <a:spcPts val="0"/>
              </a:spcAft>
              <a:defRPr/>
            </a:pPr>
            <a:r>
              <a:rPr lang="zh-CN" altLang="en-US" dirty="0"/>
              <a:t>组内同时工作</a:t>
            </a:r>
            <a:endParaRPr lang="en-US" altLang="zh-CN" dirty="0"/>
          </a:p>
          <a:p>
            <a:pPr lvl="1" fontAlgn="auto">
              <a:spcAft>
                <a:spcPts val="0"/>
              </a:spcAft>
              <a:defRPr/>
            </a:pPr>
            <a:r>
              <a:rPr lang="zh-CN" altLang="en-US" sz="2400" dirty="0"/>
              <a:t>如何实现？</a:t>
            </a:r>
            <a:endParaRPr lang="en-US" altLang="zh-CN" sz="2400" dirty="0"/>
          </a:p>
          <a:p>
            <a:pPr fontAlgn="auto">
              <a:spcAft>
                <a:spcPts val="0"/>
              </a:spcAft>
              <a:defRPr/>
            </a:pPr>
            <a:r>
              <a:rPr lang="zh-CN" altLang="en-US" dirty="0"/>
              <a:t>同一时刻仅一组工作</a:t>
            </a:r>
            <a:endParaRPr lang="en-US" altLang="zh-CN" dirty="0"/>
          </a:p>
          <a:p>
            <a:pPr lvl="1" fontAlgn="auto">
              <a:spcAft>
                <a:spcPts val="0"/>
              </a:spcAft>
              <a:defRPr/>
            </a:pPr>
            <a:r>
              <a:rPr lang="zh-CN" altLang="en-US" sz="2400" dirty="0"/>
              <a:t>如何实现？</a:t>
            </a:r>
            <a:endParaRPr lang="en-US" altLang="zh-CN" sz="2400" dirty="0"/>
          </a:p>
          <a:p>
            <a:pPr marL="0" lvl="1" indent="0" fontAlgn="auto">
              <a:spcAft>
                <a:spcPts val="0"/>
              </a:spcAft>
              <a:buFont typeface="Wingdings" panose="05000000000000000000" pitchFamily="2" charset="2"/>
              <a:buNone/>
              <a:defRPr/>
            </a:pPr>
            <a:r>
              <a:rPr lang="zh-CN" altLang="en-US" sz="3600" dirty="0">
                <a:solidFill>
                  <a:schemeClr val="tx1"/>
                </a:solidFill>
              </a:rPr>
              <a:t>片选信号，译码器</a:t>
            </a:r>
            <a:endParaRPr lang="en-US" altLang="zh-CN" sz="3600" dirty="0">
              <a:solidFill>
                <a:schemeClr val="tx1"/>
              </a:solidFill>
            </a:endParaRPr>
          </a:p>
        </p:txBody>
      </p:sp>
      <p:grpSp>
        <p:nvGrpSpPr>
          <p:cNvPr id="7" name="组合 6">
            <a:extLst>
              <a:ext uri="{FF2B5EF4-FFF2-40B4-BE49-F238E27FC236}">
                <a16:creationId xmlns:a16="http://schemas.microsoft.com/office/drawing/2014/main" id="{839E9F3B-7CA3-43A7-8ED3-BEA7B8E54952}"/>
              </a:ext>
            </a:extLst>
          </p:cNvPr>
          <p:cNvGrpSpPr/>
          <p:nvPr/>
        </p:nvGrpSpPr>
        <p:grpSpPr>
          <a:xfrm>
            <a:off x="379897" y="1738250"/>
            <a:ext cx="5637920" cy="3934197"/>
            <a:chOff x="379897" y="1738250"/>
            <a:chExt cx="5637920" cy="3934197"/>
          </a:xfrm>
        </p:grpSpPr>
        <p:sp>
          <p:nvSpPr>
            <p:cNvPr id="98" name="Text Box 8">
              <a:extLst>
                <a:ext uri="{FF2B5EF4-FFF2-40B4-BE49-F238E27FC236}">
                  <a16:creationId xmlns:a16="http://schemas.microsoft.com/office/drawing/2014/main" id="{73EBEE01-72E5-4C73-8E7A-511526116079}"/>
                </a:ext>
              </a:extLst>
            </p:cNvPr>
            <p:cNvSpPr txBox="1">
              <a:spLocks noChangeArrowheads="1"/>
            </p:cNvSpPr>
            <p:nvPr/>
          </p:nvSpPr>
          <p:spPr bwMode="auto">
            <a:xfrm>
              <a:off x="4490642" y="1742950"/>
              <a:ext cx="1527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50000"/>
                </a:spcBef>
                <a:buFontTx/>
                <a:buNone/>
              </a:pPr>
              <a:r>
                <a:rPr kumimoji="1" lang="en-US" altLang="zh-CN" b="1" dirty="0">
                  <a:latin typeface="黑体" panose="02010609060101010101" pitchFamily="49" charset="-122"/>
                  <a:ea typeface="黑体" panose="02010609060101010101" pitchFamily="49" charset="-122"/>
                </a:rPr>
                <a:t>16K×</a:t>
              </a:r>
              <a:r>
                <a:rPr kumimoji="1" lang="en-US" altLang="zh-CN" b="1" dirty="0">
                  <a:solidFill>
                    <a:srgbClr val="D60093"/>
                  </a:solidFill>
                  <a:latin typeface="黑体" panose="02010609060101010101" pitchFamily="49" charset="-122"/>
                  <a:ea typeface="黑体" panose="02010609060101010101" pitchFamily="49" charset="-122"/>
                </a:rPr>
                <a:t>32</a:t>
              </a:r>
              <a:r>
                <a:rPr kumimoji="1" lang="en-US" altLang="zh-CN" b="1" dirty="0">
                  <a:solidFill>
                    <a:srgbClr val="FFFF00"/>
                  </a:solidFill>
                  <a:latin typeface="黑体" panose="02010609060101010101" pitchFamily="49" charset="-122"/>
                  <a:ea typeface="黑体" panose="02010609060101010101" pitchFamily="49" charset="-122"/>
                </a:rPr>
                <a:t> </a:t>
              </a:r>
            </a:p>
          </p:txBody>
        </p:sp>
        <p:sp>
          <p:nvSpPr>
            <p:cNvPr id="99" name="Text Box 9">
              <a:extLst>
                <a:ext uri="{FF2B5EF4-FFF2-40B4-BE49-F238E27FC236}">
                  <a16:creationId xmlns:a16="http://schemas.microsoft.com/office/drawing/2014/main" id="{1DBDCC0F-E48D-4690-8748-284D7711C714}"/>
                </a:ext>
              </a:extLst>
            </p:cNvPr>
            <p:cNvSpPr txBox="1">
              <a:spLocks noChangeArrowheads="1"/>
            </p:cNvSpPr>
            <p:nvPr/>
          </p:nvSpPr>
          <p:spPr bwMode="auto">
            <a:xfrm>
              <a:off x="431599" y="5149227"/>
              <a:ext cx="21018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50000"/>
                </a:spcBef>
                <a:buFontTx/>
                <a:buNone/>
              </a:pPr>
              <a:r>
                <a:rPr kumimoji="1" lang="en-US" altLang="zh-CN" b="1" dirty="0">
                  <a:latin typeface="黑体" panose="02010609060101010101" pitchFamily="49" charset="-122"/>
                  <a:ea typeface="黑体" panose="02010609060101010101" pitchFamily="49" charset="-122"/>
                </a:rPr>
                <a:t>8</a:t>
              </a:r>
              <a:r>
                <a:rPr kumimoji="1" lang="zh-CN" altLang="en-US" b="1" dirty="0">
                  <a:latin typeface="黑体" panose="02010609060101010101" pitchFamily="49" charset="-122"/>
                  <a:ea typeface="黑体" panose="02010609060101010101" pitchFamily="49" charset="-122"/>
                </a:rPr>
                <a:t>组</a:t>
              </a:r>
              <a:r>
                <a:rPr kumimoji="1" lang="en-US" altLang="zh-CN" b="1" dirty="0">
                  <a:solidFill>
                    <a:srgbClr val="D60093"/>
                  </a:solidFill>
                  <a:latin typeface="黑体" panose="02010609060101010101" pitchFamily="49" charset="-122"/>
                  <a:ea typeface="黑体" panose="02010609060101010101" pitchFamily="49" charset="-122"/>
                </a:rPr>
                <a:t>16K</a:t>
              </a:r>
              <a:r>
                <a:rPr kumimoji="1" lang="en-US" altLang="zh-CN" b="1" dirty="0">
                  <a:latin typeface="黑体" panose="02010609060101010101" pitchFamily="49" charset="-122"/>
                  <a:ea typeface="黑体" panose="02010609060101010101" pitchFamily="49" charset="-122"/>
                </a:rPr>
                <a:t>×32</a:t>
              </a:r>
              <a:r>
                <a:rPr kumimoji="1" lang="en-US" altLang="zh-CN" b="1" dirty="0">
                  <a:solidFill>
                    <a:srgbClr val="FFFF00"/>
                  </a:solidFill>
                  <a:latin typeface="黑体" panose="02010609060101010101" pitchFamily="49" charset="-122"/>
                  <a:ea typeface="黑体" panose="02010609060101010101" pitchFamily="49" charset="-122"/>
                </a:rPr>
                <a:t> </a:t>
              </a:r>
            </a:p>
          </p:txBody>
        </p:sp>
        <p:sp>
          <p:nvSpPr>
            <p:cNvPr id="100" name="Line 10">
              <a:extLst>
                <a:ext uri="{FF2B5EF4-FFF2-40B4-BE49-F238E27FC236}">
                  <a16:creationId xmlns:a16="http://schemas.microsoft.com/office/drawing/2014/main" id="{0FDB98AC-E3B0-4B8B-936A-587A624CF165}"/>
                </a:ext>
              </a:extLst>
            </p:cNvPr>
            <p:cNvSpPr>
              <a:spLocks noChangeShapeType="1"/>
            </p:cNvSpPr>
            <p:nvPr/>
          </p:nvSpPr>
          <p:spPr bwMode="auto">
            <a:xfrm>
              <a:off x="2470432" y="5442915"/>
              <a:ext cx="609600" cy="0"/>
            </a:xfrm>
            <a:prstGeom prst="line">
              <a:avLst/>
            </a:prstGeom>
            <a:noFill/>
            <a:ln w="381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 name="Text Box 11">
              <a:extLst>
                <a:ext uri="{FF2B5EF4-FFF2-40B4-BE49-F238E27FC236}">
                  <a16:creationId xmlns:a16="http://schemas.microsoft.com/office/drawing/2014/main" id="{D8234003-B3B6-4927-B547-D7B39290AD89}"/>
                </a:ext>
              </a:extLst>
            </p:cNvPr>
            <p:cNvSpPr txBox="1">
              <a:spLocks noChangeArrowheads="1"/>
            </p:cNvSpPr>
            <p:nvPr/>
          </p:nvSpPr>
          <p:spPr bwMode="auto">
            <a:xfrm>
              <a:off x="3080032" y="5149227"/>
              <a:ext cx="172267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50000"/>
                </a:spcBef>
                <a:buFontTx/>
                <a:buNone/>
              </a:pPr>
              <a:r>
                <a:rPr kumimoji="1" lang="en-US" altLang="zh-CN" b="1" dirty="0">
                  <a:solidFill>
                    <a:srgbClr val="D60093"/>
                  </a:solidFill>
                  <a:latin typeface="黑体" panose="02010609060101010101" pitchFamily="49" charset="-122"/>
                  <a:ea typeface="黑体" panose="02010609060101010101" pitchFamily="49" charset="-122"/>
                </a:rPr>
                <a:t>128K</a:t>
              </a:r>
              <a:r>
                <a:rPr kumimoji="1" lang="en-US" altLang="zh-CN" b="1" dirty="0">
                  <a:latin typeface="黑体" panose="02010609060101010101" pitchFamily="49" charset="-122"/>
                  <a:ea typeface="黑体" panose="02010609060101010101" pitchFamily="49" charset="-122"/>
                </a:rPr>
                <a:t>×32</a:t>
              </a:r>
              <a:r>
                <a:rPr kumimoji="1" lang="en-US" altLang="zh-CN" b="1" dirty="0">
                  <a:solidFill>
                    <a:srgbClr val="FFFF00"/>
                  </a:solidFill>
                  <a:latin typeface="黑体" panose="02010609060101010101" pitchFamily="49" charset="-122"/>
                  <a:ea typeface="黑体" panose="02010609060101010101" pitchFamily="49" charset="-122"/>
                </a:rPr>
                <a:t> </a:t>
              </a:r>
            </a:p>
          </p:txBody>
        </p:sp>
        <p:grpSp>
          <p:nvGrpSpPr>
            <p:cNvPr id="4" name="组合 3">
              <a:extLst>
                <a:ext uri="{FF2B5EF4-FFF2-40B4-BE49-F238E27FC236}">
                  <a16:creationId xmlns:a16="http://schemas.microsoft.com/office/drawing/2014/main" id="{2848AB8F-BAFB-4D2C-BC81-E93EC2ADE023}"/>
                </a:ext>
              </a:extLst>
            </p:cNvPr>
            <p:cNvGrpSpPr/>
            <p:nvPr/>
          </p:nvGrpSpPr>
          <p:grpSpPr>
            <a:xfrm>
              <a:off x="379897" y="1738250"/>
              <a:ext cx="3950803" cy="3302496"/>
              <a:chOff x="437047" y="1738250"/>
              <a:chExt cx="3950803" cy="3302496"/>
            </a:xfrm>
          </p:grpSpPr>
          <p:grpSp>
            <p:nvGrpSpPr>
              <p:cNvPr id="3" name="组合 2">
                <a:extLst>
                  <a:ext uri="{FF2B5EF4-FFF2-40B4-BE49-F238E27FC236}">
                    <a16:creationId xmlns:a16="http://schemas.microsoft.com/office/drawing/2014/main" id="{90792A64-3099-4DF1-9FC1-F7CF70B9BE6A}"/>
                  </a:ext>
                </a:extLst>
              </p:cNvPr>
              <p:cNvGrpSpPr>
                <a:grpSpLocks/>
              </p:cNvGrpSpPr>
              <p:nvPr/>
            </p:nvGrpSpPr>
            <p:grpSpPr bwMode="auto">
              <a:xfrm>
                <a:off x="742950" y="1811338"/>
                <a:ext cx="3644900" cy="360362"/>
                <a:chOff x="2209279" y="2401961"/>
                <a:chExt cx="3645522" cy="360040"/>
              </a:xfrm>
            </p:grpSpPr>
            <p:grpSp>
              <p:nvGrpSpPr>
                <p:cNvPr id="120" name="组合 28">
                  <a:extLst>
                    <a:ext uri="{FF2B5EF4-FFF2-40B4-BE49-F238E27FC236}">
                      <a16:creationId xmlns:a16="http://schemas.microsoft.com/office/drawing/2014/main" id="{6C85E7B4-A84C-48CA-A627-6E1D2A00888A}"/>
                    </a:ext>
                  </a:extLst>
                </p:cNvPr>
                <p:cNvGrpSpPr/>
                <p:nvPr/>
              </p:nvGrpSpPr>
              <p:grpSpPr>
                <a:xfrm>
                  <a:off x="4019105" y="2401961"/>
                  <a:ext cx="1835696" cy="360040"/>
                  <a:chOff x="7020272" y="1916832"/>
                  <a:chExt cx="1835696" cy="360040"/>
                </a:xfrm>
                <a:solidFill>
                  <a:srgbClr val="FFC000"/>
                </a:solidFill>
              </p:grpSpPr>
              <p:sp>
                <p:nvSpPr>
                  <p:cNvPr id="121" name="矩形 120">
                    <a:extLst>
                      <a:ext uri="{FF2B5EF4-FFF2-40B4-BE49-F238E27FC236}">
                        <a16:creationId xmlns:a16="http://schemas.microsoft.com/office/drawing/2014/main" id="{37310DDD-8B2F-4BDB-ADCE-06EA31C54D03}"/>
                      </a:ext>
                    </a:extLst>
                  </p:cNvPr>
                  <p:cNvSpPr/>
                  <p:nvPr/>
                </p:nvSpPr>
                <p:spPr bwMode="auto">
                  <a:xfrm>
                    <a:off x="7020272" y="1916832"/>
                    <a:ext cx="914400" cy="360040"/>
                  </a:xfrm>
                  <a:prstGeom prst="rect">
                    <a:avLst/>
                  </a:prstGeom>
                  <a:grpFill/>
                  <a:ln w="19050" cap="sq" cmpd="sng" algn="ctr">
                    <a:solidFill>
                      <a:schemeClr val="tx1"/>
                    </a:solidFill>
                    <a:prstDash val="solid"/>
                    <a:round/>
                    <a:headEnd type="none" w="sm" len="sm"/>
                    <a:tailEnd type="none" w="sm" len="sm"/>
                  </a:ln>
                  <a:effectLst/>
                </p:spPr>
                <p:txBody>
                  <a:bodyPr wrap="none"/>
                  <a:lstStyle/>
                  <a:p>
                    <a:pPr algn="ctr" eaLnBrk="1" fontAlgn="auto" hangingPunct="1">
                      <a:spcBef>
                        <a:spcPts val="0"/>
                      </a:spcBef>
                      <a:spcAft>
                        <a:spcPts val="0"/>
                      </a:spcAft>
                      <a:defRPr/>
                    </a:pPr>
                    <a:r>
                      <a:rPr lang="en-US" altLang="zh-CN" sz="2000" b="1" dirty="0">
                        <a:latin typeface="Calibri" pitchFamily="34" charset="0"/>
                        <a:ea typeface="+mn-ea"/>
                        <a:cs typeface="Calibri" pitchFamily="34" charset="0"/>
                      </a:rPr>
                      <a:t>16K</a:t>
                    </a:r>
                    <a:r>
                      <a:rPr lang="en-US" altLang="zh-CN" sz="2000" b="1" dirty="0">
                        <a:latin typeface="Calibri" pitchFamily="34" charset="0"/>
                        <a:ea typeface="黑体" pitchFamily="2" charset="-122"/>
                        <a:cs typeface="Calibri" pitchFamily="34" charset="0"/>
                      </a:rPr>
                      <a:t>×8</a:t>
                    </a:r>
                    <a:endParaRPr lang="zh-CN" altLang="en-US" sz="2000" b="1" dirty="0">
                      <a:latin typeface="Calibri" pitchFamily="34" charset="0"/>
                      <a:ea typeface="+mn-ea"/>
                      <a:cs typeface="Calibri" pitchFamily="34" charset="0"/>
                    </a:endParaRPr>
                  </a:p>
                </p:txBody>
              </p:sp>
              <p:sp>
                <p:nvSpPr>
                  <p:cNvPr id="122" name="矩形 121">
                    <a:extLst>
                      <a:ext uri="{FF2B5EF4-FFF2-40B4-BE49-F238E27FC236}">
                        <a16:creationId xmlns:a16="http://schemas.microsoft.com/office/drawing/2014/main" id="{76890F08-9339-41EC-B9B0-18DE5C355F00}"/>
                      </a:ext>
                    </a:extLst>
                  </p:cNvPr>
                  <p:cNvSpPr/>
                  <p:nvPr/>
                </p:nvSpPr>
                <p:spPr bwMode="auto">
                  <a:xfrm>
                    <a:off x="7941568" y="1916832"/>
                    <a:ext cx="914400" cy="360040"/>
                  </a:xfrm>
                  <a:prstGeom prst="rect">
                    <a:avLst/>
                  </a:prstGeom>
                  <a:grpFill/>
                  <a:ln w="19050" cap="sq" cmpd="sng" algn="ctr">
                    <a:solidFill>
                      <a:schemeClr val="tx1"/>
                    </a:solidFill>
                    <a:prstDash val="solid"/>
                    <a:round/>
                    <a:headEnd type="none" w="sm" len="sm"/>
                    <a:tailEnd type="none" w="sm" len="sm"/>
                  </a:ln>
                  <a:effectLst/>
                </p:spPr>
                <p:txBody>
                  <a:bodyPr wrap="none"/>
                  <a:lstStyle/>
                  <a:p>
                    <a:pPr algn="ctr" eaLnBrk="1" fontAlgn="auto" hangingPunct="1">
                      <a:spcBef>
                        <a:spcPts val="0"/>
                      </a:spcBef>
                      <a:spcAft>
                        <a:spcPts val="0"/>
                      </a:spcAft>
                      <a:defRPr/>
                    </a:pPr>
                    <a:r>
                      <a:rPr lang="en-US" altLang="zh-CN" sz="2000" b="1" dirty="0">
                        <a:latin typeface="Calibri" pitchFamily="34" charset="0"/>
                        <a:ea typeface="+mn-ea"/>
                        <a:cs typeface="Calibri" pitchFamily="34" charset="0"/>
                      </a:rPr>
                      <a:t>16K</a:t>
                    </a:r>
                    <a:r>
                      <a:rPr lang="en-US" altLang="zh-CN" sz="2000" b="1" dirty="0">
                        <a:latin typeface="Calibri" pitchFamily="34" charset="0"/>
                        <a:ea typeface="黑体" pitchFamily="2" charset="-122"/>
                        <a:cs typeface="Calibri" pitchFamily="34" charset="0"/>
                      </a:rPr>
                      <a:t>×8</a:t>
                    </a:r>
                    <a:endParaRPr lang="zh-CN" altLang="en-US" sz="2000" b="1" dirty="0">
                      <a:latin typeface="Calibri" pitchFamily="34" charset="0"/>
                      <a:ea typeface="+mn-ea"/>
                      <a:cs typeface="Calibri" pitchFamily="34" charset="0"/>
                    </a:endParaRPr>
                  </a:p>
                </p:txBody>
              </p:sp>
            </p:grpSp>
            <p:grpSp>
              <p:nvGrpSpPr>
                <p:cNvPr id="144" name="组合 28">
                  <a:extLst>
                    <a:ext uri="{FF2B5EF4-FFF2-40B4-BE49-F238E27FC236}">
                      <a16:creationId xmlns:a16="http://schemas.microsoft.com/office/drawing/2014/main" id="{1FF47A20-5454-4A67-8F82-1254AF447F76}"/>
                    </a:ext>
                  </a:extLst>
                </p:cNvPr>
                <p:cNvGrpSpPr/>
                <p:nvPr/>
              </p:nvGrpSpPr>
              <p:grpSpPr>
                <a:xfrm>
                  <a:off x="2209279" y="2401961"/>
                  <a:ext cx="1835696" cy="360040"/>
                  <a:chOff x="7020272" y="1916832"/>
                  <a:chExt cx="1835696" cy="360040"/>
                </a:xfrm>
                <a:solidFill>
                  <a:srgbClr val="FFC000"/>
                </a:solidFill>
              </p:grpSpPr>
              <p:sp>
                <p:nvSpPr>
                  <p:cNvPr id="145" name="矩形 144">
                    <a:extLst>
                      <a:ext uri="{FF2B5EF4-FFF2-40B4-BE49-F238E27FC236}">
                        <a16:creationId xmlns:a16="http://schemas.microsoft.com/office/drawing/2014/main" id="{E98C51BD-AB6A-41ED-A580-D7C1F630E44F}"/>
                      </a:ext>
                    </a:extLst>
                  </p:cNvPr>
                  <p:cNvSpPr/>
                  <p:nvPr/>
                </p:nvSpPr>
                <p:spPr bwMode="auto">
                  <a:xfrm>
                    <a:off x="7020272" y="1916832"/>
                    <a:ext cx="914400" cy="360040"/>
                  </a:xfrm>
                  <a:prstGeom prst="rect">
                    <a:avLst/>
                  </a:prstGeom>
                  <a:grpFill/>
                  <a:ln w="19050" cap="sq" cmpd="sng" algn="ctr">
                    <a:solidFill>
                      <a:schemeClr val="tx1"/>
                    </a:solidFill>
                    <a:prstDash val="solid"/>
                    <a:round/>
                    <a:headEnd type="none" w="sm" len="sm"/>
                    <a:tailEnd type="none" w="sm" len="sm"/>
                  </a:ln>
                  <a:effectLst/>
                </p:spPr>
                <p:txBody>
                  <a:bodyPr wrap="none"/>
                  <a:lstStyle/>
                  <a:p>
                    <a:pPr algn="ctr" eaLnBrk="1" fontAlgn="auto" hangingPunct="1">
                      <a:spcBef>
                        <a:spcPts val="0"/>
                      </a:spcBef>
                      <a:spcAft>
                        <a:spcPts val="0"/>
                      </a:spcAft>
                      <a:defRPr/>
                    </a:pPr>
                    <a:r>
                      <a:rPr lang="en-US" altLang="zh-CN" sz="2000" b="1" dirty="0">
                        <a:latin typeface="Calibri" pitchFamily="34" charset="0"/>
                        <a:ea typeface="+mn-ea"/>
                        <a:cs typeface="Calibri" pitchFamily="34" charset="0"/>
                      </a:rPr>
                      <a:t>16K</a:t>
                    </a:r>
                    <a:r>
                      <a:rPr lang="en-US" altLang="zh-CN" sz="2000" b="1" dirty="0">
                        <a:latin typeface="Calibri" pitchFamily="34" charset="0"/>
                        <a:ea typeface="黑体" pitchFamily="2" charset="-122"/>
                        <a:cs typeface="Calibri" pitchFamily="34" charset="0"/>
                      </a:rPr>
                      <a:t>×8</a:t>
                    </a:r>
                    <a:endParaRPr lang="zh-CN" altLang="en-US" sz="2000" b="1" dirty="0">
                      <a:latin typeface="Calibri" pitchFamily="34" charset="0"/>
                      <a:ea typeface="+mn-ea"/>
                      <a:cs typeface="Calibri" pitchFamily="34" charset="0"/>
                    </a:endParaRPr>
                  </a:p>
                </p:txBody>
              </p:sp>
              <p:sp>
                <p:nvSpPr>
                  <p:cNvPr id="146" name="矩形 145">
                    <a:extLst>
                      <a:ext uri="{FF2B5EF4-FFF2-40B4-BE49-F238E27FC236}">
                        <a16:creationId xmlns:a16="http://schemas.microsoft.com/office/drawing/2014/main" id="{DBED254B-B466-4ECD-8BDA-999C210A80E1}"/>
                      </a:ext>
                    </a:extLst>
                  </p:cNvPr>
                  <p:cNvSpPr/>
                  <p:nvPr/>
                </p:nvSpPr>
                <p:spPr bwMode="auto">
                  <a:xfrm>
                    <a:off x="7941568" y="1916832"/>
                    <a:ext cx="914400" cy="360040"/>
                  </a:xfrm>
                  <a:prstGeom prst="rect">
                    <a:avLst/>
                  </a:prstGeom>
                  <a:grpFill/>
                  <a:ln w="19050" cap="sq" cmpd="sng" algn="ctr">
                    <a:solidFill>
                      <a:schemeClr val="tx1"/>
                    </a:solidFill>
                    <a:prstDash val="solid"/>
                    <a:round/>
                    <a:headEnd type="none" w="sm" len="sm"/>
                    <a:tailEnd type="none" w="sm" len="sm"/>
                  </a:ln>
                  <a:effectLst/>
                </p:spPr>
                <p:txBody>
                  <a:bodyPr wrap="none"/>
                  <a:lstStyle/>
                  <a:p>
                    <a:pPr algn="ctr" eaLnBrk="1" fontAlgn="auto" hangingPunct="1">
                      <a:spcBef>
                        <a:spcPts val="0"/>
                      </a:spcBef>
                      <a:spcAft>
                        <a:spcPts val="0"/>
                      </a:spcAft>
                      <a:defRPr/>
                    </a:pPr>
                    <a:r>
                      <a:rPr lang="en-US" altLang="zh-CN" sz="2000" b="1" dirty="0">
                        <a:latin typeface="Calibri" pitchFamily="34" charset="0"/>
                        <a:ea typeface="+mn-ea"/>
                        <a:cs typeface="Calibri" pitchFamily="34" charset="0"/>
                      </a:rPr>
                      <a:t>16K</a:t>
                    </a:r>
                    <a:r>
                      <a:rPr lang="en-US" altLang="zh-CN" sz="2000" b="1" dirty="0">
                        <a:latin typeface="Calibri" pitchFamily="34" charset="0"/>
                        <a:ea typeface="黑体" pitchFamily="2" charset="-122"/>
                        <a:cs typeface="Calibri" pitchFamily="34" charset="0"/>
                      </a:rPr>
                      <a:t>×8</a:t>
                    </a:r>
                    <a:endParaRPr lang="zh-CN" altLang="en-US" sz="2000" b="1" dirty="0">
                      <a:latin typeface="Calibri" pitchFamily="34" charset="0"/>
                      <a:ea typeface="+mn-ea"/>
                      <a:cs typeface="Calibri" pitchFamily="34" charset="0"/>
                    </a:endParaRPr>
                  </a:p>
                </p:txBody>
              </p:sp>
            </p:grpSp>
          </p:grpSp>
          <p:grpSp>
            <p:nvGrpSpPr>
              <p:cNvPr id="2" name="组合 1">
                <a:extLst>
                  <a:ext uri="{FF2B5EF4-FFF2-40B4-BE49-F238E27FC236}">
                    <a16:creationId xmlns:a16="http://schemas.microsoft.com/office/drawing/2014/main" id="{6B026C06-6F03-47F5-9621-68C851B507CB}"/>
                  </a:ext>
                </a:extLst>
              </p:cNvPr>
              <p:cNvGrpSpPr/>
              <p:nvPr/>
            </p:nvGrpSpPr>
            <p:grpSpPr>
              <a:xfrm>
                <a:off x="742950" y="2325688"/>
                <a:ext cx="3644900" cy="2531901"/>
                <a:chOff x="2209800" y="2763838"/>
                <a:chExt cx="3644900" cy="2531901"/>
              </a:xfrm>
            </p:grpSpPr>
            <p:grpSp>
              <p:nvGrpSpPr>
                <p:cNvPr id="13" name="组合 12">
                  <a:extLst>
                    <a:ext uri="{FF2B5EF4-FFF2-40B4-BE49-F238E27FC236}">
                      <a16:creationId xmlns:a16="http://schemas.microsoft.com/office/drawing/2014/main" id="{50E15CCE-1314-4C48-AEF5-CE9AA0F80759}"/>
                    </a:ext>
                  </a:extLst>
                </p:cNvPr>
                <p:cNvGrpSpPr>
                  <a:grpSpLocks/>
                </p:cNvGrpSpPr>
                <p:nvPr/>
              </p:nvGrpSpPr>
              <p:grpSpPr bwMode="auto">
                <a:xfrm>
                  <a:off x="2209800" y="2763838"/>
                  <a:ext cx="3644900" cy="1446212"/>
                  <a:chOff x="2209279" y="2763911"/>
                  <a:chExt cx="3645522" cy="1445890"/>
                </a:xfrm>
              </p:grpSpPr>
              <p:grpSp>
                <p:nvGrpSpPr>
                  <p:cNvPr id="59421" name="组合 149">
                    <a:extLst>
                      <a:ext uri="{FF2B5EF4-FFF2-40B4-BE49-F238E27FC236}">
                        <a16:creationId xmlns:a16="http://schemas.microsoft.com/office/drawing/2014/main" id="{9258137A-A78D-4624-A151-82EDD1C6FC44}"/>
                      </a:ext>
                    </a:extLst>
                  </p:cNvPr>
                  <p:cNvGrpSpPr>
                    <a:grpSpLocks/>
                  </p:cNvGrpSpPr>
                  <p:nvPr/>
                </p:nvGrpSpPr>
                <p:grpSpPr bwMode="auto">
                  <a:xfrm>
                    <a:off x="2209279" y="2763911"/>
                    <a:ext cx="3645522" cy="360040"/>
                    <a:chOff x="2209279" y="2401961"/>
                    <a:chExt cx="3645522" cy="360040"/>
                  </a:xfrm>
                </p:grpSpPr>
                <p:grpSp>
                  <p:nvGrpSpPr>
                    <p:cNvPr id="151" name="组合 28">
                      <a:extLst>
                        <a:ext uri="{FF2B5EF4-FFF2-40B4-BE49-F238E27FC236}">
                          <a16:creationId xmlns:a16="http://schemas.microsoft.com/office/drawing/2014/main" id="{159D24CF-A0B9-454A-83B2-FD05DA974D4D}"/>
                        </a:ext>
                      </a:extLst>
                    </p:cNvPr>
                    <p:cNvGrpSpPr/>
                    <p:nvPr/>
                  </p:nvGrpSpPr>
                  <p:grpSpPr>
                    <a:xfrm>
                      <a:off x="4019105" y="2401961"/>
                      <a:ext cx="1835696" cy="360040"/>
                      <a:chOff x="7020272" y="1916832"/>
                      <a:chExt cx="1835696" cy="360040"/>
                    </a:xfrm>
                    <a:solidFill>
                      <a:srgbClr val="FFC000"/>
                    </a:solidFill>
                  </p:grpSpPr>
                  <p:sp>
                    <p:nvSpPr>
                      <p:cNvPr id="155" name="矩形 154">
                        <a:extLst>
                          <a:ext uri="{FF2B5EF4-FFF2-40B4-BE49-F238E27FC236}">
                            <a16:creationId xmlns:a16="http://schemas.microsoft.com/office/drawing/2014/main" id="{50746CB0-205E-4ED2-9430-919CC04C22C1}"/>
                          </a:ext>
                        </a:extLst>
                      </p:cNvPr>
                      <p:cNvSpPr/>
                      <p:nvPr/>
                    </p:nvSpPr>
                    <p:spPr bwMode="auto">
                      <a:xfrm>
                        <a:off x="7020272" y="1916832"/>
                        <a:ext cx="914400" cy="360040"/>
                      </a:xfrm>
                      <a:prstGeom prst="rect">
                        <a:avLst/>
                      </a:prstGeom>
                      <a:grpFill/>
                      <a:ln w="19050" cap="sq" cmpd="sng" algn="ctr">
                        <a:solidFill>
                          <a:schemeClr val="tx1"/>
                        </a:solidFill>
                        <a:prstDash val="solid"/>
                        <a:round/>
                        <a:headEnd type="none" w="sm" len="sm"/>
                        <a:tailEnd type="none" w="sm" len="sm"/>
                      </a:ln>
                      <a:effectLst/>
                    </p:spPr>
                    <p:txBody>
                      <a:bodyPr wrap="none"/>
                      <a:lstStyle/>
                      <a:p>
                        <a:pPr algn="ctr" eaLnBrk="1" fontAlgn="auto" hangingPunct="1">
                          <a:spcBef>
                            <a:spcPts val="0"/>
                          </a:spcBef>
                          <a:spcAft>
                            <a:spcPts val="0"/>
                          </a:spcAft>
                          <a:defRPr/>
                        </a:pPr>
                        <a:r>
                          <a:rPr lang="en-US" altLang="zh-CN" sz="2000" b="1" dirty="0">
                            <a:latin typeface="Calibri" pitchFamily="34" charset="0"/>
                            <a:ea typeface="+mn-ea"/>
                            <a:cs typeface="Calibri" pitchFamily="34" charset="0"/>
                          </a:rPr>
                          <a:t>16K</a:t>
                        </a:r>
                        <a:r>
                          <a:rPr lang="en-US" altLang="zh-CN" sz="2000" b="1" dirty="0">
                            <a:latin typeface="Calibri" pitchFamily="34" charset="0"/>
                            <a:ea typeface="黑体" pitchFamily="2" charset="-122"/>
                            <a:cs typeface="Calibri" pitchFamily="34" charset="0"/>
                          </a:rPr>
                          <a:t>×8</a:t>
                        </a:r>
                        <a:endParaRPr lang="zh-CN" altLang="en-US" sz="2000" b="1" dirty="0">
                          <a:latin typeface="Calibri" pitchFamily="34" charset="0"/>
                          <a:ea typeface="+mn-ea"/>
                          <a:cs typeface="Calibri" pitchFamily="34" charset="0"/>
                        </a:endParaRPr>
                      </a:p>
                    </p:txBody>
                  </p:sp>
                  <p:sp>
                    <p:nvSpPr>
                      <p:cNvPr id="156" name="矩形 155">
                        <a:extLst>
                          <a:ext uri="{FF2B5EF4-FFF2-40B4-BE49-F238E27FC236}">
                            <a16:creationId xmlns:a16="http://schemas.microsoft.com/office/drawing/2014/main" id="{148237F9-1F0E-4B9A-BCE0-BFF4E2A7A794}"/>
                          </a:ext>
                        </a:extLst>
                      </p:cNvPr>
                      <p:cNvSpPr/>
                      <p:nvPr/>
                    </p:nvSpPr>
                    <p:spPr bwMode="auto">
                      <a:xfrm>
                        <a:off x="7941568" y="1916832"/>
                        <a:ext cx="914400" cy="360040"/>
                      </a:xfrm>
                      <a:prstGeom prst="rect">
                        <a:avLst/>
                      </a:prstGeom>
                      <a:grpFill/>
                      <a:ln w="19050" cap="sq" cmpd="sng" algn="ctr">
                        <a:solidFill>
                          <a:schemeClr val="tx1"/>
                        </a:solidFill>
                        <a:prstDash val="solid"/>
                        <a:round/>
                        <a:headEnd type="none" w="sm" len="sm"/>
                        <a:tailEnd type="none" w="sm" len="sm"/>
                      </a:ln>
                      <a:effectLst/>
                    </p:spPr>
                    <p:txBody>
                      <a:bodyPr wrap="none"/>
                      <a:lstStyle/>
                      <a:p>
                        <a:pPr algn="ctr" eaLnBrk="1" fontAlgn="auto" hangingPunct="1">
                          <a:spcBef>
                            <a:spcPts val="0"/>
                          </a:spcBef>
                          <a:spcAft>
                            <a:spcPts val="0"/>
                          </a:spcAft>
                          <a:defRPr/>
                        </a:pPr>
                        <a:r>
                          <a:rPr lang="en-US" altLang="zh-CN" sz="2000" b="1" dirty="0">
                            <a:latin typeface="Calibri" pitchFamily="34" charset="0"/>
                            <a:ea typeface="+mn-ea"/>
                            <a:cs typeface="Calibri" pitchFamily="34" charset="0"/>
                          </a:rPr>
                          <a:t>16K</a:t>
                        </a:r>
                        <a:r>
                          <a:rPr lang="en-US" altLang="zh-CN" sz="2000" b="1" dirty="0">
                            <a:latin typeface="Calibri" pitchFamily="34" charset="0"/>
                            <a:ea typeface="黑体" pitchFamily="2" charset="-122"/>
                            <a:cs typeface="Calibri" pitchFamily="34" charset="0"/>
                          </a:rPr>
                          <a:t>×8</a:t>
                        </a:r>
                        <a:endParaRPr lang="zh-CN" altLang="en-US" sz="2000" b="1" dirty="0">
                          <a:latin typeface="Calibri" pitchFamily="34" charset="0"/>
                          <a:ea typeface="+mn-ea"/>
                          <a:cs typeface="Calibri" pitchFamily="34" charset="0"/>
                        </a:endParaRPr>
                      </a:p>
                    </p:txBody>
                  </p:sp>
                </p:grpSp>
                <p:grpSp>
                  <p:nvGrpSpPr>
                    <p:cNvPr id="152" name="组合 28">
                      <a:extLst>
                        <a:ext uri="{FF2B5EF4-FFF2-40B4-BE49-F238E27FC236}">
                          <a16:creationId xmlns:a16="http://schemas.microsoft.com/office/drawing/2014/main" id="{8FB14DE9-B10C-46B7-B77E-685080FF5779}"/>
                        </a:ext>
                      </a:extLst>
                    </p:cNvPr>
                    <p:cNvGrpSpPr/>
                    <p:nvPr/>
                  </p:nvGrpSpPr>
                  <p:grpSpPr>
                    <a:xfrm>
                      <a:off x="2209279" y="2401961"/>
                      <a:ext cx="1835696" cy="360040"/>
                      <a:chOff x="7020272" y="1916832"/>
                      <a:chExt cx="1835696" cy="360040"/>
                    </a:xfrm>
                    <a:solidFill>
                      <a:srgbClr val="FFC000"/>
                    </a:solidFill>
                  </p:grpSpPr>
                  <p:sp>
                    <p:nvSpPr>
                      <p:cNvPr id="153" name="矩形 152">
                        <a:extLst>
                          <a:ext uri="{FF2B5EF4-FFF2-40B4-BE49-F238E27FC236}">
                            <a16:creationId xmlns:a16="http://schemas.microsoft.com/office/drawing/2014/main" id="{24689168-8BA3-457A-B092-872CF9F563A7}"/>
                          </a:ext>
                        </a:extLst>
                      </p:cNvPr>
                      <p:cNvSpPr/>
                      <p:nvPr/>
                    </p:nvSpPr>
                    <p:spPr bwMode="auto">
                      <a:xfrm>
                        <a:off x="7020272" y="1916832"/>
                        <a:ext cx="914400" cy="360040"/>
                      </a:xfrm>
                      <a:prstGeom prst="rect">
                        <a:avLst/>
                      </a:prstGeom>
                      <a:grpFill/>
                      <a:ln w="19050" cap="sq" cmpd="sng" algn="ctr">
                        <a:solidFill>
                          <a:schemeClr val="tx1"/>
                        </a:solidFill>
                        <a:prstDash val="solid"/>
                        <a:round/>
                        <a:headEnd type="none" w="sm" len="sm"/>
                        <a:tailEnd type="none" w="sm" len="sm"/>
                      </a:ln>
                      <a:effectLst/>
                    </p:spPr>
                    <p:txBody>
                      <a:bodyPr wrap="none"/>
                      <a:lstStyle/>
                      <a:p>
                        <a:pPr algn="ctr" eaLnBrk="1" fontAlgn="auto" hangingPunct="1">
                          <a:spcBef>
                            <a:spcPts val="0"/>
                          </a:spcBef>
                          <a:spcAft>
                            <a:spcPts val="0"/>
                          </a:spcAft>
                          <a:defRPr/>
                        </a:pPr>
                        <a:r>
                          <a:rPr lang="en-US" altLang="zh-CN" sz="2000" b="1" dirty="0">
                            <a:latin typeface="Calibri" pitchFamily="34" charset="0"/>
                            <a:ea typeface="+mn-ea"/>
                            <a:cs typeface="Calibri" pitchFamily="34" charset="0"/>
                          </a:rPr>
                          <a:t>16K</a:t>
                        </a:r>
                        <a:r>
                          <a:rPr lang="en-US" altLang="zh-CN" sz="2000" b="1" dirty="0">
                            <a:latin typeface="Calibri" pitchFamily="34" charset="0"/>
                            <a:ea typeface="黑体" pitchFamily="2" charset="-122"/>
                            <a:cs typeface="Calibri" pitchFamily="34" charset="0"/>
                          </a:rPr>
                          <a:t>×8</a:t>
                        </a:r>
                        <a:endParaRPr lang="zh-CN" altLang="en-US" sz="2000" b="1" dirty="0">
                          <a:latin typeface="Calibri" pitchFamily="34" charset="0"/>
                          <a:ea typeface="+mn-ea"/>
                          <a:cs typeface="Calibri" pitchFamily="34" charset="0"/>
                        </a:endParaRPr>
                      </a:p>
                    </p:txBody>
                  </p:sp>
                  <p:sp>
                    <p:nvSpPr>
                      <p:cNvPr id="154" name="矩形 153">
                        <a:extLst>
                          <a:ext uri="{FF2B5EF4-FFF2-40B4-BE49-F238E27FC236}">
                            <a16:creationId xmlns:a16="http://schemas.microsoft.com/office/drawing/2014/main" id="{29943B45-3531-4AD8-9206-F7B8278FEFA5}"/>
                          </a:ext>
                        </a:extLst>
                      </p:cNvPr>
                      <p:cNvSpPr/>
                      <p:nvPr/>
                    </p:nvSpPr>
                    <p:spPr bwMode="auto">
                      <a:xfrm>
                        <a:off x="7941568" y="1916832"/>
                        <a:ext cx="914400" cy="360040"/>
                      </a:xfrm>
                      <a:prstGeom prst="rect">
                        <a:avLst/>
                      </a:prstGeom>
                      <a:grpFill/>
                      <a:ln w="19050" cap="sq" cmpd="sng" algn="ctr">
                        <a:solidFill>
                          <a:schemeClr val="tx1"/>
                        </a:solidFill>
                        <a:prstDash val="solid"/>
                        <a:round/>
                        <a:headEnd type="none" w="sm" len="sm"/>
                        <a:tailEnd type="none" w="sm" len="sm"/>
                      </a:ln>
                      <a:effectLst/>
                    </p:spPr>
                    <p:txBody>
                      <a:bodyPr wrap="none"/>
                      <a:lstStyle/>
                      <a:p>
                        <a:pPr algn="ctr" eaLnBrk="1" fontAlgn="auto" hangingPunct="1">
                          <a:spcBef>
                            <a:spcPts val="0"/>
                          </a:spcBef>
                          <a:spcAft>
                            <a:spcPts val="0"/>
                          </a:spcAft>
                          <a:defRPr/>
                        </a:pPr>
                        <a:r>
                          <a:rPr lang="en-US" altLang="zh-CN" sz="2000" b="1" dirty="0">
                            <a:latin typeface="Calibri" pitchFamily="34" charset="0"/>
                            <a:ea typeface="+mn-ea"/>
                            <a:cs typeface="Calibri" pitchFamily="34" charset="0"/>
                          </a:rPr>
                          <a:t>16K</a:t>
                        </a:r>
                        <a:r>
                          <a:rPr lang="en-US" altLang="zh-CN" sz="2000" b="1" dirty="0">
                            <a:latin typeface="Calibri" pitchFamily="34" charset="0"/>
                            <a:ea typeface="黑体" pitchFamily="2" charset="-122"/>
                            <a:cs typeface="Calibri" pitchFamily="34" charset="0"/>
                          </a:rPr>
                          <a:t>×8</a:t>
                        </a:r>
                        <a:endParaRPr lang="zh-CN" altLang="en-US" sz="2000" b="1" dirty="0">
                          <a:latin typeface="Calibri" pitchFamily="34" charset="0"/>
                          <a:ea typeface="+mn-ea"/>
                          <a:cs typeface="Calibri" pitchFamily="34" charset="0"/>
                        </a:endParaRPr>
                      </a:p>
                    </p:txBody>
                  </p:sp>
                </p:grpSp>
              </p:grpSp>
              <p:grpSp>
                <p:nvGrpSpPr>
                  <p:cNvPr id="59422" name="组合 9">
                    <a:extLst>
                      <a:ext uri="{FF2B5EF4-FFF2-40B4-BE49-F238E27FC236}">
                        <a16:creationId xmlns:a16="http://schemas.microsoft.com/office/drawing/2014/main" id="{F0BEF4F0-B8EA-4211-A9E7-DF38BB55D1FC}"/>
                      </a:ext>
                    </a:extLst>
                  </p:cNvPr>
                  <p:cNvGrpSpPr>
                    <a:grpSpLocks/>
                  </p:cNvGrpSpPr>
                  <p:nvPr/>
                </p:nvGrpSpPr>
                <p:grpSpPr bwMode="auto">
                  <a:xfrm>
                    <a:off x="2209279" y="3125861"/>
                    <a:ext cx="3645522" cy="1083940"/>
                    <a:chOff x="2209279" y="3125861"/>
                    <a:chExt cx="3645522" cy="1083940"/>
                  </a:xfrm>
                </p:grpSpPr>
                <p:grpSp>
                  <p:nvGrpSpPr>
                    <p:cNvPr id="59423" name="组合 156">
                      <a:extLst>
                        <a:ext uri="{FF2B5EF4-FFF2-40B4-BE49-F238E27FC236}">
                          <a16:creationId xmlns:a16="http://schemas.microsoft.com/office/drawing/2014/main" id="{12E04C9D-E97C-46AB-909F-B7D93148FA64}"/>
                        </a:ext>
                      </a:extLst>
                    </p:cNvPr>
                    <p:cNvGrpSpPr>
                      <a:grpSpLocks/>
                    </p:cNvGrpSpPr>
                    <p:nvPr/>
                  </p:nvGrpSpPr>
                  <p:grpSpPr bwMode="auto">
                    <a:xfrm>
                      <a:off x="2209279" y="3125861"/>
                      <a:ext cx="3645522" cy="360040"/>
                      <a:chOff x="2209279" y="2401961"/>
                      <a:chExt cx="3645522" cy="360040"/>
                    </a:xfrm>
                  </p:grpSpPr>
                  <p:grpSp>
                    <p:nvGrpSpPr>
                      <p:cNvPr id="158" name="组合 28">
                        <a:extLst>
                          <a:ext uri="{FF2B5EF4-FFF2-40B4-BE49-F238E27FC236}">
                            <a16:creationId xmlns:a16="http://schemas.microsoft.com/office/drawing/2014/main" id="{6F7452A1-A4BF-4A3A-AB1F-22D4F217BF90}"/>
                          </a:ext>
                        </a:extLst>
                      </p:cNvPr>
                      <p:cNvGrpSpPr/>
                      <p:nvPr/>
                    </p:nvGrpSpPr>
                    <p:grpSpPr>
                      <a:xfrm>
                        <a:off x="4019105" y="2401961"/>
                        <a:ext cx="1835696" cy="360040"/>
                        <a:chOff x="7020272" y="1916832"/>
                        <a:chExt cx="1835696" cy="360040"/>
                      </a:xfrm>
                      <a:solidFill>
                        <a:srgbClr val="FFC000"/>
                      </a:solidFill>
                    </p:grpSpPr>
                    <p:sp>
                      <p:nvSpPr>
                        <p:cNvPr id="162" name="矩形 161">
                          <a:extLst>
                            <a:ext uri="{FF2B5EF4-FFF2-40B4-BE49-F238E27FC236}">
                              <a16:creationId xmlns:a16="http://schemas.microsoft.com/office/drawing/2014/main" id="{7A6D6ADE-60F3-43E9-8116-6DBB533F1D59}"/>
                            </a:ext>
                          </a:extLst>
                        </p:cNvPr>
                        <p:cNvSpPr/>
                        <p:nvPr/>
                      </p:nvSpPr>
                      <p:spPr bwMode="auto">
                        <a:xfrm>
                          <a:off x="7020272" y="1916832"/>
                          <a:ext cx="914400" cy="360040"/>
                        </a:xfrm>
                        <a:prstGeom prst="rect">
                          <a:avLst/>
                        </a:prstGeom>
                        <a:grpFill/>
                        <a:ln w="19050" cap="sq" cmpd="sng" algn="ctr">
                          <a:solidFill>
                            <a:schemeClr val="tx1"/>
                          </a:solidFill>
                          <a:prstDash val="solid"/>
                          <a:round/>
                          <a:headEnd type="none" w="sm" len="sm"/>
                          <a:tailEnd type="none" w="sm" len="sm"/>
                        </a:ln>
                        <a:effectLst/>
                      </p:spPr>
                      <p:txBody>
                        <a:bodyPr wrap="none"/>
                        <a:lstStyle/>
                        <a:p>
                          <a:pPr algn="ctr" eaLnBrk="1" fontAlgn="auto" hangingPunct="1">
                            <a:spcBef>
                              <a:spcPts val="0"/>
                            </a:spcBef>
                            <a:spcAft>
                              <a:spcPts val="0"/>
                            </a:spcAft>
                            <a:defRPr/>
                          </a:pPr>
                          <a:r>
                            <a:rPr lang="en-US" altLang="zh-CN" sz="2000" b="1" dirty="0">
                              <a:latin typeface="Calibri" pitchFamily="34" charset="0"/>
                              <a:ea typeface="+mn-ea"/>
                              <a:cs typeface="Calibri" pitchFamily="34" charset="0"/>
                            </a:rPr>
                            <a:t>16K</a:t>
                          </a:r>
                          <a:r>
                            <a:rPr lang="en-US" altLang="zh-CN" sz="2000" b="1" dirty="0">
                              <a:latin typeface="Calibri" pitchFamily="34" charset="0"/>
                              <a:ea typeface="黑体" pitchFamily="2" charset="-122"/>
                              <a:cs typeface="Calibri" pitchFamily="34" charset="0"/>
                            </a:rPr>
                            <a:t>×8</a:t>
                          </a:r>
                          <a:endParaRPr lang="zh-CN" altLang="en-US" sz="2000" b="1" dirty="0">
                            <a:latin typeface="Calibri" pitchFamily="34" charset="0"/>
                            <a:ea typeface="+mn-ea"/>
                            <a:cs typeface="Calibri" pitchFamily="34" charset="0"/>
                          </a:endParaRPr>
                        </a:p>
                      </p:txBody>
                    </p:sp>
                    <p:sp>
                      <p:nvSpPr>
                        <p:cNvPr id="163" name="矩形 162">
                          <a:extLst>
                            <a:ext uri="{FF2B5EF4-FFF2-40B4-BE49-F238E27FC236}">
                              <a16:creationId xmlns:a16="http://schemas.microsoft.com/office/drawing/2014/main" id="{6B09A2D0-A14F-4B8C-A9DB-308229BC504F}"/>
                            </a:ext>
                          </a:extLst>
                        </p:cNvPr>
                        <p:cNvSpPr/>
                        <p:nvPr/>
                      </p:nvSpPr>
                      <p:spPr bwMode="auto">
                        <a:xfrm>
                          <a:off x="7941568" y="1916832"/>
                          <a:ext cx="914400" cy="360040"/>
                        </a:xfrm>
                        <a:prstGeom prst="rect">
                          <a:avLst/>
                        </a:prstGeom>
                        <a:grpFill/>
                        <a:ln w="19050" cap="sq" cmpd="sng" algn="ctr">
                          <a:solidFill>
                            <a:schemeClr val="tx1"/>
                          </a:solidFill>
                          <a:prstDash val="solid"/>
                          <a:round/>
                          <a:headEnd type="none" w="sm" len="sm"/>
                          <a:tailEnd type="none" w="sm" len="sm"/>
                        </a:ln>
                        <a:effectLst/>
                      </p:spPr>
                      <p:txBody>
                        <a:bodyPr wrap="none"/>
                        <a:lstStyle/>
                        <a:p>
                          <a:pPr algn="ctr" eaLnBrk="1" fontAlgn="auto" hangingPunct="1">
                            <a:spcBef>
                              <a:spcPts val="0"/>
                            </a:spcBef>
                            <a:spcAft>
                              <a:spcPts val="0"/>
                            </a:spcAft>
                            <a:defRPr/>
                          </a:pPr>
                          <a:r>
                            <a:rPr lang="en-US" altLang="zh-CN" sz="2000" b="1" dirty="0">
                              <a:latin typeface="Calibri" pitchFamily="34" charset="0"/>
                              <a:ea typeface="+mn-ea"/>
                              <a:cs typeface="Calibri" pitchFamily="34" charset="0"/>
                            </a:rPr>
                            <a:t>16K</a:t>
                          </a:r>
                          <a:r>
                            <a:rPr lang="en-US" altLang="zh-CN" sz="2000" b="1" dirty="0">
                              <a:latin typeface="Calibri" pitchFamily="34" charset="0"/>
                              <a:ea typeface="黑体" pitchFamily="2" charset="-122"/>
                              <a:cs typeface="Calibri" pitchFamily="34" charset="0"/>
                            </a:rPr>
                            <a:t>×8</a:t>
                          </a:r>
                          <a:endParaRPr lang="zh-CN" altLang="en-US" sz="2000" b="1" dirty="0">
                            <a:latin typeface="Calibri" pitchFamily="34" charset="0"/>
                            <a:ea typeface="+mn-ea"/>
                            <a:cs typeface="Calibri" pitchFamily="34" charset="0"/>
                          </a:endParaRPr>
                        </a:p>
                      </p:txBody>
                    </p:sp>
                  </p:grpSp>
                  <p:grpSp>
                    <p:nvGrpSpPr>
                      <p:cNvPr id="159" name="组合 28">
                        <a:extLst>
                          <a:ext uri="{FF2B5EF4-FFF2-40B4-BE49-F238E27FC236}">
                            <a16:creationId xmlns:a16="http://schemas.microsoft.com/office/drawing/2014/main" id="{73C87474-0F9F-400E-B358-6A7EE9AF5F16}"/>
                          </a:ext>
                        </a:extLst>
                      </p:cNvPr>
                      <p:cNvGrpSpPr/>
                      <p:nvPr/>
                    </p:nvGrpSpPr>
                    <p:grpSpPr>
                      <a:xfrm>
                        <a:off x="2209279" y="2401961"/>
                        <a:ext cx="1835696" cy="360040"/>
                        <a:chOff x="7020272" y="1916832"/>
                        <a:chExt cx="1835696" cy="360040"/>
                      </a:xfrm>
                      <a:solidFill>
                        <a:srgbClr val="FFC000"/>
                      </a:solidFill>
                    </p:grpSpPr>
                    <p:sp>
                      <p:nvSpPr>
                        <p:cNvPr id="160" name="矩形 159">
                          <a:extLst>
                            <a:ext uri="{FF2B5EF4-FFF2-40B4-BE49-F238E27FC236}">
                              <a16:creationId xmlns:a16="http://schemas.microsoft.com/office/drawing/2014/main" id="{AA4A03BC-3E31-4955-862D-1AFA8C72906D}"/>
                            </a:ext>
                          </a:extLst>
                        </p:cNvPr>
                        <p:cNvSpPr/>
                        <p:nvPr/>
                      </p:nvSpPr>
                      <p:spPr bwMode="auto">
                        <a:xfrm>
                          <a:off x="7020272" y="1916832"/>
                          <a:ext cx="914400" cy="360040"/>
                        </a:xfrm>
                        <a:prstGeom prst="rect">
                          <a:avLst/>
                        </a:prstGeom>
                        <a:grpFill/>
                        <a:ln w="19050" cap="sq" cmpd="sng" algn="ctr">
                          <a:solidFill>
                            <a:schemeClr val="tx1"/>
                          </a:solidFill>
                          <a:prstDash val="solid"/>
                          <a:round/>
                          <a:headEnd type="none" w="sm" len="sm"/>
                          <a:tailEnd type="none" w="sm" len="sm"/>
                        </a:ln>
                        <a:effectLst/>
                      </p:spPr>
                      <p:txBody>
                        <a:bodyPr wrap="none"/>
                        <a:lstStyle/>
                        <a:p>
                          <a:pPr algn="ctr" eaLnBrk="1" fontAlgn="auto" hangingPunct="1">
                            <a:spcBef>
                              <a:spcPts val="0"/>
                            </a:spcBef>
                            <a:spcAft>
                              <a:spcPts val="0"/>
                            </a:spcAft>
                            <a:defRPr/>
                          </a:pPr>
                          <a:r>
                            <a:rPr lang="en-US" altLang="zh-CN" sz="2000" b="1" dirty="0">
                              <a:latin typeface="Calibri" pitchFamily="34" charset="0"/>
                              <a:ea typeface="+mn-ea"/>
                              <a:cs typeface="Calibri" pitchFamily="34" charset="0"/>
                            </a:rPr>
                            <a:t>16K</a:t>
                          </a:r>
                          <a:r>
                            <a:rPr lang="en-US" altLang="zh-CN" sz="2000" b="1" dirty="0">
                              <a:latin typeface="Calibri" pitchFamily="34" charset="0"/>
                              <a:ea typeface="黑体" pitchFamily="2" charset="-122"/>
                              <a:cs typeface="Calibri" pitchFamily="34" charset="0"/>
                            </a:rPr>
                            <a:t>×8</a:t>
                          </a:r>
                          <a:endParaRPr lang="zh-CN" altLang="en-US" sz="2000" b="1" dirty="0">
                            <a:latin typeface="Calibri" pitchFamily="34" charset="0"/>
                            <a:ea typeface="+mn-ea"/>
                            <a:cs typeface="Calibri" pitchFamily="34" charset="0"/>
                          </a:endParaRPr>
                        </a:p>
                      </p:txBody>
                    </p:sp>
                    <p:sp>
                      <p:nvSpPr>
                        <p:cNvPr id="161" name="矩形 160">
                          <a:extLst>
                            <a:ext uri="{FF2B5EF4-FFF2-40B4-BE49-F238E27FC236}">
                              <a16:creationId xmlns:a16="http://schemas.microsoft.com/office/drawing/2014/main" id="{CCC99291-1E4E-4146-98C3-636C99DF28F4}"/>
                            </a:ext>
                          </a:extLst>
                        </p:cNvPr>
                        <p:cNvSpPr/>
                        <p:nvPr/>
                      </p:nvSpPr>
                      <p:spPr bwMode="auto">
                        <a:xfrm>
                          <a:off x="7941568" y="1916832"/>
                          <a:ext cx="914400" cy="360040"/>
                        </a:xfrm>
                        <a:prstGeom prst="rect">
                          <a:avLst/>
                        </a:prstGeom>
                        <a:grpFill/>
                        <a:ln w="19050" cap="sq" cmpd="sng" algn="ctr">
                          <a:solidFill>
                            <a:schemeClr val="tx1"/>
                          </a:solidFill>
                          <a:prstDash val="solid"/>
                          <a:round/>
                          <a:headEnd type="none" w="sm" len="sm"/>
                          <a:tailEnd type="none" w="sm" len="sm"/>
                        </a:ln>
                        <a:effectLst/>
                      </p:spPr>
                      <p:txBody>
                        <a:bodyPr wrap="none"/>
                        <a:lstStyle/>
                        <a:p>
                          <a:pPr algn="ctr" eaLnBrk="1" fontAlgn="auto" hangingPunct="1">
                            <a:spcBef>
                              <a:spcPts val="0"/>
                            </a:spcBef>
                            <a:spcAft>
                              <a:spcPts val="0"/>
                            </a:spcAft>
                            <a:defRPr/>
                          </a:pPr>
                          <a:r>
                            <a:rPr lang="en-US" altLang="zh-CN" sz="2000" b="1" dirty="0">
                              <a:latin typeface="Calibri" pitchFamily="34" charset="0"/>
                              <a:ea typeface="+mn-ea"/>
                              <a:cs typeface="Calibri" pitchFamily="34" charset="0"/>
                            </a:rPr>
                            <a:t>16K</a:t>
                          </a:r>
                          <a:r>
                            <a:rPr lang="en-US" altLang="zh-CN" sz="2000" b="1" dirty="0">
                              <a:latin typeface="Calibri" pitchFamily="34" charset="0"/>
                              <a:ea typeface="黑体" pitchFamily="2" charset="-122"/>
                              <a:cs typeface="Calibri" pitchFamily="34" charset="0"/>
                            </a:rPr>
                            <a:t>×8</a:t>
                          </a:r>
                          <a:endParaRPr lang="zh-CN" altLang="en-US" sz="2000" b="1" dirty="0">
                            <a:latin typeface="Calibri" pitchFamily="34" charset="0"/>
                            <a:ea typeface="+mn-ea"/>
                            <a:cs typeface="Calibri" pitchFamily="34" charset="0"/>
                          </a:endParaRPr>
                        </a:p>
                      </p:txBody>
                    </p:sp>
                  </p:grpSp>
                </p:grpSp>
                <p:grpSp>
                  <p:nvGrpSpPr>
                    <p:cNvPr id="59424" name="组合 163">
                      <a:extLst>
                        <a:ext uri="{FF2B5EF4-FFF2-40B4-BE49-F238E27FC236}">
                          <a16:creationId xmlns:a16="http://schemas.microsoft.com/office/drawing/2014/main" id="{B05D8AE9-A64C-4D33-BD60-763A3715798F}"/>
                        </a:ext>
                      </a:extLst>
                    </p:cNvPr>
                    <p:cNvGrpSpPr>
                      <a:grpSpLocks/>
                    </p:cNvGrpSpPr>
                    <p:nvPr/>
                  </p:nvGrpSpPr>
                  <p:grpSpPr bwMode="auto">
                    <a:xfrm>
                      <a:off x="2209279" y="3487811"/>
                      <a:ext cx="3645522" cy="360040"/>
                      <a:chOff x="2209279" y="2401961"/>
                      <a:chExt cx="3645522" cy="360040"/>
                    </a:xfrm>
                  </p:grpSpPr>
                  <p:grpSp>
                    <p:nvGrpSpPr>
                      <p:cNvPr id="165" name="组合 28">
                        <a:extLst>
                          <a:ext uri="{FF2B5EF4-FFF2-40B4-BE49-F238E27FC236}">
                            <a16:creationId xmlns:a16="http://schemas.microsoft.com/office/drawing/2014/main" id="{7F87F975-D0FE-45E4-A25A-764E6F0C48EE}"/>
                          </a:ext>
                        </a:extLst>
                      </p:cNvPr>
                      <p:cNvGrpSpPr/>
                      <p:nvPr/>
                    </p:nvGrpSpPr>
                    <p:grpSpPr>
                      <a:xfrm>
                        <a:off x="4019105" y="2401961"/>
                        <a:ext cx="1835696" cy="360040"/>
                        <a:chOff x="7020272" y="1916832"/>
                        <a:chExt cx="1835696" cy="360040"/>
                      </a:xfrm>
                      <a:solidFill>
                        <a:srgbClr val="FFC000"/>
                      </a:solidFill>
                    </p:grpSpPr>
                    <p:sp>
                      <p:nvSpPr>
                        <p:cNvPr id="169" name="矩形 168">
                          <a:extLst>
                            <a:ext uri="{FF2B5EF4-FFF2-40B4-BE49-F238E27FC236}">
                              <a16:creationId xmlns:a16="http://schemas.microsoft.com/office/drawing/2014/main" id="{5A2052D3-8C07-47BD-B771-C026D30E4B46}"/>
                            </a:ext>
                          </a:extLst>
                        </p:cNvPr>
                        <p:cNvSpPr/>
                        <p:nvPr/>
                      </p:nvSpPr>
                      <p:spPr bwMode="auto">
                        <a:xfrm>
                          <a:off x="7020272" y="1916832"/>
                          <a:ext cx="914400" cy="360040"/>
                        </a:xfrm>
                        <a:prstGeom prst="rect">
                          <a:avLst/>
                        </a:prstGeom>
                        <a:grpFill/>
                        <a:ln w="19050" cap="sq" cmpd="sng" algn="ctr">
                          <a:solidFill>
                            <a:schemeClr val="tx1"/>
                          </a:solidFill>
                          <a:prstDash val="solid"/>
                          <a:round/>
                          <a:headEnd type="none" w="sm" len="sm"/>
                          <a:tailEnd type="none" w="sm" len="sm"/>
                        </a:ln>
                        <a:effectLst/>
                      </p:spPr>
                      <p:txBody>
                        <a:bodyPr wrap="none"/>
                        <a:lstStyle/>
                        <a:p>
                          <a:pPr algn="ctr" eaLnBrk="1" fontAlgn="auto" hangingPunct="1">
                            <a:spcBef>
                              <a:spcPts val="0"/>
                            </a:spcBef>
                            <a:spcAft>
                              <a:spcPts val="0"/>
                            </a:spcAft>
                            <a:defRPr/>
                          </a:pPr>
                          <a:r>
                            <a:rPr lang="en-US" altLang="zh-CN" sz="2000" b="1" dirty="0">
                              <a:latin typeface="Calibri" pitchFamily="34" charset="0"/>
                              <a:ea typeface="+mn-ea"/>
                              <a:cs typeface="Calibri" pitchFamily="34" charset="0"/>
                            </a:rPr>
                            <a:t>16K</a:t>
                          </a:r>
                          <a:r>
                            <a:rPr lang="en-US" altLang="zh-CN" sz="2000" b="1" dirty="0">
                              <a:latin typeface="Calibri" pitchFamily="34" charset="0"/>
                              <a:ea typeface="黑体" pitchFamily="2" charset="-122"/>
                              <a:cs typeface="Calibri" pitchFamily="34" charset="0"/>
                            </a:rPr>
                            <a:t>×8</a:t>
                          </a:r>
                          <a:endParaRPr lang="zh-CN" altLang="en-US" sz="2000" b="1" dirty="0">
                            <a:latin typeface="Calibri" pitchFamily="34" charset="0"/>
                            <a:ea typeface="+mn-ea"/>
                            <a:cs typeface="Calibri" pitchFamily="34" charset="0"/>
                          </a:endParaRPr>
                        </a:p>
                      </p:txBody>
                    </p:sp>
                    <p:sp>
                      <p:nvSpPr>
                        <p:cNvPr id="170" name="矩形 169">
                          <a:extLst>
                            <a:ext uri="{FF2B5EF4-FFF2-40B4-BE49-F238E27FC236}">
                              <a16:creationId xmlns:a16="http://schemas.microsoft.com/office/drawing/2014/main" id="{66854A75-0F7D-44E7-A5CC-B3DC56C71469}"/>
                            </a:ext>
                          </a:extLst>
                        </p:cNvPr>
                        <p:cNvSpPr/>
                        <p:nvPr/>
                      </p:nvSpPr>
                      <p:spPr bwMode="auto">
                        <a:xfrm>
                          <a:off x="7941568" y="1916832"/>
                          <a:ext cx="914400" cy="360040"/>
                        </a:xfrm>
                        <a:prstGeom prst="rect">
                          <a:avLst/>
                        </a:prstGeom>
                        <a:grpFill/>
                        <a:ln w="19050" cap="sq" cmpd="sng" algn="ctr">
                          <a:solidFill>
                            <a:schemeClr val="tx1"/>
                          </a:solidFill>
                          <a:prstDash val="solid"/>
                          <a:round/>
                          <a:headEnd type="none" w="sm" len="sm"/>
                          <a:tailEnd type="none" w="sm" len="sm"/>
                        </a:ln>
                        <a:effectLst/>
                      </p:spPr>
                      <p:txBody>
                        <a:bodyPr wrap="none"/>
                        <a:lstStyle/>
                        <a:p>
                          <a:pPr algn="ctr" eaLnBrk="1" fontAlgn="auto" hangingPunct="1">
                            <a:spcBef>
                              <a:spcPts val="0"/>
                            </a:spcBef>
                            <a:spcAft>
                              <a:spcPts val="0"/>
                            </a:spcAft>
                            <a:defRPr/>
                          </a:pPr>
                          <a:r>
                            <a:rPr lang="en-US" altLang="zh-CN" sz="2000" b="1" dirty="0">
                              <a:latin typeface="Calibri" pitchFamily="34" charset="0"/>
                              <a:ea typeface="+mn-ea"/>
                              <a:cs typeface="Calibri" pitchFamily="34" charset="0"/>
                            </a:rPr>
                            <a:t>16K</a:t>
                          </a:r>
                          <a:r>
                            <a:rPr lang="en-US" altLang="zh-CN" sz="2000" b="1" dirty="0">
                              <a:latin typeface="Calibri" pitchFamily="34" charset="0"/>
                              <a:ea typeface="黑体" pitchFamily="2" charset="-122"/>
                              <a:cs typeface="Calibri" pitchFamily="34" charset="0"/>
                            </a:rPr>
                            <a:t>×8</a:t>
                          </a:r>
                          <a:endParaRPr lang="zh-CN" altLang="en-US" sz="2000" b="1" dirty="0">
                            <a:latin typeface="Calibri" pitchFamily="34" charset="0"/>
                            <a:ea typeface="+mn-ea"/>
                            <a:cs typeface="Calibri" pitchFamily="34" charset="0"/>
                          </a:endParaRPr>
                        </a:p>
                      </p:txBody>
                    </p:sp>
                  </p:grpSp>
                  <p:grpSp>
                    <p:nvGrpSpPr>
                      <p:cNvPr id="166" name="组合 28">
                        <a:extLst>
                          <a:ext uri="{FF2B5EF4-FFF2-40B4-BE49-F238E27FC236}">
                            <a16:creationId xmlns:a16="http://schemas.microsoft.com/office/drawing/2014/main" id="{8B5C8882-7905-47E4-BEAC-D0407DB7846D}"/>
                          </a:ext>
                        </a:extLst>
                      </p:cNvPr>
                      <p:cNvGrpSpPr/>
                      <p:nvPr/>
                    </p:nvGrpSpPr>
                    <p:grpSpPr>
                      <a:xfrm>
                        <a:off x="2209279" y="2401961"/>
                        <a:ext cx="1835696" cy="360040"/>
                        <a:chOff x="7020272" y="1916832"/>
                        <a:chExt cx="1835696" cy="360040"/>
                      </a:xfrm>
                      <a:solidFill>
                        <a:srgbClr val="FFC000"/>
                      </a:solidFill>
                    </p:grpSpPr>
                    <p:sp>
                      <p:nvSpPr>
                        <p:cNvPr id="167" name="矩形 166">
                          <a:extLst>
                            <a:ext uri="{FF2B5EF4-FFF2-40B4-BE49-F238E27FC236}">
                              <a16:creationId xmlns:a16="http://schemas.microsoft.com/office/drawing/2014/main" id="{EACF0035-A30F-4DFD-A988-B5C3CB527444}"/>
                            </a:ext>
                          </a:extLst>
                        </p:cNvPr>
                        <p:cNvSpPr/>
                        <p:nvPr/>
                      </p:nvSpPr>
                      <p:spPr bwMode="auto">
                        <a:xfrm>
                          <a:off x="7020272" y="1916832"/>
                          <a:ext cx="914400" cy="360040"/>
                        </a:xfrm>
                        <a:prstGeom prst="rect">
                          <a:avLst/>
                        </a:prstGeom>
                        <a:grpFill/>
                        <a:ln w="19050" cap="sq" cmpd="sng" algn="ctr">
                          <a:solidFill>
                            <a:schemeClr val="tx1"/>
                          </a:solidFill>
                          <a:prstDash val="solid"/>
                          <a:round/>
                          <a:headEnd type="none" w="sm" len="sm"/>
                          <a:tailEnd type="none" w="sm" len="sm"/>
                        </a:ln>
                        <a:effectLst/>
                      </p:spPr>
                      <p:txBody>
                        <a:bodyPr wrap="none"/>
                        <a:lstStyle/>
                        <a:p>
                          <a:pPr algn="ctr" eaLnBrk="1" fontAlgn="auto" hangingPunct="1">
                            <a:spcBef>
                              <a:spcPts val="0"/>
                            </a:spcBef>
                            <a:spcAft>
                              <a:spcPts val="0"/>
                            </a:spcAft>
                            <a:defRPr/>
                          </a:pPr>
                          <a:r>
                            <a:rPr lang="en-US" altLang="zh-CN" sz="2000" b="1" dirty="0">
                              <a:latin typeface="Calibri" pitchFamily="34" charset="0"/>
                              <a:ea typeface="+mn-ea"/>
                              <a:cs typeface="Calibri" pitchFamily="34" charset="0"/>
                            </a:rPr>
                            <a:t>16K</a:t>
                          </a:r>
                          <a:r>
                            <a:rPr lang="en-US" altLang="zh-CN" sz="2000" b="1" dirty="0">
                              <a:latin typeface="Calibri" pitchFamily="34" charset="0"/>
                              <a:ea typeface="黑体" pitchFamily="2" charset="-122"/>
                              <a:cs typeface="Calibri" pitchFamily="34" charset="0"/>
                            </a:rPr>
                            <a:t>×8</a:t>
                          </a:r>
                          <a:endParaRPr lang="zh-CN" altLang="en-US" sz="2000" b="1" dirty="0">
                            <a:latin typeface="Calibri" pitchFamily="34" charset="0"/>
                            <a:ea typeface="+mn-ea"/>
                            <a:cs typeface="Calibri" pitchFamily="34" charset="0"/>
                          </a:endParaRPr>
                        </a:p>
                      </p:txBody>
                    </p:sp>
                    <p:sp>
                      <p:nvSpPr>
                        <p:cNvPr id="168" name="矩形 167">
                          <a:extLst>
                            <a:ext uri="{FF2B5EF4-FFF2-40B4-BE49-F238E27FC236}">
                              <a16:creationId xmlns:a16="http://schemas.microsoft.com/office/drawing/2014/main" id="{813B5519-6A8D-41E6-AEFE-363A597D7566}"/>
                            </a:ext>
                          </a:extLst>
                        </p:cNvPr>
                        <p:cNvSpPr/>
                        <p:nvPr/>
                      </p:nvSpPr>
                      <p:spPr bwMode="auto">
                        <a:xfrm>
                          <a:off x="7941568" y="1916832"/>
                          <a:ext cx="914400" cy="360040"/>
                        </a:xfrm>
                        <a:prstGeom prst="rect">
                          <a:avLst/>
                        </a:prstGeom>
                        <a:grpFill/>
                        <a:ln w="19050" cap="sq" cmpd="sng" algn="ctr">
                          <a:solidFill>
                            <a:schemeClr val="tx1"/>
                          </a:solidFill>
                          <a:prstDash val="solid"/>
                          <a:round/>
                          <a:headEnd type="none" w="sm" len="sm"/>
                          <a:tailEnd type="none" w="sm" len="sm"/>
                        </a:ln>
                        <a:effectLst/>
                      </p:spPr>
                      <p:txBody>
                        <a:bodyPr wrap="none"/>
                        <a:lstStyle/>
                        <a:p>
                          <a:pPr algn="ctr" eaLnBrk="1" fontAlgn="auto" hangingPunct="1">
                            <a:spcBef>
                              <a:spcPts val="0"/>
                            </a:spcBef>
                            <a:spcAft>
                              <a:spcPts val="0"/>
                            </a:spcAft>
                            <a:defRPr/>
                          </a:pPr>
                          <a:r>
                            <a:rPr lang="en-US" altLang="zh-CN" sz="2000" b="1" dirty="0">
                              <a:latin typeface="Calibri" pitchFamily="34" charset="0"/>
                              <a:ea typeface="+mn-ea"/>
                              <a:cs typeface="Calibri" pitchFamily="34" charset="0"/>
                            </a:rPr>
                            <a:t>16K</a:t>
                          </a:r>
                          <a:r>
                            <a:rPr lang="en-US" altLang="zh-CN" sz="2000" b="1" dirty="0">
                              <a:latin typeface="Calibri" pitchFamily="34" charset="0"/>
                              <a:ea typeface="黑体" pitchFamily="2" charset="-122"/>
                              <a:cs typeface="Calibri" pitchFamily="34" charset="0"/>
                            </a:rPr>
                            <a:t>×8</a:t>
                          </a:r>
                          <a:endParaRPr lang="zh-CN" altLang="en-US" sz="2000" b="1" dirty="0">
                            <a:latin typeface="Calibri" pitchFamily="34" charset="0"/>
                            <a:ea typeface="+mn-ea"/>
                            <a:cs typeface="Calibri" pitchFamily="34" charset="0"/>
                          </a:endParaRPr>
                        </a:p>
                      </p:txBody>
                    </p:sp>
                  </p:grpSp>
                </p:grpSp>
                <p:grpSp>
                  <p:nvGrpSpPr>
                    <p:cNvPr id="59425" name="组合 170">
                      <a:extLst>
                        <a:ext uri="{FF2B5EF4-FFF2-40B4-BE49-F238E27FC236}">
                          <a16:creationId xmlns:a16="http://schemas.microsoft.com/office/drawing/2014/main" id="{80A2F9BB-08C6-47DD-BEBF-2AE02A4ACA07}"/>
                        </a:ext>
                      </a:extLst>
                    </p:cNvPr>
                    <p:cNvGrpSpPr>
                      <a:grpSpLocks/>
                    </p:cNvGrpSpPr>
                    <p:nvPr/>
                  </p:nvGrpSpPr>
                  <p:grpSpPr bwMode="auto">
                    <a:xfrm>
                      <a:off x="2209279" y="3849761"/>
                      <a:ext cx="3645522" cy="360040"/>
                      <a:chOff x="2209279" y="2401961"/>
                      <a:chExt cx="3645522" cy="360040"/>
                    </a:xfrm>
                  </p:grpSpPr>
                  <p:grpSp>
                    <p:nvGrpSpPr>
                      <p:cNvPr id="172" name="组合 28">
                        <a:extLst>
                          <a:ext uri="{FF2B5EF4-FFF2-40B4-BE49-F238E27FC236}">
                            <a16:creationId xmlns:a16="http://schemas.microsoft.com/office/drawing/2014/main" id="{71370CBB-E11D-4B23-B5D2-384CB9AD159A}"/>
                          </a:ext>
                        </a:extLst>
                      </p:cNvPr>
                      <p:cNvGrpSpPr/>
                      <p:nvPr/>
                    </p:nvGrpSpPr>
                    <p:grpSpPr>
                      <a:xfrm>
                        <a:off x="4019105" y="2401961"/>
                        <a:ext cx="1835696" cy="360040"/>
                        <a:chOff x="7020272" y="1916832"/>
                        <a:chExt cx="1835696" cy="360040"/>
                      </a:xfrm>
                      <a:solidFill>
                        <a:srgbClr val="FFC000"/>
                      </a:solidFill>
                    </p:grpSpPr>
                    <p:sp>
                      <p:nvSpPr>
                        <p:cNvPr id="176" name="矩形 175">
                          <a:extLst>
                            <a:ext uri="{FF2B5EF4-FFF2-40B4-BE49-F238E27FC236}">
                              <a16:creationId xmlns:a16="http://schemas.microsoft.com/office/drawing/2014/main" id="{F83D462A-D45D-4682-8291-95CA5F96DBD4}"/>
                            </a:ext>
                          </a:extLst>
                        </p:cNvPr>
                        <p:cNvSpPr/>
                        <p:nvPr/>
                      </p:nvSpPr>
                      <p:spPr bwMode="auto">
                        <a:xfrm>
                          <a:off x="7020272" y="1916832"/>
                          <a:ext cx="914400" cy="360040"/>
                        </a:xfrm>
                        <a:prstGeom prst="rect">
                          <a:avLst/>
                        </a:prstGeom>
                        <a:grpFill/>
                        <a:ln w="19050" cap="sq" cmpd="sng" algn="ctr">
                          <a:solidFill>
                            <a:schemeClr val="tx1"/>
                          </a:solidFill>
                          <a:prstDash val="solid"/>
                          <a:round/>
                          <a:headEnd type="none" w="sm" len="sm"/>
                          <a:tailEnd type="none" w="sm" len="sm"/>
                        </a:ln>
                        <a:effectLst/>
                      </p:spPr>
                      <p:txBody>
                        <a:bodyPr wrap="none"/>
                        <a:lstStyle/>
                        <a:p>
                          <a:pPr algn="ctr" eaLnBrk="1" fontAlgn="auto" hangingPunct="1">
                            <a:spcBef>
                              <a:spcPts val="0"/>
                            </a:spcBef>
                            <a:spcAft>
                              <a:spcPts val="0"/>
                            </a:spcAft>
                            <a:defRPr/>
                          </a:pPr>
                          <a:r>
                            <a:rPr lang="en-US" altLang="zh-CN" sz="2000" b="1" dirty="0">
                              <a:latin typeface="Calibri" pitchFamily="34" charset="0"/>
                              <a:ea typeface="+mn-ea"/>
                              <a:cs typeface="Calibri" pitchFamily="34" charset="0"/>
                            </a:rPr>
                            <a:t>16K</a:t>
                          </a:r>
                          <a:r>
                            <a:rPr lang="en-US" altLang="zh-CN" sz="2000" b="1" dirty="0">
                              <a:latin typeface="Calibri" pitchFamily="34" charset="0"/>
                              <a:ea typeface="黑体" pitchFamily="2" charset="-122"/>
                              <a:cs typeface="Calibri" pitchFamily="34" charset="0"/>
                            </a:rPr>
                            <a:t>×8</a:t>
                          </a:r>
                          <a:endParaRPr lang="zh-CN" altLang="en-US" sz="2000" b="1" dirty="0">
                            <a:latin typeface="Calibri" pitchFamily="34" charset="0"/>
                            <a:ea typeface="+mn-ea"/>
                            <a:cs typeface="Calibri" pitchFamily="34" charset="0"/>
                          </a:endParaRPr>
                        </a:p>
                      </p:txBody>
                    </p:sp>
                    <p:sp>
                      <p:nvSpPr>
                        <p:cNvPr id="177" name="矩形 176">
                          <a:extLst>
                            <a:ext uri="{FF2B5EF4-FFF2-40B4-BE49-F238E27FC236}">
                              <a16:creationId xmlns:a16="http://schemas.microsoft.com/office/drawing/2014/main" id="{C1CDF5FE-543D-4445-A6B5-253DD5585489}"/>
                            </a:ext>
                          </a:extLst>
                        </p:cNvPr>
                        <p:cNvSpPr/>
                        <p:nvPr/>
                      </p:nvSpPr>
                      <p:spPr bwMode="auto">
                        <a:xfrm>
                          <a:off x="7941568" y="1916832"/>
                          <a:ext cx="914400" cy="360040"/>
                        </a:xfrm>
                        <a:prstGeom prst="rect">
                          <a:avLst/>
                        </a:prstGeom>
                        <a:grpFill/>
                        <a:ln w="19050" cap="sq" cmpd="sng" algn="ctr">
                          <a:solidFill>
                            <a:schemeClr val="tx1"/>
                          </a:solidFill>
                          <a:prstDash val="solid"/>
                          <a:round/>
                          <a:headEnd type="none" w="sm" len="sm"/>
                          <a:tailEnd type="none" w="sm" len="sm"/>
                        </a:ln>
                        <a:effectLst/>
                      </p:spPr>
                      <p:txBody>
                        <a:bodyPr wrap="none"/>
                        <a:lstStyle/>
                        <a:p>
                          <a:pPr algn="ctr" eaLnBrk="1" fontAlgn="auto" hangingPunct="1">
                            <a:spcBef>
                              <a:spcPts val="0"/>
                            </a:spcBef>
                            <a:spcAft>
                              <a:spcPts val="0"/>
                            </a:spcAft>
                            <a:defRPr/>
                          </a:pPr>
                          <a:r>
                            <a:rPr lang="en-US" altLang="zh-CN" sz="2000" b="1" dirty="0">
                              <a:latin typeface="Calibri" pitchFamily="34" charset="0"/>
                              <a:ea typeface="+mn-ea"/>
                              <a:cs typeface="Calibri" pitchFamily="34" charset="0"/>
                            </a:rPr>
                            <a:t>16K</a:t>
                          </a:r>
                          <a:r>
                            <a:rPr lang="en-US" altLang="zh-CN" sz="2000" b="1" dirty="0">
                              <a:latin typeface="Calibri" pitchFamily="34" charset="0"/>
                              <a:ea typeface="黑体" pitchFamily="2" charset="-122"/>
                              <a:cs typeface="Calibri" pitchFamily="34" charset="0"/>
                            </a:rPr>
                            <a:t>×8</a:t>
                          </a:r>
                          <a:endParaRPr lang="zh-CN" altLang="en-US" sz="2000" b="1" dirty="0">
                            <a:latin typeface="Calibri" pitchFamily="34" charset="0"/>
                            <a:ea typeface="+mn-ea"/>
                            <a:cs typeface="Calibri" pitchFamily="34" charset="0"/>
                          </a:endParaRPr>
                        </a:p>
                      </p:txBody>
                    </p:sp>
                  </p:grpSp>
                  <p:grpSp>
                    <p:nvGrpSpPr>
                      <p:cNvPr id="173" name="组合 28">
                        <a:extLst>
                          <a:ext uri="{FF2B5EF4-FFF2-40B4-BE49-F238E27FC236}">
                            <a16:creationId xmlns:a16="http://schemas.microsoft.com/office/drawing/2014/main" id="{77A5A643-877D-492A-8B52-40F97B3F2254}"/>
                          </a:ext>
                        </a:extLst>
                      </p:cNvPr>
                      <p:cNvGrpSpPr/>
                      <p:nvPr/>
                    </p:nvGrpSpPr>
                    <p:grpSpPr>
                      <a:xfrm>
                        <a:off x="2209279" y="2401961"/>
                        <a:ext cx="1835696" cy="360040"/>
                        <a:chOff x="7020272" y="1916832"/>
                        <a:chExt cx="1835696" cy="360040"/>
                      </a:xfrm>
                      <a:solidFill>
                        <a:srgbClr val="FFC000"/>
                      </a:solidFill>
                    </p:grpSpPr>
                    <p:sp>
                      <p:nvSpPr>
                        <p:cNvPr id="174" name="矩形 173">
                          <a:extLst>
                            <a:ext uri="{FF2B5EF4-FFF2-40B4-BE49-F238E27FC236}">
                              <a16:creationId xmlns:a16="http://schemas.microsoft.com/office/drawing/2014/main" id="{E0ED99DD-A585-4117-A041-8659C7E5F01F}"/>
                            </a:ext>
                          </a:extLst>
                        </p:cNvPr>
                        <p:cNvSpPr/>
                        <p:nvPr/>
                      </p:nvSpPr>
                      <p:spPr bwMode="auto">
                        <a:xfrm>
                          <a:off x="7020272" y="1916832"/>
                          <a:ext cx="914400" cy="360040"/>
                        </a:xfrm>
                        <a:prstGeom prst="rect">
                          <a:avLst/>
                        </a:prstGeom>
                        <a:grpFill/>
                        <a:ln w="19050" cap="sq" cmpd="sng" algn="ctr">
                          <a:solidFill>
                            <a:schemeClr val="tx1"/>
                          </a:solidFill>
                          <a:prstDash val="solid"/>
                          <a:round/>
                          <a:headEnd type="none" w="sm" len="sm"/>
                          <a:tailEnd type="none" w="sm" len="sm"/>
                        </a:ln>
                        <a:effectLst/>
                      </p:spPr>
                      <p:txBody>
                        <a:bodyPr wrap="none"/>
                        <a:lstStyle/>
                        <a:p>
                          <a:pPr algn="ctr" eaLnBrk="1" fontAlgn="auto" hangingPunct="1">
                            <a:spcBef>
                              <a:spcPts val="0"/>
                            </a:spcBef>
                            <a:spcAft>
                              <a:spcPts val="0"/>
                            </a:spcAft>
                            <a:defRPr/>
                          </a:pPr>
                          <a:r>
                            <a:rPr lang="en-US" altLang="zh-CN" sz="2000" b="1" dirty="0">
                              <a:latin typeface="Calibri" pitchFamily="34" charset="0"/>
                              <a:ea typeface="+mn-ea"/>
                              <a:cs typeface="Calibri" pitchFamily="34" charset="0"/>
                            </a:rPr>
                            <a:t>16K</a:t>
                          </a:r>
                          <a:r>
                            <a:rPr lang="en-US" altLang="zh-CN" sz="2000" b="1" dirty="0">
                              <a:latin typeface="Calibri" pitchFamily="34" charset="0"/>
                              <a:ea typeface="黑体" pitchFamily="2" charset="-122"/>
                              <a:cs typeface="Calibri" pitchFamily="34" charset="0"/>
                            </a:rPr>
                            <a:t>×8</a:t>
                          </a:r>
                          <a:endParaRPr lang="zh-CN" altLang="en-US" sz="2000" b="1" dirty="0">
                            <a:latin typeface="Calibri" pitchFamily="34" charset="0"/>
                            <a:ea typeface="+mn-ea"/>
                            <a:cs typeface="Calibri" pitchFamily="34" charset="0"/>
                          </a:endParaRPr>
                        </a:p>
                      </p:txBody>
                    </p:sp>
                    <p:sp>
                      <p:nvSpPr>
                        <p:cNvPr id="175" name="矩形 174">
                          <a:extLst>
                            <a:ext uri="{FF2B5EF4-FFF2-40B4-BE49-F238E27FC236}">
                              <a16:creationId xmlns:a16="http://schemas.microsoft.com/office/drawing/2014/main" id="{4B869BDC-79E3-4898-8C4B-6F6DE018BFC5}"/>
                            </a:ext>
                          </a:extLst>
                        </p:cNvPr>
                        <p:cNvSpPr/>
                        <p:nvPr/>
                      </p:nvSpPr>
                      <p:spPr bwMode="auto">
                        <a:xfrm>
                          <a:off x="7941568" y="1916832"/>
                          <a:ext cx="914400" cy="360040"/>
                        </a:xfrm>
                        <a:prstGeom prst="rect">
                          <a:avLst/>
                        </a:prstGeom>
                        <a:grpFill/>
                        <a:ln w="19050" cap="sq" cmpd="sng" algn="ctr">
                          <a:solidFill>
                            <a:schemeClr val="tx1"/>
                          </a:solidFill>
                          <a:prstDash val="solid"/>
                          <a:round/>
                          <a:headEnd type="none" w="sm" len="sm"/>
                          <a:tailEnd type="none" w="sm" len="sm"/>
                        </a:ln>
                        <a:effectLst/>
                      </p:spPr>
                      <p:txBody>
                        <a:bodyPr wrap="none"/>
                        <a:lstStyle/>
                        <a:p>
                          <a:pPr algn="ctr" eaLnBrk="1" fontAlgn="auto" hangingPunct="1">
                            <a:spcBef>
                              <a:spcPts val="0"/>
                            </a:spcBef>
                            <a:spcAft>
                              <a:spcPts val="0"/>
                            </a:spcAft>
                            <a:defRPr/>
                          </a:pPr>
                          <a:r>
                            <a:rPr lang="en-US" altLang="zh-CN" sz="2000" b="1" dirty="0">
                              <a:latin typeface="Calibri" pitchFamily="34" charset="0"/>
                              <a:ea typeface="+mn-ea"/>
                              <a:cs typeface="Calibri" pitchFamily="34" charset="0"/>
                            </a:rPr>
                            <a:t>16K</a:t>
                          </a:r>
                          <a:r>
                            <a:rPr lang="en-US" altLang="zh-CN" sz="2000" b="1" dirty="0">
                              <a:latin typeface="Calibri" pitchFamily="34" charset="0"/>
                              <a:ea typeface="黑体" pitchFamily="2" charset="-122"/>
                              <a:cs typeface="Calibri" pitchFamily="34" charset="0"/>
                            </a:rPr>
                            <a:t>×8</a:t>
                          </a:r>
                          <a:endParaRPr lang="zh-CN" altLang="en-US" sz="2000" b="1" dirty="0">
                            <a:latin typeface="Calibri" pitchFamily="34" charset="0"/>
                            <a:ea typeface="+mn-ea"/>
                            <a:cs typeface="Calibri" pitchFamily="34" charset="0"/>
                          </a:endParaRPr>
                        </a:p>
                      </p:txBody>
                    </p:sp>
                  </p:grpSp>
                </p:grpSp>
              </p:grpSp>
            </p:grpSp>
            <p:grpSp>
              <p:nvGrpSpPr>
                <p:cNvPr id="72" name="组合 71">
                  <a:extLst>
                    <a:ext uri="{FF2B5EF4-FFF2-40B4-BE49-F238E27FC236}">
                      <a16:creationId xmlns:a16="http://schemas.microsoft.com/office/drawing/2014/main" id="{8815CFB8-242C-4322-85FA-A789C2563C46}"/>
                    </a:ext>
                  </a:extLst>
                </p:cNvPr>
                <p:cNvGrpSpPr>
                  <a:grpSpLocks/>
                </p:cNvGrpSpPr>
                <p:nvPr/>
              </p:nvGrpSpPr>
              <p:grpSpPr bwMode="auto">
                <a:xfrm>
                  <a:off x="2209800" y="4211638"/>
                  <a:ext cx="3644900" cy="360362"/>
                  <a:chOff x="2209279" y="2401961"/>
                  <a:chExt cx="3645522" cy="360040"/>
                </a:xfrm>
              </p:grpSpPr>
              <p:grpSp>
                <p:nvGrpSpPr>
                  <p:cNvPr id="73" name="组合 28">
                    <a:extLst>
                      <a:ext uri="{FF2B5EF4-FFF2-40B4-BE49-F238E27FC236}">
                        <a16:creationId xmlns:a16="http://schemas.microsoft.com/office/drawing/2014/main" id="{551C4A75-6E6E-426A-ACE1-A4BDB1500763}"/>
                      </a:ext>
                    </a:extLst>
                  </p:cNvPr>
                  <p:cNvGrpSpPr/>
                  <p:nvPr/>
                </p:nvGrpSpPr>
                <p:grpSpPr>
                  <a:xfrm>
                    <a:off x="4019105" y="2401961"/>
                    <a:ext cx="1835696" cy="360040"/>
                    <a:chOff x="7020272" y="1916832"/>
                    <a:chExt cx="1835696" cy="360040"/>
                  </a:xfrm>
                  <a:solidFill>
                    <a:srgbClr val="FFC000"/>
                  </a:solidFill>
                </p:grpSpPr>
                <p:sp>
                  <p:nvSpPr>
                    <p:cNvPr id="77" name="矩形 76">
                      <a:extLst>
                        <a:ext uri="{FF2B5EF4-FFF2-40B4-BE49-F238E27FC236}">
                          <a16:creationId xmlns:a16="http://schemas.microsoft.com/office/drawing/2014/main" id="{B2122766-2EB8-4DA1-80C7-9B638E8A9D2A}"/>
                        </a:ext>
                      </a:extLst>
                    </p:cNvPr>
                    <p:cNvSpPr/>
                    <p:nvPr/>
                  </p:nvSpPr>
                  <p:spPr bwMode="auto">
                    <a:xfrm>
                      <a:off x="7020272" y="1916832"/>
                      <a:ext cx="914400" cy="360040"/>
                    </a:xfrm>
                    <a:prstGeom prst="rect">
                      <a:avLst/>
                    </a:prstGeom>
                    <a:grpFill/>
                    <a:ln w="19050" cap="sq" cmpd="sng" algn="ctr">
                      <a:solidFill>
                        <a:schemeClr val="tx1"/>
                      </a:solidFill>
                      <a:prstDash val="solid"/>
                      <a:round/>
                      <a:headEnd type="none" w="sm" len="sm"/>
                      <a:tailEnd type="none" w="sm" len="sm"/>
                    </a:ln>
                    <a:effectLst/>
                  </p:spPr>
                  <p:txBody>
                    <a:bodyPr wrap="none"/>
                    <a:lstStyle/>
                    <a:p>
                      <a:pPr algn="ctr" eaLnBrk="1" fontAlgn="auto" hangingPunct="1">
                        <a:spcBef>
                          <a:spcPts val="0"/>
                        </a:spcBef>
                        <a:spcAft>
                          <a:spcPts val="0"/>
                        </a:spcAft>
                        <a:defRPr/>
                      </a:pPr>
                      <a:r>
                        <a:rPr lang="en-US" altLang="zh-CN" sz="2000" b="1" dirty="0">
                          <a:latin typeface="Calibri" pitchFamily="34" charset="0"/>
                          <a:ea typeface="+mn-ea"/>
                          <a:cs typeface="Calibri" pitchFamily="34" charset="0"/>
                        </a:rPr>
                        <a:t>16K</a:t>
                      </a:r>
                      <a:r>
                        <a:rPr lang="en-US" altLang="zh-CN" sz="2000" b="1" dirty="0">
                          <a:latin typeface="Calibri" pitchFamily="34" charset="0"/>
                          <a:ea typeface="黑体" pitchFamily="2" charset="-122"/>
                          <a:cs typeface="Calibri" pitchFamily="34" charset="0"/>
                        </a:rPr>
                        <a:t>×8</a:t>
                      </a:r>
                      <a:endParaRPr lang="zh-CN" altLang="en-US" sz="2000" b="1" dirty="0">
                        <a:latin typeface="Calibri" pitchFamily="34" charset="0"/>
                        <a:ea typeface="+mn-ea"/>
                        <a:cs typeface="Calibri" pitchFamily="34" charset="0"/>
                      </a:endParaRPr>
                    </a:p>
                  </p:txBody>
                </p:sp>
                <p:sp>
                  <p:nvSpPr>
                    <p:cNvPr id="78" name="矩形 77">
                      <a:extLst>
                        <a:ext uri="{FF2B5EF4-FFF2-40B4-BE49-F238E27FC236}">
                          <a16:creationId xmlns:a16="http://schemas.microsoft.com/office/drawing/2014/main" id="{0137B89E-6E02-4ECE-939D-37DFE15EA5C6}"/>
                        </a:ext>
                      </a:extLst>
                    </p:cNvPr>
                    <p:cNvSpPr/>
                    <p:nvPr/>
                  </p:nvSpPr>
                  <p:spPr bwMode="auto">
                    <a:xfrm>
                      <a:off x="7941568" y="1916832"/>
                      <a:ext cx="914400" cy="360040"/>
                    </a:xfrm>
                    <a:prstGeom prst="rect">
                      <a:avLst/>
                    </a:prstGeom>
                    <a:grpFill/>
                    <a:ln w="19050" cap="sq" cmpd="sng" algn="ctr">
                      <a:solidFill>
                        <a:schemeClr val="tx1"/>
                      </a:solidFill>
                      <a:prstDash val="solid"/>
                      <a:round/>
                      <a:headEnd type="none" w="sm" len="sm"/>
                      <a:tailEnd type="none" w="sm" len="sm"/>
                    </a:ln>
                    <a:effectLst/>
                  </p:spPr>
                  <p:txBody>
                    <a:bodyPr wrap="none"/>
                    <a:lstStyle/>
                    <a:p>
                      <a:pPr algn="ctr" eaLnBrk="1" fontAlgn="auto" hangingPunct="1">
                        <a:spcBef>
                          <a:spcPts val="0"/>
                        </a:spcBef>
                        <a:spcAft>
                          <a:spcPts val="0"/>
                        </a:spcAft>
                        <a:defRPr/>
                      </a:pPr>
                      <a:r>
                        <a:rPr lang="en-US" altLang="zh-CN" sz="2000" b="1" dirty="0">
                          <a:latin typeface="Calibri" pitchFamily="34" charset="0"/>
                          <a:ea typeface="+mn-ea"/>
                          <a:cs typeface="Calibri" pitchFamily="34" charset="0"/>
                        </a:rPr>
                        <a:t>16K</a:t>
                      </a:r>
                      <a:r>
                        <a:rPr lang="en-US" altLang="zh-CN" sz="2000" b="1" dirty="0">
                          <a:latin typeface="Calibri" pitchFamily="34" charset="0"/>
                          <a:ea typeface="黑体" pitchFamily="2" charset="-122"/>
                          <a:cs typeface="Calibri" pitchFamily="34" charset="0"/>
                        </a:rPr>
                        <a:t>×8</a:t>
                      </a:r>
                      <a:endParaRPr lang="zh-CN" altLang="en-US" sz="2000" b="1" dirty="0">
                        <a:latin typeface="Calibri" pitchFamily="34" charset="0"/>
                        <a:ea typeface="+mn-ea"/>
                        <a:cs typeface="Calibri" pitchFamily="34" charset="0"/>
                      </a:endParaRPr>
                    </a:p>
                  </p:txBody>
                </p:sp>
              </p:grpSp>
              <p:grpSp>
                <p:nvGrpSpPr>
                  <p:cNvPr id="74" name="组合 28">
                    <a:extLst>
                      <a:ext uri="{FF2B5EF4-FFF2-40B4-BE49-F238E27FC236}">
                        <a16:creationId xmlns:a16="http://schemas.microsoft.com/office/drawing/2014/main" id="{CAE34253-EB45-44F6-B879-42EC65A45074}"/>
                      </a:ext>
                    </a:extLst>
                  </p:cNvPr>
                  <p:cNvGrpSpPr/>
                  <p:nvPr/>
                </p:nvGrpSpPr>
                <p:grpSpPr>
                  <a:xfrm>
                    <a:off x="2209279" y="2401961"/>
                    <a:ext cx="1835696" cy="360040"/>
                    <a:chOff x="7020272" y="1916832"/>
                    <a:chExt cx="1835696" cy="360040"/>
                  </a:xfrm>
                  <a:solidFill>
                    <a:srgbClr val="FFC000"/>
                  </a:solidFill>
                </p:grpSpPr>
                <p:sp>
                  <p:nvSpPr>
                    <p:cNvPr id="75" name="矩形 74">
                      <a:extLst>
                        <a:ext uri="{FF2B5EF4-FFF2-40B4-BE49-F238E27FC236}">
                          <a16:creationId xmlns:a16="http://schemas.microsoft.com/office/drawing/2014/main" id="{509E6C47-F933-4371-BF6B-28FF99E38B09}"/>
                        </a:ext>
                      </a:extLst>
                    </p:cNvPr>
                    <p:cNvSpPr/>
                    <p:nvPr/>
                  </p:nvSpPr>
                  <p:spPr bwMode="auto">
                    <a:xfrm>
                      <a:off x="7020272" y="1916832"/>
                      <a:ext cx="914400" cy="360040"/>
                    </a:xfrm>
                    <a:prstGeom prst="rect">
                      <a:avLst/>
                    </a:prstGeom>
                    <a:grpFill/>
                    <a:ln w="19050" cap="sq" cmpd="sng" algn="ctr">
                      <a:solidFill>
                        <a:schemeClr val="tx1"/>
                      </a:solidFill>
                      <a:prstDash val="solid"/>
                      <a:round/>
                      <a:headEnd type="none" w="sm" len="sm"/>
                      <a:tailEnd type="none" w="sm" len="sm"/>
                    </a:ln>
                    <a:effectLst/>
                  </p:spPr>
                  <p:txBody>
                    <a:bodyPr wrap="none"/>
                    <a:lstStyle/>
                    <a:p>
                      <a:pPr algn="ctr" eaLnBrk="1" fontAlgn="auto" hangingPunct="1">
                        <a:spcBef>
                          <a:spcPts val="0"/>
                        </a:spcBef>
                        <a:spcAft>
                          <a:spcPts val="0"/>
                        </a:spcAft>
                        <a:defRPr/>
                      </a:pPr>
                      <a:r>
                        <a:rPr lang="en-US" altLang="zh-CN" sz="2000" b="1" dirty="0">
                          <a:latin typeface="Calibri" pitchFamily="34" charset="0"/>
                          <a:ea typeface="+mn-ea"/>
                          <a:cs typeface="Calibri" pitchFamily="34" charset="0"/>
                        </a:rPr>
                        <a:t>16K</a:t>
                      </a:r>
                      <a:r>
                        <a:rPr lang="en-US" altLang="zh-CN" sz="2000" b="1" dirty="0">
                          <a:latin typeface="Calibri" pitchFamily="34" charset="0"/>
                          <a:ea typeface="黑体" pitchFamily="2" charset="-122"/>
                          <a:cs typeface="Calibri" pitchFamily="34" charset="0"/>
                        </a:rPr>
                        <a:t>×8</a:t>
                      </a:r>
                      <a:endParaRPr lang="zh-CN" altLang="en-US" sz="2000" b="1" dirty="0">
                        <a:latin typeface="Calibri" pitchFamily="34" charset="0"/>
                        <a:ea typeface="+mn-ea"/>
                        <a:cs typeface="Calibri" pitchFamily="34" charset="0"/>
                      </a:endParaRPr>
                    </a:p>
                  </p:txBody>
                </p:sp>
                <p:sp>
                  <p:nvSpPr>
                    <p:cNvPr id="76" name="矩形 75">
                      <a:extLst>
                        <a:ext uri="{FF2B5EF4-FFF2-40B4-BE49-F238E27FC236}">
                          <a16:creationId xmlns:a16="http://schemas.microsoft.com/office/drawing/2014/main" id="{647BDCAD-24D7-47FD-98E2-3D1E309C4340}"/>
                        </a:ext>
                      </a:extLst>
                    </p:cNvPr>
                    <p:cNvSpPr/>
                    <p:nvPr/>
                  </p:nvSpPr>
                  <p:spPr bwMode="auto">
                    <a:xfrm>
                      <a:off x="7941568" y="1916832"/>
                      <a:ext cx="914400" cy="360040"/>
                    </a:xfrm>
                    <a:prstGeom prst="rect">
                      <a:avLst/>
                    </a:prstGeom>
                    <a:grpFill/>
                    <a:ln w="19050" cap="sq" cmpd="sng" algn="ctr">
                      <a:solidFill>
                        <a:schemeClr val="tx1"/>
                      </a:solidFill>
                      <a:prstDash val="solid"/>
                      <a:round/>
                      <a:headEnd type="none" w="sm" len="sm"/>
                      <a:tailEnd type="none" w="sm" len="sm"/>
                    </a:ln>
                    <a:effectLst/>
                  </p:spPr>
                  <p:txBody>
                    <a:bodyPr wrap="none"/>
                    <a:lstStyle/>
                    <a:p>
                      <a:pPr algn="ctr" eaLnBrk="1" fontAlgn="auto" hangingPunct="1">
                        <a:spcBef>
                          <a:spcPts val="0"/>
                        </a:spcBef>
                        <a:spcAft>
                          <a:spcPts val="0"/>
                        </a:spcAft>
                        <a:defRPr/>
                      </a:pPr>
                      <a:r>
                        <a:rPr lang="en-US" altLang="zh-CN" sz="2000" b="1" dirty="0">
                          <a:latin typeface="Calibri" pitchFamily="34" charset="0"/>
                          <a:ea typeface="+mn-ea"/>
                          <a:cs typeface="Calibri" pitchFamily="34" charset="0"/>
                        </a:rPr>
                        <a:t>16K</a:t>
                      </a:r>
                      <a:r>
                        <a:rPr lang="en-US" altLang="zh-CN" sz="2000" b="1" dirty="0">
                          <a:latin typeface="Calibri" pitchFamily="34" charset="0"/>
                          <a:ea typeface="黑体" pitchFamily="2" charset="-122"/>
                          <a:cs typeface="Calibri" pitchFamily="34" charset="0"/>
                        </a:rPr>
                        <a:t>×8</a:t>
                      </a:r>
                      <a:endParaRPr lang="zh-CN" altLang="en-US" sz="2000" b="1" dirty="0">
                        <a:latin typeface="Calibri" pitchFamily="34" charset="0"/>
                        <a:ea typeface="+mn-ea"/>
                        <a:cs typeface="Calibri" pitchFamily="34" charset="0"/>
                      </a:endParaRPr>
                    </a:p>
                  </p:txBody>
                </p:sp>
              </p:grpSp>
            </p:grpSp>
            <p:grpSp>
              <p:nvGrpSpPr>
                <p:cNvPr id="80" name="组合 149">
                  <a:extLst>
                    <a:ext uri="{FF2B5EF4-FFF2-40B4-BE49-F238E27FC236}">
                      <a16:creationId xmlns:a16="http://schemas.microsoft.com/office/drawing/2014/main" id="{B0F86A36-B16B-4100-B93A-28942693C8FF}"/>
                    </a:ext>
                  </a:extLst>
                </p:cNvPr>
                <p:cNvGrpSpPr>
                  <a:grpSpLocks/>
                </p:cNvGrpSpPr>
                <p:nvPr/>
              </p:nvGrpSpPr>
              <p:grpSpPr bwMode="auto">
                <a:xfrm>
                  <a:off x="2209800" y="4573588"/>
                  <a:ext cx="3644900" cy="360120"/>
                  <a:chOff x="2209279" y="2401961"/>
                  <a:chExt cx="3645522" cy="360040"/>
                </a:xfrm>
              </p:grpSpPr>
              <p:grpSp>
                <p:nvGrpSpPr>
                  <p:cNvPr id="125" name="组合 28">
                    <a:extLst>
                      <a:ext uri="{FF2B5EF4-FFF2-40B4-BE49-F238E27FC236}">
                        <a16:creationId xmlns:a16="http://schemas.microsoft.com/office/drawing/2014/main" id="{80AE1CCC-503B-43E8-B29A-86F3DA433DDF}"/>
                      </a:ext>
                    </a:extLst>
                  </p:cNvPr>
                  <p:cNvGrpSpPr/>
                  <p:nvPr/>
                </p:nvGrpSpPr>
                <p:grpSpPr>
                  <a:xfrm>
                    <a:off x="4019105" y="2401961"/>
                    <a:ext cx="1835696" cy="360040"/>
                    <a:chOff x="7020272" y="1916832"/>
                    <a:chExt cx="1835696" cy="360040"/>
                  </a:xfrm>
                  <a:solidFill>
                    <a:srgbClr val="FFC000"/>
                  </a:solidFill>
                </p:grpSpPr>
                <p:sp>
                  <p:nvSpPr>
                    <p:cNvPr id="129" name="矩形 128">
                      <a:extLst>
                        <a:ext uri="{FF2B5EF4-FFF2-40B4-BE49-F238E27FC236}">
                          <a16:creationId xmlns:a16="http://schemas.microsoft.com/office/drawing/2014/main" id="{EEDC79E0-A14D-4F19-9717-095E3B13C86A}"/>
                        </a:ext>
                      </a:extLst>
                    </p:cNvPr>
                    <p:cNvSpPr/>
                    <p:nvPr/>
                  </p:nvSpPr>
                  <p:spPr bwMode="auto">
                    <a:xfrm>
                      <a:off x="7020272" y="1916832"/>
                      <a:ext cx="914400" cy="360040"/>
                    </a:xfrm>
                    <a:prstGeom prst="rect">
                      <a:avLst/>
                    </a:prstGeom>
                    <a:grpFill/>
                    <a:ln w="19050" cap="sq" cmpd="sng" algn="ctr">
                      <a:solidFill>
                        <a:schemeClr val="tx1"/>
                      </a:solidFill>
                      <a:prstDash val="solid"/>
                      <a:round/>
                      <a:headEnd type="none" w="sm" len="sm"/>
                      <a:tailEnd type="none" w="sm" len="sm"/>
                    </a:ln>
                    <a:effectLst/>
                  </p:spPr>
                  <p:txBody>
                    <a:bodyPr wrap="none"/>
                    <a:lstStyle/>
                    <a:p>
                      <a:pPr algn="ctr" eaLnBrk="1" fontAlgn="auto" hangingPunct="1">
                        <a:spcBef>
                          <a:spcPts val="0"/>
                        </a:spcBef>
                        <a:spcAft>
                          <a:spcPts val="0"/>
                        </a:spcAft>
                        <a:defRPr/>
                      </a:pPr>
                      <a:r>
                        <a:rPr lang="en-US" altLang="zh-CN" sz="2000" b="1" dirty="0">
                          <a:latin typeface="Calibri" pitchFamily="34" charset="0"/>
                          <a:ea typeface="+mn-ea"/>
                          <a:cs typeface="Calibri" pitchFamily="34" charset="0"/>
                        </a:rPr>
                        <a:t>16K</a:t>
                      </a:r>
                      <a:r>
                        <a:rPr lang="en-US" altLang="zh-CN" sz="2000" b="1" dirty="0">
                          <a:latin typeface="Calibri" pitchFamily="34" charset="0"/>
                          <a:ea typeface="黑体" pitchFamily="2" charset="-122"/>
                          <a:cs typeface="Calibri" pitchFamily="34" charset="0"/>
                        </a:rPr>
                        <a:t>×8</a:t>
                      </a:r>
                      <a:endParaRPr lang="zh-CN" altLang="en-US" sz="2000" b="1" dirty="0">
                        <a:latin typeface="Calibri" pitchFamily="34" charset="0"/>
                        <a:ea typeface="+mn-ea"/>
                        <a:cs typeface="Calibri" pitchFamily="34" charset="0"/>
                      </a:endParaRPr>
                    </a:p>
                  </p:txBody>
                </p:sp>
                <p:sp>
                  <p:nvSpPr>
                    <p:cNvPr id="130" name="矩形 129">
                      <a:extLst>
                        <a:ext uri="{FF2B5EF4-FFF2-40B4-BE49-F238E27FC236}">
                          <a16:creationId xmlns:a16="http://schemas.microsoft.com/office/drawing/2014/main" id="{374446F0-A56D-4681-8A59-B03AB9A7F7E8}"/>
                        </a:ext>
                      </a:extLst>
                    </p:cNvPr>
                    <p:cNvSpPr/>
                    <p:nvPr/>
                  </p:nvSpPr>
                  <p:spPr bwMode="auto">
                    <a:xfrm>
                      <a:off x="7941568" y="1916832"/>
                      <a:ext cx="914400" cy="360040"/>
                    </a:xfrm>
                    <a:prstGeom prst="rect">
                      <a:avLst/>
                    </a:prstGeom>
                    <a:grpFill/>
                    <a:ln w="19050" cap="sq" cmpd="sng" algn="ctr">
                      <a:solidFill>
                        <a:schemeClr val="tx1"/>
                      </a:solidFill>
                      <a:prstDash val="solid"/>
                      <a:round/>
                      <a:headEnd type="none" w="sm" len="sm"/>
                      <a:tailEnd type="none" w="sm" len="sm"/>
                    </a:ln>
                    <a:effectLst/>
                  </p:spPr>
                  <p:txBody>
                    <a:bodyPr wrap="none"/>
                    <a:lstStyle/>
                    <a:p>
                      <a:pPr algn="ctr" eaLnBrk="1" fontAlgn="auto" hangingPunct="1">
                        <a:spcBef>
                          <a:spcPts val="0"/>
                        </a:spcBef>
                        <a:spcAft>
                          <a:spcPts val="0"/>
                        </a:spcAft>
                        <a:defRPr/>
                      </a:pPr>
                      <a:r>
                        <a:rPr lang="en-US" altLang="zh-CN" sz="2000" b="1" dirty="0">
                          <a:latin typeface="Calibri" pitchFamily="34" charset="0"/>
                          <a:ea typeface="+mn-ea"/>
                          <a:cs typeface="Calibri" pitchFamily="34" charset="0"/>
                        </a:rPr>
                        <a:t>16K</a:t>
                      </a:r>
                      <a:r>
                        <a:rPr lang="en-US" altLang="zh-CN" sz="2000" b="1" dirty="0">
                          <a:latin typeface="Calibri" pitchFamily="34" charset="0"/>
                          <a:ea typeface="黑体" pitchFamily="2" charset="-122"/>
                          <a:cs typeface="Calibri" pitchFamily="34" charset="0"/>
                        </a:rPr>
                        <a:t>×8</a:t>
                      </a:r>
                      <a:endParaRPr lang="zh-CN" altLang="en-US" sz="2000" b="1" dirty="0">
                        <a:latin typeface="Calibri" pitchFamily="34" charset="0"/>
                        <a:ea typeface="+mn-ea"/>
                        <a:cs typeface="Calibri" pitchFamily="34" charset="0"/>
                      </a:endParaRPr>
                    </a:p>
                  </p:txBody>
                </p:sp>
              </p:grpSp>
              <p:grpSp>
                <p:nvGrpSpPr>
                  <p:cNvPr id="126" name="组合 28">
                    <a:extLst>
                      <a:ext uri="{FF2B5EF4-FFF2-40B4-BE49-F238E27FC236}">
                        <a16:creationId xmlns:a16="http://schemas.microsoft.com/office/drawing/2014/main" id="{059A837F-6FBF-4F2D-B614-D329FB2DA7A7}"/>
                      </a:ext>
                    </a:extLst>
                  </p:cNvPr>
                  <p:cNvGrpSpPr/>
                  <p:nvPr/>
                </p:nvGrpSpPr>
                <p:grpSpPr>
                  <a:xfrm>
                    <a:off x="2209279" y="2401961"/>
                    <a:ext cx="1835696" cy="360040"/>
                    <a:chOff x="7020272" y="1916832"/>
                    <a:chExt cx="1835696" cy="360040"/>
                  </a:xfrm>
                  <a:solidFill>
                    <a:srgbClr val="FFC000"/>
                  </a:solidFill>
                </p:grpSpPr>
                <p:sp>
                  <p:nvSpPr>
                    <p:cNvPr id="127" name="矩形 126">
                      <a:extLst>
                        <a:ext uri="{FF2B5EF4-FFF2-40B4-BE49-F238E27FC236}">
                          <a16:creationId xmlns:a16="http://schemas.microsoft.com/office/drawing/2014/main" id="{8CDA4108-C760-4DC6-BD47-C5749EDEE5FB}"/>
                        </a:ext>
                      </a:extLst>
                    </p:cNvPr>
                    <p:cNvSpPr/>
                    <p:nvPr/>
                  </p:nvSpPr>
                  <p:spPr bwMode="auto">
                    <a:xfrm>
                      <a:off x="7020272" y="1916832"/>
                      <a:ext cx="914400" cy="360040"/>
                    </a:xfrm>
                    <a:prstGeom prst="rect">
                      <a:avLst/>
                    </a:prstGeom>
                    <a:grpFill/>
                    <a:ln w="19050" cap="sq" cmpd="sng" algn="ctr">
                      <a:solidFill>
                        <a:schemeClr val="tx1"/>
                      </a:solidFill>
                      <a:prstDash val="solid"/>
                      <a:round/>
                      <a:headEnd type="none" w="sm" len="sm"/>
                      <a:tailEnd type="none" w="sm" len="sm"/>
                    </a:ln>
                    <a:effectLst/>
                  </p:spPr>
                  <p:txBody>
                    <a:bodyPr wrap="none"/>
                    <a:lstStyle/>
                    <a:p>
                      <a:pPr algn="ctr" eaLnBrk="1" fontAlgn="auto" hangingPunct="1">
                        <a:spcBef>
                          <a:spcPts val="0"/>
                        </a:spcBef>
                        <a:spcAft>
                          <a:spcPts val="0"/>
                        </a:spcAft>
                        <a:defRPr/>
                      </a:pPr>
                      <a:r>
                        <a:rPr lang="en-US" altLang="zh-CN" sz="2000" b="1" dirty="0">
                          <a:latin typeface="Calibri" pitchFamily="34" charset="0"/>
                          <a:ea typeface="+mn-ea"/>
                          <a:cs typeface="Calibri" pitchFamily="34" charset="0"/>
                        </a:rPr>
                        <a:t>16K</a:t>
                      </a:r>
                      <a:r>
                        <a:rPr lang="en-US" altLang="zh-CN" sz="2000" b="1" dirty="0">
                          <a:latin typeface="Calibri" pitchFamily="34" charset="0"/>
                          <a:ea typeface="黑体" pitchFamily="2" charset="-122"/>
                          <a:cs typeface="Calibri" pitchFamily="34" charset="0"/>
                        </a:rPr>
                        <a:t>×8</a:t>
                      </a:r>
                      <a:endParaRPr lang="zh-CN" altLang="en-US" sz="2000" b="1" dirty="0">
                        <a:latin typeface="Calibri" pitchFamily="34" charset="0"/>
                        <a:ea typeface="+mn-ea"/>
                        <a:cs typeface="Calibri" pitchFamily="34" charset="0"/>
                      </a:endParaRPr>
                    </a:p>
                  </p:txBody>
                </p:sp>
                <p:sp>
                  <p:nvSpPr>
                    <p:cNvPr id="128" name="矩形 127">
                      <a:extLst>
                        <a:ext uri="{FF2B5EF4-FFF2-40B4-BE49-F238E27FC236}">
                          <a16:creationId xmlns:a16="http://schemas.microsoft.com/office/drawing/2014/main" id="{EE45331C-B92A-4B11-BA5C-0A7BDE851533}"/>
                        </a:ext>
                      </a:extLst>
                    </p:cNvPr>
                    <p:cNvSpPr/>
                    <p:nvPr/>
                  </p:nvSpPr>
                  <p:spPr bwMode="auto">
                    <a:xfrm>
                      <a:off x="7941568" y="1916832"/>
                      <a:ext cx="914400" cy="360040"/>
                    </a:xfrm>
                    <a:prstGeom prst="rect">
                      <a:avLst/>
                    </a:prstGeom>
                    <a:grpFill/>
                    <a:ln w="19050" cap="sq" cmpd="sng" algn="ctr">
                      <a:solidFill>
                        <a:schemeClr val="tx1"/>
                      </a:solidFill>
                      <a:prstDash val="solid"/>
                      <a:round/>
                      <a:headEnd type="none" w="sm" len="sm"/>
                      <a:tailEnd type="none" w="sm" len="sm"/>
                    </a:ln>
                    <a:effectLst/>
                  </p:spPr>
                  <p:txBody>
                    <a:bodyPr wrap="none"/>
                    <a:lstStyle/>
                    <a:p>
                      <a:pPr algn="ctr" eaLnBrk="1" fontAlgn="auto" hangingPunct="1">
                        <a:spcBef>
                          <a:spcPts val="0"/>
                        </a:spcBef>
                        <a:spcAft>
                          <a:spcPts val="0"/>
                        </a:spcAft>
                        <a:defRPr/>
                      </a:pPr>
                      <a:r>
                        <a:rPr lang="en-US" altLang="zh-CN" sz="2000" b="1" dirty="0">
                          <a:latin typeface="Calibri" pitchFamily="34" charset="0"/>
                          <a:ea typeface="+mn-ea"/>
                          <a:cs typeface="Calibri" pitchFamily="34" charset="0"/>
                        </a:rPr>
                        <a:t>16K</a:t>
                      </a:r>
                      <a:r>
                        <a:rPr lang="en-US" altLang="zh-CN" sz="2000" b="1" dirty="0">
                          <a:latin typeface="Calibri" pitchFamily="34" charset="0"/>
                          <a:ea typeface="黑体" pitchFamily="2" charset="-122"/>
                          <a:cs typeface="Calibri" pitchFamily="34" charset="0"/>
                        </a:rPr>
                        <a:t>×8</a:t>
                      </a:r>
                      <a:endParaRPr lang="zh-CN" altLang="en-US" sz="2000" b="1" dirty="0">
                        <a:latin typeface="Calibri" pitchFamily="34" charset="0"/>
                        <a:ea typeface="+mn-ea"/>
                        <a:cs typeface="Calibri" pitchFamily="34" charset="0"/>
                      </a:endParaRPr>
                    </a:p>
                  </p:txBody>
                </p:sp>
              </p:grpSp>
            </p:grpSp>
            <p:grpSp>
              <p:nvGrpSpPr>
                <p:cNvPr id="85" name="组合 156">
                  <a:extLst>
                    <a:ext uri="{FF2B5EF4-FFF2-40B4-BE49-F238E27FC236}">
                      <a16:creationId xmlns:a16="http://schemas.microsoft.com/office/drawing/2014/main" id="{45683964-2AD7-44DD-8382-3D43F7AD85AC}"/>
                    </a:ext>
                  </a:extLst>
                </p:cNvPr>
                <p:cNvGrpSpPr>
                  <a:grpSpLocks/>
                </p:cNvGrpSpPr>
                <p:nvPr/>
              </p:nvGrpSpPr>
              <p:grpSpPr bwMode="auto">
                <a:xfrm>
                  <a:off x="2209800" y="4935619"/>
                  <a:ext cx="3644900" cy="360120"/>
                  <a:chOff x="2209279" y="2401961"/>
                  <a:chExt cx="3645522" cy="360040"/>
                </a:xfrm>
              </p:grpSpPr>
              <p:grpSp>
                <p:nvGrpSpPr>
                  <p:cNvPr id="106" name="组合 28">
                    <a:extLst>
                      <a:ext uri="{FF2B5EF4-FFF2-40B4-BE49-F238E27FC236}">
                        <a16:creationId xmlns:a16="http://schemas.microsoft.com/office/drawing/2014/main" id="{12DBF11E-06B1-498C-9F26-B88412BF7189}"/>
                      </a:ext>
                    </a:extLst>
                  </p:cNvPr>
                  <p:cNvGrpSpPr/>
                  <p:nvPr/>
                </p:nvGrpSpPr>
                <p:grpSpPr>
                  <a:xfrm>
                    <a:off x="4019105" y="2401961"/>
                    <a:ext cx="1835696" cy="360040"/>
                    <a:chOff x="7020272" y="1916832"/>
                    <a:chExt cx="1835696" cy="360040"/>
                  </a:xfrm>
                  <a:solidFill>
                    <a:srgbClr val="FFC000"/>
                  </a:solidFill>
                </p:grpSpPr>
                <p:sp>
                  <p:nvSpPr>
                    <p:cNvPr id="123" name="矩形 122">
                      <a:extLst>
                        <a:ext uri="{FF2B5EF4-FFF2-40B4-BE49-F238E27FC236}">
                          <a16:creationId xmlns:a16="http://schemas.microsoft.com/office/drawing/2014/main" id="{7FA1A81F-5FFA-460A-9631-FC153F11F670}"/>
                        </a:ext>
                      </a:extLst>
                    </p:cNvPr>
                    <p:cNvSpPr/>
                    <p:nvPr/>
                  </p:nvSpPr>
                  <p:spPr bwMode="auto">
                    <a:xfrm>
                      <a:off x="7020272" y="1916832"/>
                      <a:ext cx="914400" cy="360040"/>
                    </a:xfrm>
                    <a:prstGeom prst="rect">
                      <a:avLst/>
                    </a:prstGeom>
                    <a:grpFill/>
                    <a:ln w="19050" cap="sq" cmpd="sng" algn="ctr">
                      <a:solidFill>
                        <a:schemeClr val="tx1"/>
                      </a:solidFill>
                      <a:prstDash val="solid"/>
                      <a:round/>
                      <a:headEnd type="none" w="sm" len="sm"/>
                      <a:tailEnd type="none" w="sm" len="sm"/>
                    </a:ln>
                    <a:effectLst/>
                  </p:spPr>
                  <p:txBody>
                    <a:bodyPr wrap="none"/>
                    <a:lstStyle/>
                    <a:p>
                      <a:pPr algn="ctr" eaLnBrk="1" fontAlgn="auto" hangingPunct="1">
                        <a:spcBef>
                          <a:spcPts val="0"/>
                        </a:spcBef>
                        <a:spcAft>
                          <a:spcPts val="0"/>
                        </a:spcAft>
                        <a:defRPr/>
                      </a:pPr>
                      <a:r>
                        <a:rPr lang="en-US" altLang="zh-CN" sz="2000" b="1" dirty="0">
                          <a:latin typeface="Calibri" pitchFamily="34" charset="0"/>
                          <a:ea typeface="+mn-ea"/>
                          <a:cs typeface="Calibri" pitchFamily="34" charset="0"/>
                        </a:rPr>
                        <a:t>16K</a:t>
                      </a:r>
                      <a:r>
                        <a:rPr lang="en-US" altLang="zh-CN" sz="2000" b="1" dirty="0">
                          <a:latin typeface="Calibri" pitchFamily="34" charset="0"/>
                          <a:ea typeface="黑体" pitchFamily="2" charset="-122"/>
                          <a:cs typeface="Calibri" pitchFamily="34" charset="0"/>
                        </a:rPr>
                        <a:t>×8</a:t>
                      </a:r>
                      <a:endParaRPr lang="zh-CN" altLang="en-US" sz="2000" b="1" dirty="0">
                        <a:latin typeface="Calibri" pitchFamily="34" charset="0"/>
                        <a:ea typeface="+mn-ea"/>
                        <a:cs typeface="Calibri" pitchFamily="34" charset="0"/>
                      </a:endParaRPr>
                    </a:p>
                  </p:txBody>
                </p:sp>
                <p:sp>
                  <p:nvSpPr>
                    <p:cNvPr id="124" name="矩形 123">
                      <a:extLst>
                        <a:ext uri="{FF2B5EF4-FFF2-40B4-BE49-F238E27FC236}">
                          <a16:creationId xmlns:a16="http://schemas.microsoft.com/office/drawing/2014/main" id="{1DB7FD6F-632E-4883-9EBA-AE341015C4DF}"/>
                        </a:ext>
                      </a:extLst>
                    </p:cNvPr>
                    <p:cNvSpPr/>
                    <p:nvPr/>
                  </p:nvSpPr>
                  <p:spPr bwMode="auto">
                    <a:xfrm>
                      <a:off x="7941568" y="1916832"/>
                      <a:ext cx="914400" cy="360040"/>
                    </a:xfrm>
                    <a:prstGeom prst="rect">
                      <a:avLst/>
                    </a:prstGeom>
                    <a:grpFill/>
                    <a:ln w="19050" cap="sq" cmpd="sng" algn="ctr">
                      <a:solidFill>
                        <a:schemeClr val="tx1"/>
                      </a:solidFill>
                      <a:prstDash val="solid"/>
                      <a:round/>
                      <a:headEnd type="none" w="sm" len="sm"/>
                      <a:tailEnd type="none" w="sm" len="sm"/>
                    </a:ln>
                    <a:effectLst/>
                  </p:spPr>
                  <p:txBody>
                    <a:bodyPr wrap="none"/>
                    <a:lstStyle/>
                    <a:p>
                      <a:pPr algn="ctr" eaLnBrk="1" fontAlgn="auto" hangingPunct="1">
                        <a:spcBef>
                          <a:spcPts val="0"/>
                        </a:spcBef>
                        <a:spcAft>
                          <a:spcPts val="0"/>
                        </a:spcAft>
                        <a:defRPr/>
                      </a:pPr>
                      <a:r>
                        <a:rPr lang="en-US" altLang="zh-CN" sz="2000" b="1" dirty="0">
                          <a:latin typeface="Calibri" pitchFamily="34" charset="0"/>
                          <a:ea typeface="+mn-ea"/>
                          <a:cs typeface="Calibri" pitchFamily="34" charset="0"/>
                        </a:rPr>
                        <a:t>16K</a:t>
                      </a:r>
                      <a:r>
                        <a:rPr lang="en-US" altLang="zh-CN" sz="2000" b="1" dirty="0">
                          <a:latin typeface="Calibri" pitchFamily="34" charset="0"/>
                          <a:ea typeface="黑体" pitchFamily="2" charset="-122"/>
                          <a:cs typeface="Calibri" pitchFamily="34" charset="0"/>
                        </a:rPr>
                        <a:t>×8</a:t>
                      </a:r>
                      <a:endParaRPr lang="zh-CN" altLang="en-US" sz="2000" b="1" dirty="0">
                        <a:latin typeface="Calibri" pitchFamily="34" charset="0"/>
                        <a:ea typeface="+mn-ea"/>
                        <a:cs typeface="Calibri" pitchFamily="34" charset="0"/>
                      </a:endParaRPr>
                    </a:p>
                  </p:txBody>
                </p:sp>
              </p:grpSp>
              <p:grpSp>
                <p:nvGrpSpPr>
                  <p:cNvPr id="107" name="组合 28">
                    <a:extLst>
                      <a:ext uri="{FF2B5EF4-FFF2-40B4-BE49-F238E27FC236}">
                        <a16:creationId xmlns:a16="http://schemas.microsoft.com/office/drawing/2014/main" id="{4C3A8AF8-7421-4CD7-A6A4-0B293AC1331F}"/>
                      </a:ext>
                    </a:extLst>
                  </p:cNvPr>
                  <p:cNvGrpSpPr/>
                  <p:nvPr/>
                </p:nvGrpSpPr>
                <p:grpSpPr>
                  <a:xfrm>
                    <a:off x="2209279" y="2401961"/>
                    <a:ext cx="1835696" cy="360040"/>
                    <a:chOff x="7020272" y="1916832"/>
                    <a:chExt cx="1835696" cy="360040"/>
                  </a:xfrm>
                  <a:solidFill>
                    <a:srgbClr val="FFC000"/>
                  </a:solidFill>
                </p:grpSpPr>
                <p:sp>
                  <p:nvSpPr>
                    <p:cNvPr id="108" name="矩形 107">
                      <a:extLst>
                        <a:ext uri="{FF2B5EF4-FFF2-40B4-BE49-F238E27FC236}">
                          <a16:creationId xmlns:a16="http://schemas.microsoft.com/office/drawing/2014/main" id="{81A15832-81D2-4623-9231-D196A4BDDF7E}"/>
                        </a:ext>
                      </a:extLst>
                    </p:cNvPr>
                    <p:cNvSpPr/>
                    <p:nvPr/>
                  </p:nvSpPr>
                  <p:spPr bwMode="auto">
                    <a:xfrm>
                      <a:off x="7020272" y="1916832"/>
                      <a:ext cx="914400" cy="360040"/>
                    </a:xfrm>
                    <a:prstGeom prst="rect">
                      <a:avLst/>
                    </a:prstGeom>
                    <a:grpFill/>
                    <a:ln w="19050" cap="sq" cmpd="sng" algn="ctr">
                      <a:solidFill>
                        <a:schemeClr val="tx1"/>
                      </a:solidFill>
                      <a:prstDash val="solid"/>
                      <a:round/>
                      <a:headEnd type="none" w="sm" len="sm"/>
                      <a:tailEnd type="none" w="sm" len="sm"/>
                    </a:ln>
                    <a:effectLst/>
                  </p:spPr>
                  <p:txBody>
                    <a:bodyPr wrap="none"/>
                    <a:lstStyle/>
                    <a:p>
                      <a:pPr algn="ctr" eaLnBrk="1" fontAlgn="auto" hangingPunct="1">
                        <a:spcBef>
                          <a:spcPts val="0"/>
                        </a:spcBef>
                        <a:spcAft>
                          <a:spcPts val="0"/>
                        </a:spcAft>
                        <a:defRPr/>
                      </a:pPr>
                      <a:r>
                        <a:rPr lang="en-US" altLang="zh-CN" sz="2000" b="1" dirty="0">
                          <a:latin typeface="Calibri" pitchFamily="34" charset="0"/>
                          <a:ea typeface="+mn-ea"/>
                          <a:cs typeface="Calibri" pitchFamily="34" charset="0"/>
                        </a:rPr>
                        <a:t>16K</a:t>
                      </a:r>
                      <a:r>
                        <a:rPr lang="en-US" altLang="zh-CN" sz="2000" b="1" dirty="0">
                          <a:latin typeface="Calibri" pitchFamily="34" charset="0"/>
                          <a:ea typeface="黑体" pitchFamily="2" charset="-122"/>
                          <a:cs typeface="Calibri" pitchFamily="34" charset="0"/>
                        </a:rPr>
                        <a:t>×8</a:t>
                      </a:r>
                      <a:endParaRPr lang="zh-CN" altLang="en-US" sz="2000" b="1" dirty="0">
                        <a:latin typeface="Calibri" pitchFamily="34" charset="0"/>
                        <a:ea typeface="+mn-ea"/>
                        <a:cs typeface="Calibri" pitchFamily="34" charset="0"/>
                      </a:endParaRPr>
                    </a:p>
                  </p:txBody>
                </p:sp>
                <p:sp>
                  <p:nvSpPr>
                    <p:cNvPr id="109" name="矩形 108">
                      <a:extLst>
                        <a:ext uri="{FF2B5EF4-FFF2-40B4-BE49-F238E27FC236}">
                          <a16:creationId xmlns:a16="http://schemas.microsoft.com/office/drawing/2014/main" id="{6E862058-A618-4476-BDDA-6A21211AC589}"/>
                        </a:ext>
                      </a:extLst>
                    </p:cNvPr>
                    <p:cNvSpPr/>
                    <p:nvPr/>
                  </p:nvSpPr>
                  <p:spPr bwMode="auto">
                    <a:xfrm>
                      <a:off x="7941568" y="1916832"/>
                      <a:ext cx="914400" cy="360040"/>
                    </a:xfrm>
                    <a:prstGeom prst="rect">
                      <a:avLst/>
                    </a:prstGeom>
                    <a:grpFill/>
                    <a:ln w="19050" cap="sq" cmpd="sng" algn="ctr">
                      <a:solidFill>
                        <a:schemeClr val="tx1"/>
                      </a:solidFill>
                      <a:prstDash val="solid"/>
                      <a:round/>
                      <a:headEnd type="none" w="sm" len="sm"/>
                      <a:tailEnd type="none" w="sm" len="sm"/>
                    </a:ln>
                    <a:effectLst/>
                  </p:spPr>
                  <p:txBody>
                    <a:bodyPr wrap="none"/>
                    <a:lstStyle/>
                    <a:p>
                      <a:pPr algn="ctr" eaLnBrk="1" fontAlgn="auto" hangingPunct="1">
                        <a:spcBef>
                          <a:spcPts val="0"/>
                        </a:spcBef>
                        <a:spcAft>
                          <a:spcPts val="0"/>
                        </a:spcAft>
                        <a:defRPr/>
                      </a:pPr>
                      <a:r>
                        <a:rPr lang="en-US" altLang="zh-CN" sz="2000" b="1" dirty="0">
                          <a:latin typeface="Calibri" pitchFamily="34" charset="0"/>
                          <a:ea typeface="+mn-ea"/>
                          <a:cs typeface="Calibri" pitchFamily="34" charset="0"/>
                        </a:rPr>
                        <a:t>16K</a:t>
                      </a:r>
                      <a:r>
                        <a:rPr lang="en-US" altLang="zh-CN" sz="2000" b="1" dirty="0">
                          <a:latin typeface="Calibri" pitchFamily="34" charset="0"/>
                          <a:ea typeface="黑体" pitchFamily="2" charset="-122"/>
                          <a:cs typeface="Calibri" pitchFamily="34" charset="0"/>
                        </a:rPr>
                        <a:t>×8</a:t>
                      </a:r>
                      <a:endParaRPr lang="zh-CN" altLang="en-US" sz="2000" b="1" dirty="0">
                        <a:latin typeface="Calibri" pitchFamily="34" charset="0"/>
                        <a:ea typeface="+mn-ea"/>
                        <a:cs typeface="Calibri" pitchFamily="34" charset="0"/>
                      </a:endParaRPr>
                    </a:p>
                  </p:txBody>
                </p:sp>
              </p:grpSp>
            </p:grpSp>
          </p:grpSp>
          <p:sp>
            <p:nvSpPr>
              <p:cNvPr id="81" name="矩形 65">
                <a:extLst>
                  <a:ext uri="{FF2B5EF4-FFF2-40B4-BE49-F238E27FC236}">
                    <a16:creationId xmlns:a16="http://schemas.microsoft.com/office/drawing/2014/main" id="{9D128730-66BC-47FD-91C4-FD79D6EAD43F}"/>
                  </a:ext>
                </a:extLst>
              </p:cNvPr>
              <p:cNvSpPr>
                <a:spLocks noChangeArrowheads="1"/>
              </p:cNvSpPr>
              <p:nvPr/>
            </p:nvSpPr>
            <p:spPr bwMode="auto">
              <a:xfrm>
                <a:off x="437047" y="1738250"/>
                <a:ext cx="180008" cy="549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ap="sq" algn="ctr">
                    <a:solidFill>
                      <a:srgbClr val="000000"/>
                    </a:solidFill>
                    <a:round/>
                    <a:headEnd type="none" w="sm" len="sm"/>
                    <a:tailEnd type="none" w="sm" len="sm"/>
                  </a14:hiddenLine>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dirty="0">
                    <a:latin typeface="Calibri" panose="020F0502020204030204" pitchFamily="34" charset="0"/>
                  </a:rPr>
                  <a:t>0</a:t>
                </a:r>
                <a:endParaRPr lang="zh-CN" altLang="en-US" b="1" dirty="0">
                  <a:latin typeface="Calibri" panose="020F0502020204030204" pitchFamily="34" charset="0"/>
                </a:endParaRPr>
              </a:p>
            </p:txBody>
          </p:sp>
          <p:sp>
            <p:nvSpPr>
              <p:cNvPr id="86" name="矩形 66">
                <a:extLst>
                  <a:ext uri="{FF2B5EF4-FFF2-40B4-BE49-F238E27FC236}">
                    <a16:creationId xmlns:a16="http://schemas.microsoft.com/office/drawing/2014/main" id="{7919E67D-54D8-4CEB-92BE-E46C728C4E35}"/>
                  </a:ext>
                </a:extLst>
              </p:cNvPr>
              <p:cNvSpPr>
                <a:spLocks noChangeArrowheads="1"/>
              </p:cNvSpPr>
              <p:nvPr/>
            </p:nvSpPr>
            <p:spPr bwMode="auto">
              <a:xfrm>
                <a:off x="437047" y="2287649"/>
                <a:ext cx="180008" cy="549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ap="sq" algn="ctr">
                    <a:solidFill>
                      <a:srgbClr val="000000"/>
                    </a:solidFill>
                    <a:round/>
                    <a:headEnd type="none" w="sm" len="sm"/>
                    <a:tailEnd type="none" w="sm" len="sm"/>
                  </a14:hiddenLine>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dirty="0">
                    <a:latin typeface="Calibri" panose="020F0502020204030204" pitchFamily="34" charset="0"/>
                  </a:rPr>
                  <a:t>1</a:t>
                </a:r>
                <a:endParaRPr lang="zh-CN" altLang="en-US" b="1" dirty="0">
                  <a:latin typeface="Calibri" panose="020F0502020204030204" pitchFamily="34" charset="0"/>
                </a:endParaRPr>
              </a:p>
            </p:txBody>
          </p:sp>
          <p:sp>
            <p:nvSpPr>
              <p:cNvPr id="87" name="矩形 67">
                <a:extLst>
                  <a:ext uri="{FF2B5EF4-FFF2-40B4-BE49-F238E27FC236}">
                    <a16:creationId xmlns:a16="http://schemas.microsoft.com/office/drawing/2014/main" id="{7B66D2D0-5C22-411B-AA22-E997748D393D}"/>
                  </a:ext>
                </a:extLst>
              </p:cNvPr>
              <p:cNvSpPr>
                <a:spLocks noChangeArrowheads="1"/>
              </p:cNvSpPr>
              <p:nvPr/>
            </p:nvSpPr>
            <p:spPr bwMode="auto">
              <a:xfrm>
                <a:off x="437047" y="2684648"/>
                <a:ext cx="180008" cy="549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ap="sq" algn="ctr">
                    <a:solidFill>
                      <a:srgbClr val="000000"/>
                    </a:solidFill>
                    <a:round/>
                    <a:headEnd type="none" w="sm" len="sm"/>
                    <a:tailEnd type="none" w="sm" len="sm"/>
                  </a14:hiddenLine>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dirty="0">
                    <a:latin typeface="Calibri" panose="020F0502020204030204" pitchFamily="34" charset="0"/>
                  </a:rPr>
                  <a:t>2</a:t>
                </a:r>
                <a:endParaRPr lang="zh-CN" altLang="en-US" b="1" dirty="0">
                  <a:latin typeface="Calibri" panose="020F0502020204030204" pitchFamily="34" charset="0"/>
                </a:endParaRPr>
              </a:p>
            </p:txBody>
          </p:sp>
          <p:sp>
            <p:nvSpPr>
              <p:cNvPr id="88" name="矩形 68">
                <a:extLst>
                  <a:ext uri="{FF2B5EF4-FFF2-40B4-BE49-F238E27FC236}">
                    <a16:creationId xmlns:a16="http://schemas.microsoft.com/office/drawing/2014/main" id="{EE9A8332-07E6-4AFD-9C2E-C08F707FE9E6}"/>
                  </a:ext>
                </a:extLst>
              </p:cNvPr>
              <p:cNvSpPr>
                <a:spLocks noChangeArrowheads="1"/>
              </p:cNvSpPr>
              <p:nvPr/>
            </p:nvSpPr>
            <p:spPr bwMode="auto">
              <a:xfrm>
                <a:off x="437047" y="3024497"/>
                <a:ext cx="180008" cy="549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ap="sq" algn="ctr">
                    <a:solidFill>
                      <a:srgbClr val="000000"/>
                    </a:solidFill>
                    <a:round/>
                    <a:headEnd type="none" w="sm" len="sm"/>
                    <a:tailEnd type="none" w="sm" len="sm"/>
                  </a14:hiddenLine>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dirty="0">
                    <a:latin typeface="Calibri" panose="020F0502020204030204" pitchFamily="34" charset="0"/>
                  </a:rPr>
                  <a:t>3</a:t>
                </a:r>
                <a:endParaRPr lang="zh-CN" altLang="en-US" b="1" dirty="0">
                  <a:latin typeface="Calibri" panose="020F0502020204030204" pitchFamily="34" charset="0"/>
                </a:endParaRPr>
              </a:p>
            </p:txBody>
          </p:sp>
          <p:sp>
            <p:nvSpPr>
              <p:cNvPr id="89" name="矩形 66">
                <a:extLst>
                  <a:ext uri="{FF2B5EF4-FFF2-40B4-BE49-F238E27FC236}">
                    <a16:creationId xmlns:a16="http://schemas.microsoft.com/office/drawing/2014/main" id="{D09607D2-2F02-4BAF-A957-90BD267BB3D6}"/>
                  </a:ext>
                </a:extLst>
              </p:cNvPr>
              <p:cNvSpPr>
                <a:spLocks noChangeArrowheads="1"/>
              </p:cNvSpPr>
              <p:nvPr/>
            </p:nvSpPr>
            <p:spPr bwMode="auto">
              <a:xfrm>
                <a:off x="437047" y="3373499"/>
                <a:ext cx="180008" cy="549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ap="sq" algn="ctr">
                    <a:solidFill>
                      <a:srgbClr val="000000"/>
                    </a:solidFill>
                    <a:round/>
                    <a:headEnd type="none" w="sm" len="sm"/>
                    <a:tailEnd type="none" w="sm" len="sm"/>
                  </a14:hiddenLine>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dirty="0">
                    <a:latin typeface="Calibri" panose="020F0502020204030204" pitchFamily="34" charset="0"/>
                  </a:rPr>
                  <a:t>4</a:t>
                </a:r>
                <a:endParaRPr lang="zh-CN" altLang="en-US" b="1" dirty="0">
                  <a:latin typeface="Calibri" panose="020F0502020204030204" pitchFamily="34" charset="0"/>
                </a:endParaRPr>
              </a:p>
            </p:txBody>
          </p:sp>
          <p:sp>
            <p:nvSpPr>
              <p:cNvPr id="90" name="矩形 67">
                <a:extLst>
                  <a:ext uri="{FF2B5EF4-FFF2-40B4-BE49-F238E27FC236}">
                    <a16:creationId xmlns:a16="http://schemas.microsoft.com/office/drawing/2014/main" id="{06C6FC84-45E1-4B0F-BF85-F27CF38B0736}"/>
                  </a:ext>
                </a:extLst>
              </p:cNvPr>
              <p:cNvSpPr>
                <a:spLocks noChangeArrowheads="1"/>
              </p:cNvSpPr>
              <p:nvPr/>
            </p:nvSpPr>
            <p:spPr bwMode="auto">
              <a:xfrm>
                <a:off x="437047" y="3751448"/>
                <a:ext cx="180008" cy="549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ap="sq" algn="ctr">
                    <a:solidFill>
                      <a:srgbClr val="000000"/>
                    </a:solidFill>
                    <a:round/>
                    <a:headEnd type="none" w="sm" len="sm"/>
                    <a:tailEnd type="none" w="sm" len="sm"/>
                  </a14:hiddenLine>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dirty="0">
                    <a:latin typeface="Calibri" panose="020F0502020204030204" pitchFamily="34" charset="0"/>
                  </a:rPr>
                  <a:t>5</a:t>
                </a:r>
                <a:endParaRPr lang="zh-CN" altLang="en-US" b="1" dirty="0">
                  <a:latin typeface="Calibri" panose="020F0502020204030204" pitchFamily="34" charset="0"/>
                </a:endParaRPr>
              </a:p>
            </p:txBody>
          </p:sp>
          <p:sp>
            <p:nvSpPr>
              <p:cNvPr id="91" name="矩形 68">
                <a:extLst>
                  <a:ext uri="{FF2B5EF4-FFF2-40B4-BE49-F238E27FC236}">
                    <a16:creationId xmlns:a16="http://schemas.microsoft.com/office/drawing/2014/main" id="{EA3FAD1B-BFD2-4105-B56A-AD912A61988B}"/>
                  </a:ext>
                </a:extLst>
              </p:cNvPr>
              <p:cNvSpPr>
                <a:spLocks noChangeArrowheads="1"/>
              </p:cNvSpPr>
              <p:nvPr/>
            </p:nvSpPr>
            <p:spPr bwMode="auto">
              <a:xfrm>
                <a:off x="437047" y="4110347"/>
                <a:ext cx="180008" cy="549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ap="sq" algn="ctr">
                    <a:solidFill>
                      <a:srgbClr val="000000"/>
                    </a:solidFill>
                    <a:round/>
                    <a:headEnd type="none" w="sm" len="sm"/>
                    <a:tailEnd type="none" w="sm" len="sm"/>
                  </a14:hiddenLine>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dirty="0">
                    <a:latin typeface="Calibri" panose="020F0502020204030204" pitchFamily="34" charset="0"/>
                  </a:rPr>
                  <a:t>6</a:t>
                </a:r>
                <a:endParaRPr lang="zh-CN" altLang="en-US" b="1" dirty="0">
                  <a:latin typeface="Calibri" panose="020F0502020204030204" pitchFamily="34" charset="0"/>
                </a:endParaRPr>
              </a:p>
            </p:txBody>
          </p:sp>
          <p:sp>
            <p:nvSpPr>
              <p:cNvPr id="93" name="矩形 68">
                <a:extLst>
                  <a:ext uri="{FF2B5EF4-FFF2-40B4-BE49-F238E27FC236}">
                    <a16:creationId xmlns:a16="http://schemas.microsoft.com/office/drawing/2014/main" id="{666575FC-4575-4BCB-99D3-0914BDD793CF}"/>
                  </a:ext>
                </a:extLst>
              </p:cNvPr>
              <p:cNvSpPr>
                <a:spLocks noChangeArrowheads="1"/>
              </p:cNvSpPr>
              <p:nvPr/>
            </p:nvSpPr>
            <p:spPr bwMode="auto">
              <a:xfrm>
                <a:off x="437047" y="4491347"/>
                <a:ext cx="180008" cy="549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ap="sq" algn="ctr">
                    <a:solidFill>
                      <a:srgbClr val="000000"/>
                    </a:solidFill>
                    <a:round/>
                    <a:headEnd type="none" w="sm" len="sm"/>
                    <a:tailEnd type="none" w="sm" len="sm"/>
                  </a14:hiddenLine>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dirty="0">
                    <a:latin typeface="Calibri" panose="020F0502020204030204" pitchFamily="34" charset="0"/>
                  </a:rPr>
                  <a:t>7</a:t>
                </a:r>
                <a:endParaRPr lang="zh-CN" altLang="en-US" b="1" dirty="0">
                  <a:latin typeface="Calibri" panose="020F0502020204030204" pitchFamily="34" charset="0"/>
                </a:endParaRPr>
              </a:p>
            </p:txBody>
          </p:sp>
        </p:grpSp>
      </p:grpSp>
    </p:spTree>
    <p:extLst>
      <p:ext uri="{BB962C8B-B14F-4D97-AF65-F5344CB8AC3E}">
        <p14:creationId xmlns:p14="http://schemas.microsoft.com/office/powerpoint/2010/main" val="3255544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4">
                                            <p:txEl>
                                              <p:pRg st="2" end="2"/>
                                            </p:txEl>
                                          </p:spTgt>
                                        </p:tgtEl>
                                        <p:attrNameLst>
                                          <p:attrName>style.visibility</p:attrName>
                                        </p:attrNameLst>
                                      </p:cBhvr>
                                      <p:to>
                                        <p:strVal val="visible"/>
                                      </p:to>
                                    </p:set>
                                  </p:childTnLst>
                                </p:cTn>
                              </p:par>
                              <p:par>
                                <p:cTn id="13" presetID="1" presetClass="entr" presetSubtype="0" fill="hold" nodeType="withEffect">
                                  <p:stCondLst>
                                    <p:cond delay="500"/>
                                  </p:stCondLst>
                                  <p:childTnLst>
                                    <p:set>
                                      <p:cBhvr>
                                        <p:cTn id="14" dur="1" fill="hold">
                                          <p:stCondLst>
                                            <p:cond delay="0"/>
                                          </p:stCondLst>
                                        </p:cTn>
                                        <p:tgtEl>
                                          <p:spTgt spid="164">
                                            <p:txEl>
                                              <p:pRg st="3" end="3"/>
                                            </p:txEl>
                                          </p:spTgt>
                                        </p:tgtEl>
                                        <p:attrNameLst>
                                          <p:attrName>style.visibility</p:attrName>
                                        </p:attrNameLst>
                                      </p:cBhvr>
                                      <p:to>
                                        <p:strVal val="visible"/>
                                      </p:to>
                                    </p:set>
                                  </p:childTnLst>
                                </p:cTn>
                              </p:par>
                              <p:par>
                                <p:cTn id="15" presetID="1" presetClass="entr" presetSubtype="0" fill="hold" nodeType="withEffect">
                                  <p:stCondLst>
                                    <p:cond delay="500"/>
                                  </p:stCondLst>
                                  <p:childTnLst>
                                    <p:set>
                                      <p:cBhvr>
                                        <p:cTn id="16" dur="1" fill="hold">
                                          <p:stCondLst>
                                            <p:cond delay="0"/>
                                          </p:stCondLst>
                                        </p:cTn>
                                        <p:tgtEl>
                                          <p:spTgt spid="16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1">
            <a:extLst>
              <a:ext uri="{FF2B5EF4-FFF2-40B4-BE49-F238E27FC236}">
                <a16:creationId xmlns:a16="http://schemas.microsoft.com/office/drawing/2014/main" id="{C02C942E-59A2-4A9C-A0D1-FD3DC7B8D39E}"/>
              </a:ext>
            </a:extLst>
          </p:cNvPr>
          <p:cNvSpPr>
            <a:spLocks noChangeArrowheads="1"/>
          </p:cNvSpPr>
          <p:nvPr/>
        </p:nvSpPr>
        <p:spPr bwMode="auto">
          <a:xfrm>
            <a:off x="173038" y="136525"/>
            <a:ext cx="2078037" cy="44291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686" tIns="45844" rIns="91686" bIns="45844" anchor="ctr">
            <a:spAutoFit/>
          </a:bodyPr>
          <a:lstStyle/>
          <a:p>
            <a:pPr algn="ctr" defTabSz="866341" eaLnBrk="1" fontAlgn="auto" hangingPunct="1">
              <a:spcBef>
                <a:spcPts val="0"/>
              </a:spcBef>
              <a:spcAft>
                <a:spcPts val="0"/>
              </a:spcAft>
              <a:defRPr/>
            </a:pPr>
            <a:r>
              <a:rPr lang="zh-CN" altLang="en-US" sz="2275" b="1" kern="0" dirty="0">
                <a:solidFill>
                  <a:sysClr val="window" lastClr="FFFFFF"/>
                </a:solidFill>
              </a:rPr>
              <a:t>第四</a:t>
            </a:r>
            <a:r>
              <a:rPr lang="en-US" altLang="zh-CN" sz="2275" b="1" kern="0" dirty="0">
                <a:solidFill>
                  <a:sysClr val="window" lastClr="FFFFFF"/>
                </a:solidFill>
              </a:rPr>
              <a:t> </a:t>
            </a:r>
            <a:r>
              <a:rPr lang="zh-CN" altLang="en-US" sz="2275" b="1" kern="0" dirty="0">
                <a:solidFill>
                  <a:sysClr val="window" lastClr="FFFFFF"/>
                </a:solidFill>
              </a:rPr>
              <a:t>章 </a:t>
            </a:r>
          </a:p>
        </p:txBody>
      </p:sp>
      <p:grpSp>
        <p:nvGrpSpPr>
          <p:cNvPr id="57347" name="组合 4179">
            <a:extLst>
              <a:ext uri="{FF2B5EF4-FFF2-40B4-BE49-F238E27FC236}">
                <a16:creationId xmlns:a16="http://schemas.microsoft.com/office/drawing/2014/main" id="{8F7AFB25-DA3C-4EC2-A8D4-C5F5A9E05B48}"/>
              </a:ext>
            </a:extLst>
          </p:cNvPr>
          <p:cNvGrpSpPr>
            <a:grpSpLocks/>
          </p:cNvGrpSpPr>
          <p:nvPr/>
        </p:nvGrpSpPr>
        <p:grpSpPr bwMode="auto">
          <a:xfrm>
            <a:off x="403225" y="868363"/>
            <a:ext cx="3565525" cy="449262"/>
            <a:chOff x="-96346" y="0"/>
            <a:chExt cx="5459765" cy="511950"/>
          </a:xfrm>
        </p:grpSpPr>
        <p:sp>
          <p:nvSpPr>
            <p:cNvPr id="7" name="椭圆 4181">
              <a:extLst>
                <a:ext uri="{FF2B5EF4-FFF2-40B4-BE49-F238E27FC236}">
                  <a16:creationId xmlns:a16="http://schemas.microsoft.com/office/drawing/2014/main" id="{8C2DD6A0-3BE2-4F68-95A3-1A585029526C}"/>
                </a:ext>
              </a:extLst>
            </p:cNvPr>
            <p:cNvSpPr>
              <a:spLocks noChangeArrowheads="1"/>
            </p:cNvSpPr>
            <p:nvPr/>
          </p:nvSpPr>
          <p:spPr bwMode="auto">
            <a:xfrm>
              <a:off x="-96346" y="32562"/>
              <a:ext cx="294138" cy="441399"/>
            </a:xfrm>
            <a:prstGeom prst="ellipse">
              <a:avLst/>
            </a:prstGeom>
            <a:solidFill>
              <a:srgbClr val="59B2FF"/>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fontAlgn="auto" hangingPunct="1">
                <a:spcBef>
                  <a:spcPts val="0"/>
                </a:spcBef>
                <a:spcAft>
                  <a:spcPts val="0"/>
                </a:spcAft>
                <a:buFont typeface="Arial" panose="020B0604020202020204" pitchFamily="34" charset="0"/>
                <a:buNone/>
                <a:defRPr/>
              </a:pPr>
              <a:r>
                <a:rPr lang="en-US" altLang="zh-CN" sz="2275" dirty="0">
                  <a:solidFill>
                    <a:srgbClr val="FFFFFF"/>
                  </a:solidFill>
                  <a:latin typeface="微软雅黑" panose="020B0503020204020204" pitchFamily="34" charset="-122"/>
                  <a:ea typeface="微软雅黑" panose="020B0503020204020204" pitchFamily="34" charset="-122"/>
                </a:rPr>
                <a:t>4</a:t>
              </a:r>
              <a:endParaRPr lang="zh-CN" altLang="en-US" sz="2275" dirty="0">
                <a:solidFill>
                  <a:srgbClr val="FFFFFF"/>
                </a:solidFill>
                <a:latin typeface="微软雅黑" panose="020B0503020204020204" pitchFamily="34" charset="-122"/>
                <a:ea typeface="微软雅黑" panose="020B0503020204020204" pitchFamily="34" charset="-122"/>
              </a:endParaRPr>
            </a:p>
          </p:txBody>
        </p:sp>
        <p:sp>
          <p:nvSpPr>
            <p:cNvPr id="8" name="五边形 4182">
              <a:extLst>
                <a:ext uri="{FF2B5EF4-FFF2-40B4-BE49-F238E27FC236}">
                  <a16:creationId xmlns:a16="http://schemas.microsoft.com/office/drawing/2014/main" id="{22AEBCF9-33B7-4984-BADA-013C92A79BE8}"/>
                </a:ext>
              </a:extLst>
            </p:cNvPr>
            <p:cNvSpPr>
              <a:spLocks noChangeArrowheads="1"/>
            </p:cNvSpPr>
            <p:nvPr/>
          </p:nvSpPr>
          <p:spPr bwMode="auto">
            <a:xfrm flipH="1">
              <a:off x="477343" y="0"/>
              <a:ext cx="4708623" cy="504714"/>
            </a:xfrm>
            <a:prstGeom prst="homePlate">
              <a:avLst>
                <a:gd name="adj" fmla="val 37135"/>
              </a:avLst>
            </a:prstGeom>
            <a:solidFill>
              <a:srgbClr val="FF69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fontAlgn="auto" hangingPunct="1">
                <a:spcBef>
                  <a:spcPts val="0"/>
                </a:spcBef>
                <a:spcAft>
                  <a:spcPts val="0"/>
                </a:spcAft>
                <a:buFont typeface="Arial" panose="020B0604020202020204" pitchFamily="34" charset="0"/>
                <a:buNone/>
                <a:defRPr/>
              </a:pPr>
              <a:endParaRPr lang="zh-CN" altLang="en-US" sz="2275">
                <a:solidFill>
                  <a:srgbClr val="FFFFFF"/>
                </a:solidFill>
                <a:latin typeface="微软雅黑" panose="020B0503020204020204" pitchFamily="34" charset="-122"/>
                <a:ea typeface="微软雅黑" panose="020B0503020204020204" pitchFamily="34" charset="-122"/>
              </a:endParaRPr>
            </a:p>
          </p:txBody>
        </p:sp>
        <p:sp>
          <p:nvSpPr>
            <p:cNvPr id="9" name="文本框 4183">
              <a:extLst>
                <a:ext uri="{FF2B5EF4-FFF2-40B4-BE49-F238E27FC236}">
                  <a16:creationId xmlns:a16="http://schemas.microsoft.com/office/drawing/2014/main" id="{8265AF18-E9FA-4A07-8717-B94F0D2DCAA4}"/>
                </a:ext>
              </a:extLst>
            </p:cNvPr>
            <p:cNvSpPr txBox="1">
              <a:spLocks noChangeArrowheads="1"/>
            </p:cNvSpPr>
            <p:nvPr/>
          </p:nvSpPr>
          <p:spPr bwMode="auto">
            <a:xfrm>
              <a:off x="805513" y="7236"/>
              <a:ext cx="4557906" cy="504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eaLnBrk="1" fontAlgn="auto" hangingPunct="1">
                <a:spcBef>
                  <a:spcPct val="50000"/>
                </a:spcBef>
                <a:spcAft>
                  <a:spcPts val="0"/>
                </a:spcAft>
                <a:defRPr/>
              </a:pPr>
              <a:r>
                <a:rPr lang="zh-CN" altLang="en-US" sz="2275" dirty="0">
                  <a:solidFill>
                    <a:schemeClr val="bg1"/>
                  </a:solidFill>
                  <a:latin typeface="微软雅黑" panose="020B0503020204020204" pitchFamily="34" charset="-122"/>
                  <a:ea typeface="微软雅黑" panose="020B0503020204020204" pitchFamily="34" charset="-122"/>
                </a:rPr>
                <a:t>字位同时扩展举例</a:t>
              </a:r>
            </a:p>
          </p:txBody>
        </p:sp>
      </p:grpSp>
      <p:sp>
        <p:nvSpPr>
          <p:cNvPr id="203" name="文本框 202">
            <a:extLst>
              <a:ext uri="{FF2B5EF4-FFF2-40B4-BE49-F238E27FC236}">
                <a16:creationId xmlns:a16="http://schemas.microsoft.com/office/drawing/2014/main" id="{3FD4E63F-0B54-4C33-B38B-2372E6A7132D}"/>
              </a:ext>
            </a:extLst>
          </p:cNvPr>
          <p:cNvSpPr txBox="1"/>
          <p:nvPr/>
        </p:nvSpPr>
        <p:spPr>
          <a:xfrm>
            <a:off x="654050" y="1476375"/>
            <a:ext cx="7961313" cy="515938"/>
          </a:xfrm>
          <a:prstGeom prst="rect">
            <a:avLst/>
          </a:prstGeom>
          <a:noFill/>
        </p:spPr>
        <p:txBody>
          <a:bodyPr>
            <a:spAutoFit/>
          </a:bodyPr>
          <a:lstStyle/>
          <a:p>
            <a:pPr eaLnBrk="1" fontAlgn="auto" hangingPunct="1">
              <a:lnSpc>
                <a:spcPct val="135000"/>
              </a:lnSpc>
              <a:spcBef>
                <a:spcPts val="0"/>
              </a:spcBef>
              <a:spcAft>
                <a:spcPts val="0"/>
              </a:spcAft>
              <a:defRPr/>
            </a:pPr>
            <a:r>
              <a:rPr lang="zh-CN" altLang="en-US" sz="2275" dirty="0"/>
              <a:t>例</a:t>
            </a:r>
            <a:r>
              <a:rPr lang="en-US" altLang="zh-CN" sz="2275" dirty="0"/>
              <a:t>4</a:t>
            </a:r>
            <a:r>
              <a:rPr lang="zh-CN" altLang="en-US" sz="2275" dirty="0"/>
              <a:t>   用</a:t>
            </a:r>
            <a:r>
              <a:rPr lang="en-US" altLang="zh-CN" sz="2275" dirty="0"/>
              <a:t>16K</a:t>
            </a:r>
            <a:r>
              <a:rPr lang="en-US" altLang="zh-CN" sz="2275" dirty="0">
                <a:sym typeface="Symbol" panose="05050102010706020507" pitchFamily="18" charset="2"/>
              </a:rPr>
              <a:t> 8 </a:t>
            </a:r>
            <a:r>
              <a:rPr lang="zh-CN" altLang="en-US" sz="2275" dirty="0">
                <a:sym typeface="Symbol" panose="05050102010706020507" pitchFamily="18" charset="2"/>
              </a:rPr>
              <a:t>的存储芯片构建</a:t>
            </a:r>
            <a:r>
              <a:rPr lang="en-US" altLang="zh-CN" sz="2275" dirty="0"/>
              <a:t>128K</a:t>
            </a:r>
            <a:r>
              <a:rPr lang="en-US" altLang="zh-CN" sz="2275" dirty="0">
                <a:sym typeface="Symbol" panose="05050102010706020507" pitchFamily="18" charset="2"/>
              </a:rPr>
              <a:t>32</a:t>
            </a:r>
            <a:r>
              <a:rPr lang="zh-CN" altLang="en-US" sz="2275" dirty="0">
                <a:sym typeface="Symbol" panose="05050102010706020507" pitchFamily="18" charset="2"/>
              </a:rPr>
              <a:t>的存储器</a:t>
            </a:r>
            <a:endParaRPr lang="zh-CN" altLang="en-US" sz="2275" dirty="0"/>
          </a:p>
        </p:txBody>
      </p:sp>
      <p:grpSp>
        <p:nvGrpSpPr>
          <p:cNvPr id="57349" name="组合 10">
            <a:extLst>
              <a:ext uri="{FF2B5EF4-FFF2-40B4-BE49-F238E27FC236}">
                <a16:creationId xmlns:a16="http://schemas.microsoft.com/office/drawing/2014/main" id="{547425BF-66C5-494D-BE31-07EF5BD327B4}"/>
              </a:ext>
            </a:extLst>
          </p:cNvPr>
          <p:cNvGrpSpPr>
            <a:grpSpLocks/>
          </p:cNvGrpSpPr>
          <p:nvPr/>
        </p:nvGrpSpPr>
        <p:grpSpPr bwMode="auto">
          <a:xfrm>
            <a:off x="508000" y="2373313"/>
            <a:ext cx="6792913" cy="3652837"/>
            <a:chOff x="2304627" y="2746596"/>
            <a:chExt cx="7162800" cy="3854450"/>
          </a:xfrm>
        </p:grpSpPr>
        <p:grpSp>
          <p:nvGrpSpPr>
            <p:cNvPr id="57352" name="Group 2">
              <a:extLst>
                <a:ext uri="{FF2B5EF4-FFF2-40B4-BE49-F238E27FC236}">
                  <a16:creationId xmlns:a16="http://schemas.microsoft.com/office/drawing/2014/main" id="{16FAFE50-D5B8-4E81-B783-9CC47CCF2BEA}"/>
                </a:ext>
              </a:extLst>
            </p:cNvPr>
            <p:cNvGrpSpPr>
              <a:grpSpLocks/>
            </p:cNvGrpSpPr>
            <p:nvPr/>
          </p:nvGrpSpPr>
          <p:grpSpPr bwMode="auto">
            <a:xfrm>
              <a:off x="4527127" y="5729508"/>
              <a:ext cx="4198937" cy="750888"/>
              <a:chOff x="2120" y="3175"/>
              <a:chExt cx="2645" cy="473"/>
            </a:xfrm>
          </p:grpSpPr>
          <p:sp>
            <p:nvSpPr>
              <p:cNvPr id="76" name="Line 3">
                <a:extLst>
                  <a:ext uri="{FF2B5EF4-FFF2-40B4-BE49-F238E27FC236}">
                    <a16:creationId xmlns:a16="http://schemas.microsoft.com/office/drawing/2014/main" id="{923EB8FA-44AA-41D3-BB41-82DCF9588180}"/>
                  </a:ext>
                </a:extLst>
              </p:cNvPr>
              <p:cNvSpPr>
                <a:spLocks noChangeAspect="1" noChangeShapeType="1"/>
              </p:cNvSpPr>
              <p:nvPr/>
            </p:nvSpPr>
            <p:spPr bwMode="auto">
              <a:xfrm>
                <a:off x="3598" y="3175"/>
                <a:ext cx="0" cy="473"/>
              </a:xfrm>
              <a:prstGeom prst="line">
                <a:avLst/>
              </a:prstGeom>
              <a:noFill/>
              <a:ln w="76200">
                <a:solidFill>
                  <a:schemeClr val="tx1"/>
                </a:solidFill>
                <a:round/>
                <a:headEnd type="triangle" w="sm" len="sm"/>
                <a:tailEnd type="triangle" w="sm" len="sm"/>
              </a:ln>
            </p:spPr>
            <p:txBody>
              <a:bodyPr/>
              <a:lstStyle/>
              <a:p>
                <a:pPr eaLnBrk="1" fontAlgn="auto" hangingPunct="1">
                  <a:spcBef>
                    <a:spcPts val="0"/>
                  </a:spcBef>
                  <a:spcAft>
                    <a:spcPts val="0"/>
                  </a:spcAft>
                  <a:defRPr/>
                </a:pPr>
                <a:endParaRPr lang="zh-CN" altLang="en-US" sz="1707">
                  <a:latin typeface="+mn-lt"/>
                  <a:ea typeface="+mn-ea"/>
                </a:endParaRPr>
              </a:p>
            </p:txBody>
          </p:sp>
          <p:sp>
            <p:nvSpPr>
              <p:cNvPr id="77" name="Line 4">
                <a:extLst>
                  <a:ext uri="{FF2B5EF4-FFF2-40B4-BE49-F238E27FC236}">
                    <a16:creationId xmlns:a16="http://schemas.microsoft.com/office/drawing/2014/main" id="{22C6D098-728B-48D3-9052-3B3CC8FD738D}"/>
                  </a:ext>
                </a:extLst>
              </p:cNvPr>
              <p:cNvSpPr>
                <a:spLocks noChangeAspect="1" noChangeShapeType="1"/>
              </p:cNvSpPr>
              <p:nvPr/>
            </p:nvSpPr>
            <p:spPr bwMode="auto">
              <a:xfrm>
                <a:off x="4765" y="3175"/>
                <a:ext cx="0" cy="473"/>
              </a:xfrm>
              <a:prstGeom prst="line">
                <a:avLst/>
              </a:prstGeom>
              <a:noFill/>
              <a:ln w="76200">
                <a:solidFill>
                  <a:schemeClr val="tx1"/>
                </a:solidFill>
                <a:round/>
                <a:headEnd type="triangle" w="sm" len="sm"/>
                <a:tailEnd type="triangle" w="sm" len="sm"/>
              </a:ln>
            </p:spPr>
            <p:txBody>
              <a:bodyPr/>
              <a:lstStyle/>
              <a:p>
                <a:pPr eaLnBrk="1" fontAlgn="auto" hangingPunct="1">
                  <a:spcBef>
                    <a:spcPts val="0"/>
                  </a:spcBef>
                  <a:spcAft>
                    <a:spcPts val="0"/>
                  </a:spcAft>
                  <a:defRPr/>
                </a:pPr>
                <a:endParaRPr lang="zh-CN" altLang="en-US" sz="1707">
                  <a:latin typeface="+mn-lt"/>
                  <a:ea typeface="+mn-ea"/>
                </a:endParaRPr>
              </a:p>
            </p:txBody>
          </p:sp>
          <p:sp>
            <p:nvSpPr>
              <p:cNvPr id="78" name="Line 5">
                <a:extLst>
                  <a:ext uri="{FF2B5EF4-FFF2-40B4-BE49-F238E27FC236}">
                    <a16:creationId xmlns:a16="http://schemas.microsoft.com/office/drawing/2014/main" id="{502BEE99-5145-41BB-B59D-E04EEB389B08}"/>
                  </a:ext>
                </a:extLst>
              </p:cNvPr>
              <p:cNvSpPr>
                <a:spLocks noChangeAspect="1" noChangeShapeType="1"/>
              </p:cNvSpPr>
              <p:nvPr/>
            </p:nvSpPr>
            <p:spPr bwMode="auto">
              <a:xfrm>
                <a:off x="2820" y="3175"/>
                <a:ext cx="0" cy="473"/>
              </a:xfrm>
              <a:prstGeom prst="line">
                <a:avLst/>
              </a:prstGeom>
              <a:noFill/>
              <a:ln w="76200">
                <a:solidFill>
                  <a:schemeClr val="tx1"/>
                </a:solidFill>
                <a:round/>
                <a:headEnd type="triangle" w="sm" len="sm"/>
                <a:tailEnd type="triangle" w="sm" len="sm"/>
              </a:ln>
            </p:spPr>
            <p:txBody>
              <a:bodyPr/>
              <a:lstStyle/>
              <a:p>
                <a:pPr eaLnBrk="1" fontAlgn="auto" hangingPunct="1">
                  <a:spcBef>
                    <a:spcPts val="0"/>
                  </a:spcBef>
                  <a:spcAft>
                    <a:spcPts val="0"/>
                  </a:spcAft>
                  <a:defRPr/>
                </a:pPr>
                <a:endParaRPr lang="zh-CN" altLang="en-US" sz="1707">
                  <a:latin typeface="+mn-lt"/>
                  <a:ea typeface="+mn-ea"/>
                </a:endParaRPr>
              </a:p>
            </p:txBody>
          </p:sp>
          <p:sp>
            <p:nvSpPr>
              <p:cNvPr id="79" name="Line 6">
                <a:extLst>
                  <a:ext uri="{FF2B5EF4-FFF2-40B4-BE49-F238E27FC236}">
                    <a16:creationId xmlns:a16="http://schemas.microsoft.com/office/drawing/2014/main" id="{375AD006-6897-40A5-9BCC-F6649C6B48A3}"/>
                  </a:ext>
                </a:extLst>
              </p:cNvPr>
              <p:cNvSpPr>
                <a:spLocks noChangeAspect="1" noChangeShapeType="1"/>
              </p:cNvSpPr>
              <p:nvPr/>
            </p:nvSpPr>
            <p:spPr bwMode="auto">
              <a:xfrm>
                <a:off x="2120" y="3175"/>
                <a:ext cx="0" cy="473"/>
              </a:xfrm>
              <a:prstGeom prst="line">
                <a:avLst/>
              </a:prstGeom>
              <a:noFill/>
              <a:ln w="76200">
                <a:solidFill>
                  <a:schemeClr val="tx1"/>
                </a:solidFill>
                <a:round/>
                <a:headEnd type="triangle" w="sm" len="sm"/>
                <a:tailEnd type="triangle" w="sm" len="sm"/>
              </a:ln>
            </p:spPr>
            <p:txBody>
              <a:bodyPr/>
              <a:lstStyle/>
              <a:p>
                <a:pPr eaLnBrk="1" fontAlgn="auto" hangingPunct="1">
                  <a:spcBef>
                    <a:spcPts val="0"/>
                  </a:spcBef>
                  <a:spcAft>
                    <a:spcPts val="0"/>
                  </a:spcAft>
                  <a:defRPr/>
                </a:pPr>
                <a:endParaRPr lang="zh-CN" altLang="en-US" sz="1707">
                  <a:latin typeface="+mn-lt"/>
                  <a:ea typeface="+mn-ea"/>
                </a:endParaRPr>
              </a:p>
            </p:txBody>
          </p:sp>
        </p:grpSp>
        <p:grpSp>
          <p:nvGrpSpPr>
            <p:cNvPr id="57353" name="Group 7">
              <a:extLst>
                <a:ext uri="{FF2B5EF4-FFF2-40B4-BE49-F238E27FC236}">
                  <a16:creationId xmlns:a16="http://schemas.microsoft.com/office/drawing/2014/main" id="{42BFE821-1934-4D7E-86E1-3C986E0E2176}"/>
                </a:ext>
              </a:extLst>
            </p:cNvPr>
            <p:cNvGrpSpPr>
              <a:grpSpLocks/>
            </p:cNvGrpSpPr>
            <p:nvPr/>
          </p:nvGrpSpPr>
          <p:grpSpPr bwMode="auto">
            <a:xfrm>
              <a:off x="7552902" y="5275483"/>
              <a:ext cx="574675" cy="85725"/>
              <a:chOff x="4026" y="2889"/>
              <a:chExt cx="362" cy="54"/>
            </a:xfrm>
          </p:grpSpPr>
          <p:sp>
            <p:nvSpPr>
              <p:cNvPr id="85" name="Oval 8">
                <a:extLst>
                  <a:ext uri="{FF2B5EF4-FFF2-40B4-BE49-F238E27FC236}">
                    <a16:creationId xmlns:a16="http://schemas.microsoft.com/office/drawing/2014/main" id="{20BBE76B-8BFD-4469-9E1C-10AD9B633E4A}"/>
                  </a:ext>
                </a:extLst>
              </p:cNvPr>
              <p:cNvSpPr>
                <a:spLocks noChangeAspect="1" noChangeArrowheads="1"/>
              </p:cNvSpPr>
              <p:nvPr/>
            </p:nvSpPr>
            <p:spPr bwMode="auto">
              <a:xfrm>
                <a:off x="4338" y="2889"/>
                <a:ext cx="51" cy="54"/>
              </a:xfrm>
              <a:prstGeom prst="ellipse">
                <a:avLst/>
              </a:prstGeom>
              <a:solidFill>
                <a:schemeClr val="folHlink"/>
              </a:solidFill>
              <a:ln w="3175">
                <a:solidFill>
                  <a:schemeClr val="tx1"/>
                </a:solidFill>
                <a:round/>
                <a:headEnd/>
                <a:tailEnd/>
              </a:ln>
            </p:spPr>
            <p:txBody>
              <a:bodyPr/>
              <a:lstStyle/>
              <a:p>
                <a:pPr algn="ctr" eaLnBrk="1" fontAlgn="auto" hangingPunct="1">
                  <a:spcBef>
                    <a:spcPts val="0"/>
                  </a:spcBef>
                  <a:spcAft>
                    <a:spcPts val="0"/>
                  </a:spcAft>
                  <a:defRPr/>
                </a:pPr>
                <a:endParaRPr lang="zh-CN" altLang="en-US" sz="1707">
                  <a:latin typeface="+mn-lt"/>
                  <a:ea typeface="+mn-ea"/>
                </a:endParaRPr>
              </a:p>
            </p:txBody>
          </p:sp>
          <p:sp>
            <p:nvSpPr>
              <p:cNvPr id="86" name="Oval 9">
                <a:extLst>
                  <a:ext uri="{FF2B5EF4-FFF2-40B4-BE49-F238E27FC236}">
                    <a16:creationId xmlns:a16="http://schemas.microsoft.com/office/drawing/2014/main" id="{24C9DB86-79E5-40A4-A731-F73965C21B5C}"/>
                  </a:ext>
                </a:extLst>
              </p:cNvPr>
              <p:cNvSpPr>
                <a:spLocks noChangeAspect="1" noChangeArrowheads="1"/>
              </p:cNvSpPr>
              <p:nvPr/>
            </p:nvSpPr>
            <p:spPr bwMode="auto">
              <a:xfrm>
                <a:off x="4026" y="2889"/>
                <a:ext cx="51" cy="54"/>
              </a:xfrm>
              <a:prstGeom prst="ellipse">
                <a:avLst/>
              </a:prstGeom>
              <a:solidFill>
                <a:schemeClr val="folHlink"/>
              </a:solidFill>
              <a:ln w="3175">
                <a:solidFill>
                  <a:schemeClr val="tx1"/>
                </a:solidFill>
                <a:round/>
                <a:headEnd/>
                <a:tailEnd/>
              </a:ln>
            </p:spPr>
            <p:txBody>
              <a:bodyPr/>
              <a:lstStyle/>
              <a:p>
                <a:pPr algn="ctr" eaLnBrk="1" fontAlgn="auto" hangingPunct="1">
                  <a:spcBef>
                    <a:spcPts val="0"/>
                  </a:spcBef>
                  <a:spcAft>
                    <a:spcPts val="0"/>
                  </a:spcAft>
                  <a:defRPr/>
                </a:pPr>
                <a:endParaRPr lang="zh-CN" altLang="en-US" sz="1707">
                  <a:latin typeface="+mn-lt"/>
                  <a:ea typeface="+mn-ea"/>
                </a:endParaRPr>
              </a:p>
            </p:txBody>
          </p:sp>
          <p:sp>
            <p:nvSpPr>
              <p:cNvPr id="87" name="Oval 10">
                <a:extLst>
                  <a:ext uri="{FF2B5EF4-FFF2-40B4-BE49-F238E27FC236}">
                    <a16:creationId xmlns:a16="http://schemas.microsoft.com/office/drawing/2014/main" id="{16C5E2C5-F024-4EC6-82CD-0EE401D3E7A0}"/>
                  </a:ext>
                </a:extLst>
              </p:cNvPr>
              <p:cNvSpPr>
                <a:spLocks noChangeAspect="1" noChangeArrowheads="1"/>
              </p:cNvSpPr>
              <p:nvPr/>
            </p:nvSpPr>
            <p:spPr bwMode="auto">
              <a:xfrm>
                <a:off x="4182" y="2889"/>
                <a:ext cx="51" cy="54"/>
              </a:xfrm>
              <a:prstGeom prst="ellipse">
                <a:avLst/>
              </a:prstGeom>
              <a:solidFill>
                <a:schemeClr val="folHlink"/>
              </a:solidFill>
              <a:ln w="3175">
                <a:solidFill>
                  <a:schemeClr val="tx1"/>
                </a:solidFill>
                <a:round/>
                <a:headEnd/>
                <a:tailEnd/>
              </a:ln>
            </p:spPr>
            <p:txBody>
              <a:bodyPr/>
              <a:lstStyle/>
              <a:p>
                <a:pPr algn="ctr" eaLnBrk="1" fontAlgn="auto" hangingPunct="1">
                  <a:spcBef>
                    <a:spcPts val="0"/>
                  </a:spcBef>
                  <a:spcAft>
                    <a:spcPts val="0"/>
                  </a:spcAft>
                  <a:defRPr/>
                </a:pPr>
                <a:endParaRPr lang="zh-CN" altLang="en-US" sz="1707">
                  <a:latin typeface="+mn-lt"/>
                  <a:ea typeface="+mn-ea"/>
                </a:endParaRPr>
              </a:p>
            </p:txBody>
          </p:sp>
        </p:grpSp>
        <p:sp>
          <p:nvSpPr>
            <p:cNvPr id="88" name="Rectangle 11">
              <a:extLst>
                <a:ext uri="{FF2B5EF4-FFF2-40B4-BE49-F238E27FC236}">
                  <a16:creationId xmlns:a16="http://schemas.microsoft.com/office/drawing/2014/main" id="{122D1A60-2396-433E-AEA4-CFA985DEC7FE}"/>
                </a:ext>
              </a:extLst>
            </p:cNvPr>
            <p:cNvSpPr>
              <a:spLocks noChangeAspect="1" noChangeArrowheads="1"/>
            </p:cNvSpPr>
            <p:nvPr/>
          </p:nvSpPr>
          <p:spPr bwMode="auto">
            <a:xfrm>
              <a:off x="3539996" y="3173751"/>
              <a:ext cx="863754" cy="430506"/>
            </a:xfrm>
            <a:prstGeom prst="rect">
              <a:avLst/>
            </a:prstGeom>
            <a:noFill/>
            <a:ln w="9525">
              <a:noFill/>
              <a:miter lim="800000"/>
              <a:headEnd/>
              <a:tailEnd/>
            </a:ln>
          </p:spPr>
          <p:txBody>
            <a:bodyPr lIns="12041" tIns="12041" rIns="12041" bIns="12041"/>
            <a:lstStyle/>
            <a:p>
              <a:pPr algn="ctr" eaLnBrk="1" fontAlgn="auto" hangingPunct="1">
                <a:spcBef>
                  <a:spcPts val="0"/>
                </a:spcBef>
                <a:spcAft>
                  <a:spcPts val="0"/>
                </a:spcAft>
                <a:defRPr/>
              </a:pPr>
              <a:r>
                <a:rPr lang="en-US" altLang="zh-CN" sz="1707" dirty="0">
                  <a:latin typeface="Times New Roman" pitchFamily="18" charset="0"/>
                  <a:ea typeface="楷体_GB2312" pitchFamily="49" charset="-122"/>
                </a:rPr>
                <a:t>A</a:t>
              </a:r>
              <a:r>
                <a:rPr lang="en-US" altLang="zh-CN" sz="1707" baseline="-25000" dirty="0">
                  <a:latin typeface="Times New Roman" pitchFamily="18" charset="0"/>
                  <a:ea typeface="楷体_GB2312" pitchFamily="49" charset="-122"/>
                </a:rPr>
                <a:t>18-16</a:t>
              </a:r>
              <a:endParaRPr lang="en-US" altLang="zh-CN" sz="1707" b="1" dirty="0">
                <a:latin typeface="Tahoma" pitchFamily="34" charset="0"/>
                <a:ea typeface="楷体_GB2312" pitchFamily="49" charset="-122"/>
              </a:endParaRPr>
            </a:p>
          </p:txBody>
        </p:sp>
        <p:sp>
          <p:nvSpPr>
            <p:cNvPr id="89" name="Rectangle 12">
              <a:extLst>
                <a:ext uri="{FF2B5EF4-FFF2-40B4-BE49-F238E27FC236}">
                  <a16:creationId xmlns:a16="http://schemas.microsoft.com/office/drawing/2014/main" id="{C4B7D06D-1AC4-490E-A6FF-EBA9819CE8AD}"/>
                </a:ext>
              </a:extLst>
            </p:cNvPr>
            <p:cNvSpPr>
              <a:spLocks noChangeAspect="1" noChangeArrowheads="1"/>
            </p:cNvSpPr>
            <p:nvPr/>
          </p:nvSpPr>
          <p:spPr bwMode="auto">
            <a:xfrm>
              <a:off x="6009062" y="3495374"/>
              <a:ext cx="863754" cy="428831"/>
            </a:xfrm>
            <a:prstGeom prst="rect">
              <a:avLst/>
            </a:prstGeom>
            <a:noFill/>
            <a:ln w="9525">
              <a:noFill/>
              <a:miter lim="800000"/>
              <a:headEnd/>
              <a:tailEnd/>
            </a:ln>
          </p:spPr>
          <p:txBody>
            <a:bodyPr lIns="12041" tIns="12041" rIns="12041" bIns="12041"/>
            <a:lstStyle/>
            <a:p>
              <a:pPr algn="ctr" eaLnBrk="1" fontAlgn="auto" hangingPunct="1">
                <a:spcBef>
                  <a:spcPts val="0"/>
                </a:spcBef>
                <a:spcAft>
                  <a:spcPts val="0"/>
                </a:spcAft>
                <a:defRPr/>
              </a:pPr>
              <a:r>
                <a:rPr lang="en-US" altLang="zh-CN" sz="1707" dirty="0">
                  <a:solidFill>
                    <a:srgbClr val="D60093"/>
                  </a:solidFill>
                  <a:latin typeface="Times New Roman" pitchFamily="18" charset="0"/>
                  <a:ea typeface="楷体_GB2312" pitchFamily="49" charset="-122"/>
                </a:rPr>
                <a:t>A</a:t>
              </a:r>
              <a:r>
                <a:rPr lang="en-US" altLang="zh-CN" sz="1707" baseline="-25000" dirty="0">
                  <a:solidFill>
                    <a:srgbClr val="D60093"/>
                  </a:solidFill>
                  <a:latin typeface="Times New Roman" pitchFamily="18" charset="0"/>
                  <a:ea typeface="楷体_GB2312" pitchFamily="49" charset="-122"/>
                </a:rPr>
                <a:t>15-2</a:t>
              </a:r>
              <a:endParaRPr lang="en-US" altLang="zh-CN" sz="1707" b="1" dirty="0">
                <a:solidFill>
                  <a:srgbClr val="D60093"/>
                </a:solidFill>
                <a:latin typeface="Tahoma" pitchFamily="34" charset="0"/>
                <a:ea typeface="楷体_GB2312" pitchFamily="49" charset="-122"/>
              </a:endParaRPr>
            </a:p>
          </p:txBody>
        </p:sp>
        <p:grpSp>
          <p:nvGrpSpPr>
            <p:cNvPr id="57356" name="Group 13">
              <a:extLst>
                <a:ext uri="{FF2B5EF4-FFF2-40B4-BE49-F238E27FC236}">
                  <a16:creationId xmlns:a16="http://schemas.microsoft.com/office/drawing/2014/main" id="{2C806274-0767-4EF5-AAEF-EFF05C02C2DB}"/>
                </a:ext>
              </a:extLst>
            </p:cNvPr>
            <p:cNvGrpSpPr>
              <a:grpSpLocks/>
            </p:cNvGrpSpPr>
            <p:nvPr/>
          </p:nvGrpSpPr>
          <p:grpSpPr bwMode="auto">
            <a:xfrm>
              <a:off x="4277889" y="2746596"/>
              <a:ext cx="5189538" cy="749300"/>
              <a:chOff x="1963" y="1296"/>
              <a:chExt cx="3269" cy="472"/>
            </a:xfrm>
          </p:grpSpPr>
          <p:sp>
            <p:nvSpPr>
              <p:cNvPr id="91" name="Rectangle 14">
                <a:extLst>
                  <a:ext uri="{FF2B5EF4-FFF2-40B4-BE49-F238E27FC236}">
                    <a16:creationId xmlns:a16="http://schemas.microsoft.com/office/drawing/2014/main" id="{D82B0AFB-F4D8-4A9E-8164-741F8B169601}"/>
                  </a:ext>
                </a:extLst>
              </p:cNvPr>
              <p:cNvSpPr>
                <a:spLocks noChangeAspect="1" noChangeArrowheads="1"/>
              </p:cNvSpPr>
              <p:nvPr/>
            </p:nvSpPr>
            <p:spPr bwMode="auto">
              <a:xfrm>
                <a:off x="1963" y="1299"/>
                <a:ext cx="3191" cy="404"/>
              </a:xfrm>
              <a:prstGeom prst="rect">
                <a:avLst/>
              </a:prstGeom>
              <a:solidFill>
                <a:srgbClr val="99FFCC"/>
              </a:solidFill>
              <a:ln w="12700">
                <a:solidFill>
                  <a:schemeClr val="tx1"/>
                </a:solidFill>
                <a:miter lim="800000"/>
                <a:headEnd/>
                <a:tailEnd/>
              </a:ln>
            </p:spPr>
            <p:txBody>
              <a:bodyPr/>
              <a:lstStyle/>
              <a:p>
                <a:pPr algn="ctr" eaLnBrk="1" fontAlgn="auto" hangingPunct="1">
                  <a:spcBef>
                    <a:spcPts val="0"/>
                  </a:spcBef>
                  <a:spcAft>
                    <a:spcPts val="0"/>
                  </a:spcAft>
                  <a:defRPr/>
                </a:pPr>
                <a:endParaRPr lang="zh-CN" altLang="en-US" sz="1707">
                  <a:latin typeface="+mn-lt"/>
                  <a:ea typeface="+mn-ea"/>
                </a:endParaRPr>
              </a:p>
            </p:txBody>
          </p:sp>
          <p:sp>
            <p:nvSpPr>
              <p:cNvPr id="93" name="Rectangle 15">
                <a:extLst>
                  <a:ext uri="{FF2B5EF4-FFF2-40B4-BE49-F238E27FC236}">
                    <a16:creationId xmlns:a16="http://schemas.microsoft.com/office/drawing/2014/main" id="{937FCF84-DDE5-42AA-96E5-1038B1398A9E}"/>
                  </a:ext>
                </a:extLst>
              </p:cNvPr>
              <p:cNvSpPr>
                <a:spLocks noChangeAspect="1" noChangeArrowheads="1"/>
              </p:cNvSpPr>
              <p:nvPr/>
            </p:nvSpPr>
            <p:spPr bwMode="auto">
              <a:xfrm>
                <a:off x="4532" y="1499"/>
                <a:ext cx="700" cy="269"/>
              </a:xfrm>
              <a:prstGeom prst="rect">
                <a:avLst/>
              </a:prstGeom>
              <a:noFill/>
              <a:ln w="9525">
                <a:noFill/>
                <a:miter lim="800000"/>
                <a:headEnd/>
                <a:tailEnd/>
              </a:ln>
            </p:spPr>
            <p:txBody>
              <a:bodyPr lIns="12041" tIns="12041" rIns="12041" bIns="12041"/>
              <a:lstStyle/>
              <a:p>
                <a:pPr algn="ctr" eaLnBrk="1" fontAlgn="auto" hangingPunct="1">
                  <a:spcBef>
                    <a:spcPts val="0"/>
                  </a:spcBef>
                  <a:spcAft>
                    <a:spcPts val="0"/>
                  </a:spcAft>
                  <a:defRPr/>
                </a:pPr>
                <a:r>
                  <a:rPr lang="en-US" altLang="zh-CN" sz="1707" dirty="0">
                    <a:solidFill>
                      <a:srgbClr val="003300"/>
                    </a:solidFill>
                    <a:latin typeface="Times New Roman" pitchFamily="18" charset="0"/>
                    <a:ea typeface="楷体_GB2312" pitchFamily="49" charset="-122"/>
                  </a:rPr>
                  <a:t>111</a:t>
                </a:r>
                <a:endParaRPr lang="en-US" altLang="zh-CN" sz="1707" b="1" dirty="0">
                  <a:solidFill>
                    <a:srgbClr val="003300"/>
                  </a:solidFill>
                  <a:latin typeface="Tahoma" pitchFamily="34" charset="0"/>
                  <a:ea typeface="楷体_GB2312" pitchFamily="49" charset="-122"/>
                </a:endParaRPr>
              </a:p>
            </p:txBody>
          </p:sp>
          <p:sp>
            <p:nvSpPr>
              <p:cNvPr id="94" name="Rectangle 16">
                <a:extLst>
                  <a:ext uri="{FF2B5EF4-FFF2-40B4-BE49-F238E27FC236}">
                    <a16:creationId xmlns:a16="http://schemas.microsoft.com/office/drawing/2014/main" id="{115E6FAE-2040-48C0-804A-F21F4708E071}"/>
                  </a:ext>
                </a:extLst>
              </p:cNvPr>
              <p:cNvSpPr>
                <a:spLocks noChangeAspect="1" noChangeArrowheads="1"/>
              </p:cNvSpPr>
              <p:nvPr/>
            </p:nvSpPr>
            <p:spPr bwMode="auto">
              <a:xfrm>
                <a:off x="2665" y="1296"/>
                <a:ext cx="1244" cy="271"/>
              </a:xfrm>
              <a:prstGeom prst="rect">
                <a:avLst/>
              </a:prstGeom>
              <a:noFill/>
              <a:ln w="9525">
                <a:noFill/>
                <a:miter lim="800000"/>
                <a:headEnd/>
                <a:tailEnd/>
              </a:ln>
            </p:spPr>
            <p:txBody>
              <a:bodyPr lIns="12041" tIns="12041" rIns="12041" bIns="12041"/>
              <a:lstStyle/>
              <a:p>
                <a:pPr algn="ctr" eaLnBrk="1" fontAlgn="auto" hangingPunct="1">
                  <a:spcBef>
                    <a:spcPts val="0"/>
                  </a:spcBef>
                  <a:spcAft>
                    <a:spcPts val="0"/>
                  </a:spcAft>
                  <a:defRPr/>
                </a:pPr>
                <a:r>
                  <a:rPr lang="zh-CN" altLang="en-US" sz="1707">
                    <a:solidFill>
                      <a:srgbClr val="003300"/>
                    </a:solidFill>
                    <a:latin typeface="Times New Roman" pitchFamily="18" charset="0"/>
                    <a:ea typeface="黑体" pitchFamily="2" charset="-122"/>
                  </a:rPr>
                  <a:t>译码器</a:t>
                </a:r>
              </a:p>
            </p:txBody>
          </p:sp>
          <p:sp>
            <p:nvSpPr>
              <p:cNvPr id="95" name="Rectangle 17">
                <a:extLst>
                  <a:ext uri="{FF2B5EF4-FFF2-40B4-BE49-F238E27FC236}">
                    <a16:creationId xmlns:a16="http://schemas.microsoft.com/office/drawing/2014/main" id="{D2B81280-4940-427E-9E0C-7D21D766B9C2}"/>
                  </a:ext>
                </a:extLst>
              </p:cNvPr>
              <p:cNvSpPr>
                <a:spLocks noChangeAspect="1" noChangeArrowheads="1"/>
              </p:cNvSpPr>
              <p:nvPr/>
            </p:nvSpPr>
            <p:spPr bwMode="auto">
              <a:xfrm>
                <a:off x="3443" y="1499"/>
                <a:ext cx="700" cy="269"/>
              </a:xfrm>
              <a:prstGeom prst="rect">
                <a:avLst/>
              </a:prstGeom>
              <a:noFill/>
              <a:ln w="9525">
                <a:noFill/>
                <a:miter lim="800000"/>
                <a:headEnd/>
                <a:tailEnd/>
              </a:ln>
            </p:spPr>
            <p:txBody>
              <a:bodyPr lIns="12041" tIns="12041" rIns="12041" bIns="12041"/>
              <a:lstStyle/>
              <a:p>
                <a:pPr algn="ctr" eaLnBrk="1" fontAlgn="auto" hangingPunct="1">
                  <a:spcBef>
                    <a:spcPts val="0"/>
                  </a:spcBef>
                  <a:spcAft>
                    <a:spcPts val="0"/>
                  </a:spcAft>
                  <a:defRPr/>
                </a:pPr>
                <a:r>
                  <a:rPr lang="en-US" altLang="zh-CN" sz="1707" dirty="0">
                    <a:solidFill>
                      <a:srgbClr val="003300"/>
                    </a:solidFill>
                    <a:latin typeface="Times New Roman" pitchFamily="18" charset="0"/>
                    <a:ea typeface="楷体_GB2312" pitchFamily="49" charset="-122"/>
                  </a:rPr>
                  <a:t>010</a:t>
                </a:r>
                <a:endParaRPr lang="en-US" altLang="zh-CN" sz="1707" b="1" dirty="0">
                  <a:solidFill>
                    <a:srgbClr val="003300"/>
                  </a:solidFill>
                  <a:latin typeface="Tahoma" pitchFamily="34" charset="0"/>
                  <a:ea typeface="楷体_GB2312" pitchFamily="49" charset="-122"/>
                </a:endParaRPr>
              </a:p>
            </p:txBody>
          </p:sp>
          <p:sp>
            <p:nvSpPr>
              <p:cNvPr id="96" name="Rectangle 18">
                <a:extLst>
                  <a:ext uri="{FF2B5EF4-FFF2-40B4-BE49-F238E27FC236}">
                    <a16:creationId xmlns:a16="http://schemas.microsoft.com/office/drawing/2014/main" id="{ABFAD423-7BED-4627-98E4-D7FA3C3BB937}"/>
                  </a:ext>
                </a:extLst>
              </p:cNvPr>
              <p:cNvSpPr>
                <a:spLocks noChangeAspect="1" noChangeArrowheads="1"/>
              </p:cNvSpPr>
              <p:nvPr/>
            </p:nvSpPr>
            <p:spPr bwMode="auto">
              <a:xfrm>
                <a:off x="2587" y="1499"/>
                <a:ext cx="700" cy="269"/>
              </a:xfrm>
              <a:prstGeom prst="rect">
                <a:avLst/>
              </a:prstGeom>
              <a:noFill/>
              <a:ln w="9525">
                <a:noFill/>
                <a:miter lim="800000"/>
                <a:headEnd/>
                <a:tailEnd/>
              </a:ln>
            </p:spPr>
            <p:txBody>
              <a:bodyPr lIns="12041" tIns="12041" rIns="12041" bIns="12041"/>
              <a:lstStyle/>
              <a:p>
                <a:pPr algn="ctr" eaLnBrk="1" fontAlgn="auto" hangingPunct="1">
                  <a:spcBef>
                    <a:spcPts val="0"/>
                  </a:spcBef>
                  <a:spcAft>
                    <a:spcPts val="0"/>
                  </a:spcAft>
                  <a:defRPr/>
                </a:pPr>
                <a:r>
                  <a:rPr lang="en-US" altLang="zh-CN" sz="1707" dirty="0">
                    <a:solidFill>
                      <a:srgbClr val="003300"/>
                    </a:solidFill>
                    <a:latin typeface="Times New Roman" pitchFamily="18" charset="0"/>
                    <a:ea typeface="楷体_GB2312" pitchFamily="49" charset="-122"/>
                  </a:rPr>
                  <a:t>001</a:t>
                </a:r>
                <a:endParaRPr lang="en-US" altLang="zh-CN" sz="1707" b="1" dirty="0">
                  <a:solidFill>
                    <a:srgbClr val="003300"/>
                  </a:solidFill>
                  <a:latin typeface="Tahoma" pitchFamily="34" charset="0"/>
                  <a:ea typeface="楷体_GB2312" pitchFamily="49" charset="-122"/>
                </a:endParaRPr>
              </a:p>
            </p:txBody>
          </p:sp>
          <p:sp>
            <p:nvSpPr>
              <p:cNvPr id="101" name="Rectangle 19">
                <a:extLst>
                  <a:ext uri="{FF2B5EF4-FFF2-40B4-BE49-F238E27FC236}">
                    <a16:creationId xmlns:a16="http://schemas.microsoft.com/office/drawing/2014/main" id="{BCEB8E58-6B94-476D-9B3B-B99334AD3616}"/>
                  </a:ext>
                </a:extLst>
              </p:cNvPr>
              <p:cNvSpPr>
                <a:spLocks noChangeAspect="1" noChangeArrowheads="1"/>
              </p:cNvSpPr>
              <p:nvPr/>
            </p:nvSpPr>
            <p:spPr bwMode="auto">
              <a:xfrm>
                <a:off x="1965" y="1499"/>
                <a:ext cx="700" cy="269"/>
              </a:xfrm>
              <a:prstGeom prst="rect">
                <a:avLst/>
              </a:prstGeom>
              <a:noFill/>
              <a:ln w="9525">
                <a:noFill/>
                <a:miter lim="800000"/>
                <a:headEnd/>
                <a:tailEnd/>
              </a:ln>
            </p:spPr>
            <p:txBody>
              <a:bodyPr lIns="12041" tIns="12041" rIns="12041" bIns="12041"/>
              <a:lstStyle/>
              <a:p>
                <a:pPr algn="ctr" eaLnBrk="1" fontAlgn="auto" hangingPunct="1">
                  <a:spcBef>
                    <a:spcPts val="0"/>
                  </a:spcBef>
                  <a:spcAft>
                    <a:spcPts val="0"/>
                  </a:spcAft>
                  <a:defRPr/>
                </a:pPr>
                <a:r>
                  <a:rPr lang="en-US" altLang="zh-CN" sz="1707" dirty="0">
                    <a:solidFill>
                      <a:srgbClr val="003300"/>
                    </a:solidFill>
                    <a:latin typeface="Times New Roman" pitchFamily="18" charset="0"/>
                    <a:ea typeface="楷体_GB2312" pitchFamily="49" charset="-122"/>
                  </a:rPr>
                  <a:t>000</a:t>
                </a:r>
                <a:endParaRPr lang="en-US" altLang="zh-CN" sz="1707" b="1" dirty="0">
                  <a:solidFill>
                    <a:srgbClr val="003300"/>
                  </a:solidFill>
                  <a:latin typeface="Tahoma" pitchFamily="34" charset="0"/>
                  <a:ea typeface="楷体_GB2312" pitchFamily="49" charset="-122"/>
                </a:endParaRPr>
              </a:p>
            </p:txBody>
          </p:sp>
          <p:sp>
            <p:nvSpPr>
              <p:cNvPr id="102" name="Rectangle 20">
                <a:extLst>
                  <a:ext uri="{FF2B5EF4-FFF2-40B4-BE49-F238E27FC236}">
                    <a16:creationId xmlns:a16="http://schemas.microsoft.com/office/drawing/2014/main" id="{4EADAAF4-FC43-41C8-A9C9-4B9F36C74FD0}"/>
                  </a:ext>
                </a:extLst>
              </p:cNvPr>
              <p:cNvSpPr>
                <a:spLocks noChangeAspect="1" noChangeArrowheads="1"/>
              </p:cNvSpPr>
              <p:nvPr/>
            </p:nvSpPr>
            <p:spPr bwMode="auto">
              <a:xfrm>
                <a:off x="1965" y="1296"/>
                <a:ext cx="311" cy="271"/>
              </a:xfrm>
              <a:prstGeom prst="rect">
                <a:avLst/>
              </a:prstGeom>
              <a:noFill/>
              <a:ln w="9525">
                <a:noFill/>
                <a:miter lim="800000"/>
                <a:headEnd/>
                <a:tailEnd/>
              </a:ln>
            </p:spPr>
            <p:txBody>
              <a:bodyPr lIns="12041" tIns="12041" rIns="12041" bIns="12041"/>
              <a:lstStyle/>
              <a:p>
                <a:pPr algn="ctr" eaLnBrk="1" fontAlgn="auto" hangingPunct="1">
                  <a:spcBef>
                    <a:spcPts val="0"/>
                  </a:spcBef>
                  <a:spcAft>
                    <a:spcPts val="0"/>
                  </a:spcAft>
                  <a:defRPr/>
                </a:pPr>
                <a:r>
                  <a:rPr lang="en-US" altLang="zh-CN" sz="1707">
                    <a:solidFill>
                      <a:srgbClr val="003300"/>
                    </a:solidFill>
                    <a:latin typeface="Times New Roman" pitchFamily="18" charset="0"/>
                    <a:ea typeface="楷体_GB2312" pitchFamily="49" charset="-122"/>
                  </a:rPr>
                  <a:t>OE#</a:t>
                </a:r>
                <a:endParaRPr lang="en-US" altLang="zh-CN" sz="1707" b="1">
                  <a:solidFill>
                    <a:srgbClr val="003300"/>
                  </a:solidFill>
                  <a:latin typeface="Tahoma" pitchFamily="34" charset="0"/>
                  <a:ea typeface="楷体_GB2312" pitchFamily="49" charset="-122"/>
                </a:endParaRPr>
              </a:p>
            </p:txBody>
          </p:sp>
        </p:grpSp>
        <p:grpSp>
          <p:nvGrpSpPr>
            <p:cNvPr id="57357" name="Group 21">
              <a:extLst>
                <a:ext uri="{FF2B5EF4-FFF2-40B4-BE49-F238E27FC236}">
                  <a16:creationId xmlns:a16="http://schemas.microsoft.com/office/drawing/2014/main" id="{E4B44785-FC4F-417E-BE3A-51D31E2AE711}"/>
                </a:ext>
              </a:extLst>
            </p:cNvPr>
            <p:cNvGrpSpPr>
              <a:grpSpLocks/>
            </p:cNvGrpSpPr>
            <p:nvPr/>
          </p:nvGrpSpPr>
          <p:grpSpPr bwMode="auto">
            <a:xfrm>
              <a:off x="3663527" y="5821557"/>
              <a:ext cx="5062537" cy="482597"/>
              <a:chOff x="1576" y="3233"/>
              <a:chExt cx="3189" cy="304"/>
            </a:xfrm>
          </p:grpSpPr>
          <p:sp>
            <p:nvSpPr>
              <p:cNvPr id="105" name="Rectangle 22">
                <a:extLst>
                  <a:ext uri="{FF2B5EF4-FFF2-40B4-BE49-F238E27FC236}">
                    <a16:creationId xmlns:a16="http://schemas.microsoft.com/office/drawing/2014/main" id="{B19034BA-B3E8-47AE-8A79-5021C90B6124}"/>
                  </a:ext>
                </a:extLst>
              </p:cNvPr>
              <p:cNvSpPr>
                <a:spLocks noChangeAspect="1" noChangeArrowheads="1"/>
              </p:cNvSpPr>
              <p:nvPr/>
            </p:nvSpPr>
            <p:spPr bwMode="auto">
              <a:xfrm>
                <a:off x="4221" y="3268"/>
                <a:ext cx="544" cy="269"/>
              </a:xfrm>
              <a:prstGeom prst="rect">
                <a:avLst/>
              </a:prstGeom>
              <a:noFill/>
              <a:ln w="9525">
                <a:noFill/>
                <a:miter lim="800000"/>
                <a:headEnd/>
                <a:tailEnd/>
              </a:ln>
            </p:spPr>
            <p:txBody>
              <a:bodyPr lIns="12041" tIns="12041" rIns="12041" bIns="12041"/>
              <a:lstStyle/>
              <a:p>
                <a:pPr algn="ctr" eaLnBrk="1" fontAlgn="auto" hangingPunct="1">
                  <a:spcBef>
                    <a:spcPts val="0"/>
                  </a:spcBef>
                  <a:spcAft>
                    <a:spcPts val="0"/>
                  </a:spcAft>
                  <a:defRPr/>
                </a:pPr>
                <a:r>
                  <a:rPr lang="en-US" altLang="zh-CN" sz="1517" dirty="0">
                    <a:latin typeface="Times New Roman" pitchFamily="18" charset="0"/>
                    <a:ea typeface="楷体_GB2312" pitchFamily="49" charset="-122"/>
                  </a:rPr>
                  <a:t>D</a:t>
                </a:r>
                <a:r>
                  <a:rPr lang="en-US" altLang="zh-CN" sz="1517" baseline="-25000" dirty="0">
                    <a:latin typeface="Times New Roman" pitchFamily="18" charset="0"/>
                    <a:ea typeface="楷体_GB2312" pitchFamily="49" charset="-122"/>
                  </a:rPr>
                  <a:t>31</a:t>
                </a:r>
                <a:r>
                  <a:rPr lang="en-US" altLang="zh-CN" sz="1517" dirty="0">
                    <a:latin typeface="Times New Roman" pitchFamily="18" charset="0"/>
                    <a:ea typeface="楷体_GB2312" pitchFamily="49" charset="-122"/>
                  </a:rPr>
                  <a:t>~D</a:t>
                </a:r>
                <a:r>
                  <a:rPr lang="en-US" altLang="zh-CN" sz="1517" baseline="-25000" dirty="0">
                    <a:latin typeface="Times New Roman" pitchFamily="18" charset="0"/>
                    <a:ea typeface="楷体_GB2312" pitchFamily="49" charset="-122"/>
                  </a:rPr>
                  <a:t>0</a:t>
                </a:r>
                <a:endParaRPr lang="en-US" altLang="zh-CN" sz="1517" b="1" dirty="0">
                  <a:latin typeface="Tahoma" pitchFamily="34" charset="0"/>
                  <a:ea typeface="楷体_GB2312" pitchFamily="49" charset="-122"/>
                </a:endParaRPr>
              </a:p>
            </p:txBody>
          </p:sp>
          <p:sp>
            <p:nvSpPr>
              <p:cNvPr id="106" name="Rectangle 23">
                <a:extLst>
                  <a:ext uri="{FF2B5EF4-FFF2-40B4-BE49-F238E27FC236}">
                    <a16:creationId xmlns:a16="http://schemas.microsoft.com/office/drawing/2014/main" id="{F6C0CA0B-301E-4E04-BAC8-6DEE26326565}"/>
                  </a:ext>
                </a:extLst>
              </p:cNvPr>
              <p:cNvSpPr>
                <a:spLocks noChangeAspect="1" noChangeArrowheads="1"/>
              </p:cNvSpPr>
              <p:nvPr/>
            </p:nvSpPr>
            <p:spPr bwMode="auto">
              <a:xfrm>
                <a:off x="3055" y="3247"/>
                <a:ext cx="543" cy="269"/>
              </a:xfrm>
              <a:prstGeom prst="rect">
                <a:avLst/>
              </a:prstGeom>
              <a:noFill/>
              <a:ln w="9525">
                <a:noFill/>
                <a:miter lim="800000"/>
                <a:headEnd/>
                <a:tailEnd/>
              </a:ln>
            </p:spPr>
            <p:txBody>
              <a:bodyPr lIns="12041" tIns="12041" rIns="12041" bIns="12041"/>
              <a:lstStyle/>
              <a:p>
                <a:pPr algn="ctr" eaLnBrk="1" fontAlgn="auto" hangingPunct="1">
                  <a:spcBef>
                    <a:spcPts val="0"/>
                  </a:spcBef>
                  <a:spcAft>
                    <a:spcPts val="0"/>
                  </a:spcAft>
                  <a:defRPr/>
                </a:pPr>
                <a:r>
                  <a:rPr lang="en-US" altLang="zh-CN" sz="1517" dirty="0">
                    <a:latin typeface="Times New Roman" pitchFamily="18" charset="0"/>
                    <a:ea typeface="楷体_GB2312" pitchFamily="49" charset="-122"/>
                  </a:rPr>
                  <a:t>D</a:t>
                </a:r>
                <a:r>
                  <a:rPr lang="en-US" altLang="zh-CN" sz="1517" baseline="-25000" dirty="0">
                    <a:latin typeface="Times New Roman" pitchFamily="18" charset="0"/>
                    <a:ea typeface="楷体_GB2312" pitchFamily="49" charset="-122"/>
                  </a:rPr>
                  <a:t>31</a:t>
                </a:r>
                <a:r>
                  <a:rPr lang="en-US" altLang="zh-CN" sz="1517" dirty="0">
                    <a:latin typeface="Times New Roman" pitchFamily="18" charset="0"/>
                    <a:ea typeface="楷体_GB2312" pitchFamily="49" charset="-122"/>
                  </a:rPr>
                  <a:t>~D</a:t>
                </a:r>
                <a:r>
                  <a:rPr lang="en-US" altLang="zh-CN" sz="1517" baseline="-25000" dirty="0">
                    <a:latin typeface="Times New Roman" pitchFamily="18" charset="0"/>
                    <a:ea typeface="楷体_GB2312" pitchFamily="49" charset="-122"/>
                  </a:rPr>
                  <a:t>0</a:t>
                </a:r>
                <a:endParaRPr lang="en-US" altLang="zh-CN" sz="1517" b="1" dirty="0">
                  <a:latin typeface="Tahoma" pitchFamily="34" charset="0"/>
                  <a:ea typeface="楷体_GB2312" pitchFamily="49" charset="-122"/>
                </a:endParaRPr>
              </a:p>
            </p:txBody>
          </p:sp>
          <p:sp>
            <p:nvSpPr>
              <p:cNvPr id="107" name="Rectangle 24">
                <a:extLst>
                  <a:ext uri="{FF2B5EF4-FFF2-40B4-BE49-F238E27FC236}">
                    <a16:creationId xmlns:a16="http://schemas.microsoft.com/office/drawing/2014/main" id="{92ADB55D-3D64-4AFE-B3B2-A5008EF8239F}"/>
                  </a:ext>
                </a:extLst>
              </p:cNvPr>
              <p:cNvSpPr>
                <a:spLocks noChangeAspect="1" noChangeArrowheads="1"/>
              </p:cNvSpPr>
              <p:nvPr/>
            </p:nvSpPr>
            <p:spPr bwMode="auto">
              <a:xfrm>
                <a:off x="2276" y="3241"/>
                <a:ext cx="544" cy="268"/>
              </a:xfrm>
              <a:prstGeom prst="rect">
                <a:avLst/>
              </a:prstGeom>
              <a:noFill/>
              <a:ln w="9525">
                <a:noFill/>
                <a:miter lim="800000"/>
                <a:headEnd/>
                <a:tailEnd/>
              </a:ln>
            </p:spPr>
            <p:txBody>
              <a:bodyPr lIns="12041" tIns="12041" rIns="12041" bIns="12041"/>
              <a:lstStyle/>
              <a:p>
                <a:pPr algn="ctr" eaLnBrk="1" fontAlgn="auto" hangingPunct="1">
                  <a:spcBef>
                    <a:spcPts val="0"/>
                  </a:spcBef>
                  <a:spcAft>
                    <a:spcPts val="0"/>
                  </a:spcAft>
                  <a:defRPr/>
                </a:pPr>
                <a:r>
                  <a:rPr lang="en-US" altLang="zh-CN" sz="1517" dirty="0">
                    <a:latin typeface="Times New Roman" pitchFamily="18" charset="0"/>
                    <a:ea typeface="楷体_GB2312" pitchFamily="49" charset="-122"/>
                  </a:rPr>
                  <a:t>D</a:t>
                </a:r>
                <a:r>
                  <a:rPr lang="en-US" altLang="zh-CN" sz="1517" baseline="-25000" dirty="0">
                    <a:latin typeface="Times New Roman" pitchFamily="18" charset="0"/>
                    <a:ea typeface="楷体_GB2312" pitchFamily="49" charset="-122"/>
                  </a:rPr>
                  <a:t>31</a:t>
                </a:r>
                <a:r>
                  <a:rPr lang="en-US" altLang="zh-CN" sz="1517" dirty="0">
                    <a:latin typeface="Times New Roman" pitchFamily="18" charset="0"/>
                    <a:ea typeface="楷体_GB2312" pitchFamily="49" charset="-122"/>
                  </a:rPr>
                  <a:t>~D</a:t>
                </a:r>
                <a:r>
                  <a:rPr lang="en-US" altLang="zh-CN" sz="1517" baseline="-25000" dirty="0">
                    <a:latin typeface="Times New Roman" pitchFamily="18" charset="0"/>
                    <a:ea typeface="楷体_GB2312" pitchFamily="49" charset="-122"/>
                  </a:rPr>
                  <a:t>0</a:t>
                </a:r>
                <a:endParaRPr lang="en-US" altLang="zh-CN" sz="1517" b="1" dirty="0">
                  <a:latin typeface="Tahoma" pitchFamily="34" charset="0"/>
                  <a:ea typeface="楷体_GB2312" pitchFamily="49" charset="-122"/>
                </a:endParaRPr>
              </a:p>
            </p:txBody>
          </p:sp>
          <p:sp>
            <p:nvSpPr>
              <p:cNvPr id="108" name="Rectangle 25">
                <a:extLst>
                  <a:ext uri="{FF2B5EF4-FFF2-40B4-BE49-F238E27FC236}">
                    <a16:creationId xmlns:a16="http://schemas.microsoft.com/office/drawing/2014/main" id="{8584E790-3312-40FD-94C1-768C861608CF}"/>
                  </a:ext>
                </a:extLst>
              </p:cNvPr>
              <p:cNvSpPr>
                <a:spLocks noChangeAspect="1" noChangeArrowheads="1"/>
              </p:cNvSpPr>
              <p:nvPr/>
            </p:nvSpPr>
            <p:spPr bwMode="auto">
              <a:xfrm>
                <a:off x="1576" y="3233"/>
                <a:ext cx="544" cy="269"/>
              </a:xfrm>
              <a:prstGeom prst="rect">
                <a:avLst/>
              </a:prstGeom>
              <a:noFill/>
              <a:ln w="9525">
                <a:noFill/>
                <a:miter lim="800000"/>
                <a:headEnd/>
                <a:tailEnd/>
              </a:ln>
            </p:spPr>
            <p:txBody>
              <a:bodyPr lIns="12041" tIns="12041" rIns="12041" bIns="12041"/>
              <a:lstStyle/>
              <a:p>
                <a:pPr algn="ctr" eaLnBrk="1" fontAlgn="auto" hangingPunct="1">
                  <a:spcBef>
                    <a:spcPts val="0"/>
                  </a:spcBef>
                  <a:spcAft>
                    <a:spcPts val="0"/>
                  </a:spcAft>
                  <a:defRPr/>
                </a:pPr>
                <a:r>
                  <a:rPr lang="en-US" altLang="zh-CN" sz="1517" dirty="0">
                    <a:latin typeface="Times New Roman" pitchFamily="18" charset="0"/>
                    <a:ea typeface="楷体_GB2312" pitchFamily="49" charset="-122"/>
                  </a:rPr>
                  <a:t>D</a:t>
                </a:r>
                <a:r>
                  <a:rPr lang="en-US" altLang="zh-CN" sz="1517" baseline="-25000" dirty="0">
                    <a:latin typeface="Times New Roman" pitchFamily="18" charset="0"/>
                    <a:ea typeface="楷体_GB2312" pitchFamily="49" charset="-122"/>
                  </a:rPr>
                  <a:t>31</a:t>
                </a:r>
                <a:r>
                  <a:rPr lang="en-US" altLang="zh-CN" sz="1517" dirty="0">
                    <a:latin typeface="Times New Roman" pitchFamily="18" charset="0"/>
                    <a:ea typeface="楷体_GB2312" pitchFamily="49" charset="-122"/>
                  </a:rPr>
                  <a:t>~D</a:t>
                </a:r>
                <a:r>
                  <a:rPr lang="en-US" altLang="zh-CN" sz="1517" baseline="-25000" dirty="0">
                    <a:latin typeface="Times New Roman" pitchFamily="18" charset="0"/>
                    <a:ea typeface="楷体_GB2312" pitchFamily="49" charset="-122"/>
                  </a:rPr>
                  <a:t>0</a:t>
                </a:r>
                <a:endParaRPr lang="en-US" altLang="zh-CN" sz="1517" b="1" dirty="0">
                  <a:latin typeface="Tahoma" pitchFamily="34" charset="0"/>
                  <a:ea typeface="楷体_GB2312" pitchFamily="49" charset="-122"/>
                </a:endParaRPr>
              </a:p>
            </p:txBody>
          </p:sp>
        </p:grpSp>
        <p:grpSp>
          <p:nvGrpSpPr>
            <p:cNvPr id="57358" name="Group 26">
              <a:extLst>
                <a:ext uri="{FF2B5EF4-FFF2-40B4-BE49-F238E27FC236}">
                  <a16:creationId xmlns:a16="http://schemas.microsoft.com/office/drawing/2014/main" id="{B3567A63-9E5F-49A1-A4FF-267A667AE7C0}"/>
                </a:ext>
              </a:extLst>
            </p:cNvPr>
            <p:cNvGrpSpPr>
              <a:grpSpLocks/>
            </p:cNvGrpSpPr>
            <p:nvPr/>
          </p:nvGrpSpPr>
          <p:grpSpPr bwMode="auto">
            <a:xfrm>
              <a:off x="4030239" y="4554760"/>
              <a:ext cx="992188" cy="1230313"/>
              <a:chOff x="1807" y="2435"/>
              <a:chExt cx="625" cy="775"/>
            </a:xfrm>
          </p:grpSpPr>
          <p:sp>
            <p:nvSpPr>
              <p:cNvPr id="157" name="Rectangle 27">
                <a:extLst>
                  <a:ext uri="{FF2B5EF4-FFF2-40B4-BE49-F238E27FC236}">
                    <a16:creationId xmlns:a16="http://schemas.microsoft.com/office/drawing/2014/main" id="{0753E934-9CC3-4531-B69C-FC5939BBB9AB}"/>
                  </a:ext>
                </a:extLst>
              </p:cNvPr>
              <p:cNvSpPr>
                <a:spLocks noChangeAspect="1" noChangeArrowheads="1"/>
              </p:cNvSpPr>
              <p:nvPr/>
            </p:nvSpPr>
            <p:spPr bwMode="auto">
              <a:xfrm>
                <a:off x="1887" y="2435"/>
                <a:ext cx="545" cy="676"/>
              </a:xfrm>
              <a:prstGeom prst="rect">
                <a:avLst/>
              </a:prstGeom>
              <a:solidFill>
                <a:srgbClr val="FFCC00"/>
              </a:solidFill>
              <a:ln w="12700">
                <a:solidFill>
                  <a:schemeClr val="tx1"/>
                </a:solidFill>
                <a:miter lim="800000"/>
                <a:headEnd/>
                <a:tailEnd/>
              </a:ln>
            </p:spPr>
            <p:txBody>
              <a:bodyPr/>
              <a:lstStyle/>
              <a:p>
                <a:pPr algn="ctr" eaLnBrk="1" fontAlgn="auto" hangingPunct="1">
                  <a:spcBef>
                    <a:spcPts val="0"/>
                  </a:spcBef>
                  <a:spcAft>
                    <a:spcPts val="0"/>
                  </a:spcAft>
                  <a:defRPr/>
                </a:pPr>
                <a:endParaRPr lang="zh-CN" altLang="en-US" sz="1707">
                  <a:latin typeface="+mn-lt"/>
                  <a:ea typeface="+mn-ea"/>
                </a:endParaRPr>
              </a:p>
            </p:txBody>
          </p:sp>
          <p:sp>
            <p:nvSpPr>
              <p:cNvPr id="158" name="Rectangle 29">
                <a:extLst>
                  <a:ext uri="{FF2B5EF4-FFF2-40B4-BE49-F238E27FC236}">
                    <a16:creationId xmlns:a16="http://schemas.microsoft.com/office/drawing/2014/main" id="{2470A64B-F969-48F2-A51E-BD7D4CA46FC5}"/>
                  </a:ext>
                </a:extLst>
              </p:cNvPr>
              <p:cNvSpPr>
                <a:spLocks noChangeAspect="1" noChangeArrowheads="1"/>
              </p:cNvSpPr>
              <p:nvPr/>
            </p:nvSpPr>
            <p:spPr bwMode="auto">
              <a:xfrm>
                <a:off x="1807" y="2509"/>
                <a:ext cx="587" cy="701"/>
              </a:xfrm>
              <a:prstGeom prst="rect">
                <a:avLst/>
              </a:prstGeom>
              <a:solidFill>
                <a:srgbClr val="FFCC00"/>
              </a:solidFill>
              <a:ln w="12700">
                <a:solidFill>
                  <a:schemeClr val="tx1"/>
                </a:solidFill>
                <a:miter lim="800000"/>
                <a:headEnd/>
                <a:tailEnd/>
              </a:ln>
            </p:spPr>
            <p:txBody>
              <a:bodyPr lIns="12041" tIns="12041" rIns="12041" bIns="12041"/>
              <a:lstStyle/>
              <a:p>
                <a:pPr algn="ctr" eaLnBrk="1" fontAlgn="auto" hangingPunct="1">
                  <a:spcBef>
                    <a:spcPts val="0"/>
                  </a:spcBef>
                  <a:spcAft>
                    <a:spcPts val="0"/>
                  </a:spcAft>
                  <a:defRPr/>
                </a:pPr>
                <a:r>
                  <a:rPr lang="en-US" altLang="zh-CN" sz="1707" baseline="30000" dirty="0">
                    <a:solidFill>
                      <a:srgbClr val="003300"/>
                    </a:solidFill>
                    <a:latin typeface="Times New Roman" pitchFamily="18" charset="0"/>
                    <a:ea typeface="楷体_GB2312" pitchFamily="49" charset="-122"/>
                  </a:rPr>
                  <a:t>WE  A  CS</a:t>
                </a:r>
                <a:endParaRPr lang="en-US" altLang="zh-CN" sz="1707" dirty="0">
                  <a:solidFill>
                    <a:srgbClr val="003300"/>
                  </a:solidFill>
                  <a:latin typeface="Times New Roman" pitchFamily="18" charset="0"/>
                  <a:ea typeface="楷体_GB2312" pitchFamily="49" charset="-122"/>
                </a:endParaRPr>
              </a:p>
              <a:p>
                <a:pPr algn="ctr" eaLnBrk="1" fontAlgn="auto" hangingPunct="1">
                  <a:spcBef>
                    <a:spcPts val="0"/>
                  </a:spcBef>
                  <a:spcAft>
                    <a:spcPts val="0"/>
                  </a:spcAft>
                  <a:defRPr/>
                </a:pPr>
                <a:r>
                  <a:rPr lang="en-US" altLang="zh-CN" sz="1707" dirty="0">
                    <a:solidFill>
                      <a:srgbClr val="003300"/>
                    </a:solidFill>
                    <a:latin typeface="Times New Roman" pitchFamily="18" charset="0"/>
                    <a:ea typeface="楷体_GB2312" pitchFamily="49" charset="-122"/>
                  </a:rPr>
                  <a:t>16Kx8</a:t>
                </a:r>
              </a:p>
              <a:p>
                <a:pPr algn="ctr" eaLnBrk="1" fontAlgn="auto" hangingPunct="1">
                  <a:spcBef>
                    <a:spcPts val="0"/>
                  </a:spcBef>
                  <a:spcAft>
                    <a:spcPts val="0"/>
                  </a:spcAft>
                  <a:defRPr/>
                </a:pPr>
                <a:r>
                  <a:rPr lang="en-US" altLang="zh-CN" sz="1707" dirty="0">
                    <a:solidFill>
                      <a:srgbClr val="003300"/>
                    </a:solidFill>
                    <a:latin typeface="Times New Roman" pitchFamily="18" charset="0"/>
                    <a:ea typeface="楷体_GB2312" pitchFamily="49" charset="-122"/>
                  </a:rPr>
                  <a:t>4</a:t>
                </a:r>
                <a:r>
                  <a:rPr lang="zh-CN" altLang="en-US" sz="1707" dirty="0">
                    <a:solidFill>
                      <a:srgbClr val="003300"/>
                    </a:solidFill>
                    <a:latin typeface="Times New Roman" pitchFamily="18" charset="0"/>
                    <a:ea typeface="楷体_GB2312" pitchFamily="49" charset="-122"/>
                  </a:rPr>
                  <a:t>片</a:t>
                </a:r>
                <a:endParaRPr lang="en-US" altLang="zh-CN" sz="1707" dirty="0">
                  <a:solidFill>
                    <a:srgbClr val="003300"/>
                  </a:solidFill>
                  <a:latin typeface="Times New Roman" pitchFamily="18" charset="0"/>
                  <a:ea typeface="楷体_GB2312" pitchFamily="49" charset="-122"/>
                </a:endParaRPr>
              </a:p>
              <a:p>
                <a:pPr algn="ctr" eaLnBrk="1" fontAlgn="auto" hangingPunct="1">
                  <a:spcBef>
                    <a:spcPts val="0"/>
                  </a:spcBef>
                  <a:spcAft>
                    <a:spcPts val="0"/>
                  </a:spcAft>
                  <a:defRPr/>
                </a:pPr>
                <a:endParaRPr lang="en-US" altLang="zh-CN" sz="1707" b="1" dirty="0">
                  <a:solidFill>
                    <a:srgbClr val="003300"/>
                  </a:solidFill>
                  <a:latin typeface="Tahoma" pitchFamily="34" charset="0"/>
                  <a:ea typeface="楷体_GB2312" pitchFamily="49" charset="-122"/>
                </a:endParaRPr>
              </a:p>
            </p:txBody>
          </p:sp>
        </p:grpSp>
        <p:grpSp>
          <p:nvGrpSpPr>
            <p:cNvPr id="57359" name="Group 30">
              <a:extLst>
                <a:ext uri="{FF2B5EF4-FFF2-40B4-BE49-F238E27FC236}">
                  <a16:creationId xmlns:a16="http://schemas.microsoft.com/office/drawing/2014/main" id="{83CB7A0B-1827-4597-B40F-B744ACDBA79E}"/>
                </a:ext>
              </a:extLst>
            </p:cNvPr>
            <p:cNvGrpSpPr>
              <a:grpSpLocks/>
            </p:cNvGrpSpPr>
            <p:nvPr/>
          </p:nvGrpSpPr>
          <p:grpSpPr bwMode="auto">
            <a:xfrm>
              <a:off x="8281561" y="4554760"/>
              <a:ext cx="1003300" cy="1222375"/>
              <a:chOff x="4485" y="2435"/>
              <a:chExt cx="632" cy="770"/>
            </a:xfrm>
          </p:grpSpPr>
          <p:sp>
            <p:nvSpPr>
              <p:cNvPr id="160" name="Rectangle 31">
                <a:extLst>
                  <a:ext uri="{FF2B5EF4-FFF2-40B4-BE49-F238E27FC236}">
                    <a16:creationId xmlns:a16="http://schemas.microsoft.com/office/drawing/2014/main" id="{7B30490C-19C6-47E2-B888-147B3892E701}"/>
                  </a:ext>
                </a:extLst>
              </p:cNvPr>
              <p:cNvSpPr>
                <a:spLocks noChangeAspect="1" noChangeArrowheads="1"/>
              </p:cNvSpPr>
              <p:nvPr/>
            </p:nvSpPr>
            <p:spPr bwMode="auto">
              <a:xfrm>
                <a:off x="4571" y="2435"/>
                <a:ext cx="546" cy="676"/>
              </a:xfrm>
              <a:prstGeom prst="rect">
                <a:avLst/>
              </a:prstGeom>
              <a:solidFill>
                <a:srgbClr val="FFCC00"/>
              </a:solidFill>
              <a:ln w="12700">
                <a:solidFill>
                  <a:schemeClr val="tx1"/>
                </a:solidFill>
                <a:miter lim="800000"/>
                <a:headEnd/>
                <a:tailEnd/>
              </a:ln>
            </p:spPr>
            <p:txBody>
              <a:bodyPr/>
              <a:lstStyle/>
              <a:p>
                <a:pPr algn="ctr" eaLnBrk="1" fontAlgn="auto" hangingPunct="1">
                  <a:spcBef>
                    <a:spcPts val="0"/>
                  </a:spcBef>
                  <a:spcAft>
                    <a:spcPts val="0"/>
                  </a:spcAft>
                  <a:defRPr/>
                </a:pPr>
                <a:endParaRPr lang="zh-CN" altLang="en-US" sz="1707">
                  <a:latin typeface="+mn-lt"/>
                  <a:ea typeface="+mn-ea"/>
                </a:endParaRPr>
              </a:p>
            </p:txBody>
          </p:sp>
          <p:sp>
            <p:nvSpPr>
              <p:cNvPr id="161" name="Rectangle 33">
                <a:extLst>
                  <a:ext uri="{FF2B5EF4-FFF2-40B4-BE49-F238E27FC236}">
                    <a16:creationId xmlns:a16="http://schemas.microsoft.com/office/drawing/2014/main" id="{8C20C8E5-AC16-41C5-BE5E-E3AE2B1DE64D}"/>
                  </a:ext>
                </a:extLst>
              </p:cNvPr>
              <p:cNvSpPr>
                <a:spLocks noChangeAspect="1" noChangeArrowheads="1"/>
              </p:cNvSpPr>
              <p:nvPr/>
            </p:nvSpPr>
            <p:spPr bwMode="auto">
              <a:xfrm>
                <a:off x="4485" y="2504"/>
                <a:ext cx="586" cy="701"/>
              </a:xfrm>
              <a:prstGeom prst="rect">
                <a:avLst/>
              </a:prstGeom>
              <a:solidFill>
                <a:srgbClr val="FFCC00"/>
              </a:solidFill>
              <a:ln w="12700">
                <a:solidFill>
                  <a:schemeClr val="tx1"/>
                </a:solidFill>
                <a:miter lim="800000"/>
                <a:headEnd/>
                <a:tailEnd/>
              </a:ln>
            </p:spPr>
            <p:txBody>
              <a:bodyPr lIns="12041" tIns="12041" rIns="12041" bIns="12041"/>
              <a:lstStyle/>
              <a:p>
                <a:pPr algn="ctr" eaLnBrk="1" fontAlgn="auto" hangingPunct="1">
                  <a:spcBef>
                    <a:spcPts val="0"/>
                  </a:spcBef>
                  <a:spcAft>
                    <a:spcPts val="0"/>
                  </a:spcAft>
                  <a:defRPr/>
                </a:pPr>
                <a:r>
                  <a:rPr lang="en-US" altLang="zh-CN" sz="1707" baseline="30000" dirty="0">
                    <a:solidFill>
                      <a:srgbClr val="003300"/>
                    </a:solidFill>
                    <a:latin typeface="Times New Roman" pitchFamily="18" charset="0"/>
                    <a:ea typeface="楷体_GB2312" pitchFamily="49" charset="-122"/>
                  </a:rPr>
                  <a:t>WE  A  CS</a:t>
                </a:r>
                <a:endParaRPr lang="en-US" altLang="zh-CN" sz="1707" dirty="0">
                  <a:solidFill>
                    <a:srgbClr val="003300"/>
                  </a:solidFill>
                  <a:latin typeface="Times New Roman" pitchFamily="18" charset="0"/>
                  <a:ea typeface="楷体_GB2312" pitchFamily="49" charset="-122"/>
                </a:endParaRPr>
              </a:p>
              <a:p>
                <a:pPr algn="ctr" eaLnBrk="1" fontAlgn="auto" hangingPunct="1">
                  <a:spcBef>
                    <a:spcPts val="0"/>
                  </a:spcBef>
                  <a:spcAft>
                    <a:spcPts val="0"/>
                  </a:spcAft>
                  <a:defRPr/>
                </a:pPr>
                <a:r>
                  <a:rPr lang="en-US" altLang="zh-CN" sz="1707" dirty="0">
                    <a:solidFill>
                      <a:srgbClr val="003300"/>
                    </a:solidFill>
                    <a:latin typeface="Times New Roman" pitchFamily="18" charset="0"/>
                    <a:ea typeface="楷体_GB2312" pitchFamily="49" charset="-122"/>
                  </a:rPr>
                  <a:t>16Kx8</a:t>
                </a:r>
              </a:p>
              <a:p>
                <a:pPr algn="ctr" eaLnBrk="1" fontAlgn="auto" hangingPunct="1">
                  <a:spcBef>
                    <a:spcPts val="0"/>
                  </a:spcBef>
                  <a:spcAft>
                    <a:spcPts val="0"/>
                  </a:spcAft>
                  <a:defRPr/>
                </a:pPr>
                <a:r>
                  <a:rPr lang="en-US" altLang="zh-CN" sz="1707" dirty="0">
                    <a:solidFill>
                      <a:srgbClr val="003300"/>
                    </a:solidFill>
                    <a:latin typeface="Times New Roman" pitchFamily="18" charset="0"/>
                    <a:ea typeface="楷体_GB2312" pitchFamily="49" charset="-122"/>
                  </a:rPr>
                  <a:t>4</a:t>
                </a:r>
                <a:r>
                  <a:rPr lang="zh-CN" altLang="en-US" sz="1707" dirty="0">
                    <a:solidFill>
                      <a:srgbClr val="003300"/>
                    </a:solidFill>
                    <a:latin typeface="Times New Roman" pitchFamily="18" charset="0"/>
                    <a:ea typeface="楷体_GB2312" pitchFamily="49" charset="-122"/>
                  </a:rPr>
                  <a:t>片</a:t>
                </a:r>
              </a:p>
              <a:p>
                <a:pPr algn="ctr" eaLnBrk="1" fontAlgn="auto" hangingPunct="1">
                  <a:spcBef>
                    <a:spcPts val="0"/>
                  </a:spcBef>
                  <a:spcAft>
                    <a:spcPts val="0"/>
                  </a:spcAft>
                  <a:defRPr/>
                </a:pPr>
                <a:endParaRPr lang="en-US" altLang="zh-CN" sz="1707" dirty="0">
                  <a:solidFill>
                    <a:srgbClr val="003300"/>
                  </a:solidFill>
                  <a:latin typeface="Times New Roman" pitchFamily="18" charset="0"/>
                  <a:ea typeface="楷体_GB2312" pitchFamily="49" charset="-122"/>
                </a:endParaRPr>
              </a:p>
              <a:p>
                <a:pPr algn="ctr" eaLnBrk="1" fontAlgn="auto" hangingPunct="1">
                  <a:spcBef>
                    <a:spcPts val="0"/>
                  </a:spcBef>
                  <a:spcAft>
                    <a:spcPts val="0"/>
                  </a:spcAft>
                  <a:defRPr/>
                </a:pPr>
                <a:endParaRPr lang="en-US" altLang="zh-CN" sz="1707" b="1" dirty="0">
                  <a:solidFill>
                    <a:srgbClr val="003300"/>
                  </a:solidFill>
                  <a:latin typeface="Tahoma" pitchFamily="34" charset="0"/>
                  <a:ea typeface="楷体_GB2312" pitchFamily="49" charset="-122"/>
                </a:endParaRPr>
              </a:p>
            </p:txBody>
          </p:sp>
        </p:grpSp>
        <p:grpSp>
          <p:nvGrpSpPr>
            <p:cNvPr id="57360" name="Group 34">
              <a:extLst>
                <a:ext uri="{FF2B5EF4-FFF2-40B4-BE49-F238E27FC236}">
                  <a16:creationId xmlns:a16="http://schemas.microsoft.com/office/drawing/2014/main" id="{7DD98D1E-8FAC-45E5-8655-63FAFD39CB37}"/>
                </a:ext>
              </a:extLst>
            </p:cNvPr>
            <p:cNvGrpSpPr>
              <a:grpSpLocks/>
            </p:cNvGrpSpPr>
            <p:nvPr/>
          </p:nvGrpSpPr>
          <p:grpSpPr bwMode="auto">
            <a:xfrm>
              <a:off x="6378155" y="4554760"/>
              <a:ext cx="989013" cy="1231900"/>
              <a:chOff x="3286" y="2435"/>
              <a:chExt cx="623" cy="776"/>
            </a:xfrm>
          </p:grpSpPr>
          <p:sp>
            <p:nvSpPr>
              <p:cNvPr id="163" name="Rectangle 35">
                <a:extLst>
                  <a:ext uri="{FF2B5EF4-FFF2-40B4-BE49-F238E27FC236}">
                    <a16:creationId xmlns:a16="http://schemas.microsoft.com/office/drawing/2014/main" id="{31B36DF5-77A0-4B7F-B27E-595AB665C1D3}"/>
                  </a:ext>
                </a:extLst>
              </p:cNvPr>
              <p:cNvSpPr>
                <a:spLocks noChangeAspect="1" noChangeArrowheads="1"/>
              </p:cNvSpPr>
              <p:nvPr/>
            </p:nvSpPr>
            <p:spPr bwMode="auto">
              <a:xfrm>
                <a:off x="3365" y="2435"/>
                <a:ext cx="544" cy="676"/>
              </a:xfrm>
              <a:prstGeom prst="rect">
                <a:avLst/>
              </a:prstGeom>
              <a:solidFill>
                <a:srgbClr val="FFCC00"/>
              </a:solidFill>
              <a:ln w="12700">
                <a:solidFill>
                  <a:schemeClr val="tx1"/>
                </a:solidFill>
                <a:miter lim="800000"/>
                <a:headEnd/>
                <a:tailEnd/>
              </a:ln>
            </p:spPr>
            <p:txBody>
              <a:bodyPr/>
              <a:lstStyle/>
              <a:p>
                <a:pPr algn="ctr" eaLnBrk="1" fontAlgn="auto" hangingPunct="1">
                  <a:spcBef>
                    <a:spcPts val="0"/>
                  </a:spcBef>
                  <a:spcAft>
                    <a:spcPts val="0"/>
                  </a:spcAft>
                  <a:defRPr/>
                </a:pPr>
                <a:endParaRPr lang="zh-CN" altLang="en-US" sz="1707">
                  <a:latin typeface="+mn-lt"/>
                  <a:ea typeface="+mn-ea"/>
                </a:endParaRPr>
              </a:p>
            </p:txBody>
          </p:sp>
          <p:sp>
            <p:nvSpPr>
              <p:cNvPr id="164" name="Rectangle 37">
                <a:extLst>
                  <a:ext uri="{FF2B5EF4-FFF2-40B4-BE49-F238E27FC236}">
                    <a16:creationId xmlns:a16="http://schemas.microsoft.com/office/drawing/2014/main" id="{335D1FD9-E9BA-4CD7-B08F-447937185737}"/>
                  </a:ext>
                </a:extLst>
              </p:cNvPr>
              <p:cNvSpPr>
                <a:spLocks noChangeAspect="1" noChangeArrowheads="1"/>
              </p:cNvSpPr>
              <p:nvPr/>
            </p:nvSpPr>
            <p:spPr bwMode="auto">
              <a:xfrm>
                <a:off x="3285" y="2511"/>
                <a:ext cx="586" cy="701"/>
              </a:xfrm>
              <a:prstGeom prst="rect">
                <a:avLst/>
              </a:prstGeom>
              <a:solidFill>
                <a:srgbClr val="FFCC00"/>
              </a:solidFill>
              <a:ln w="12700">
                <a:solidFill>
                  <a:schemeClr val="tx1"/>
                </a:solidFill>
                <a:miter lim="800000"/>
                <a:headEnd/>
                <a:tailEnd/>
              </a:ln>
            </p:spPr>
            <p:txBody>
              <a:bodyPr lIns="12041" tIns="12041" rIns="12041" bIns="12041"/>
              <a:lstStyle/>
              <a:p>
                <a:pPr algn="ctr" eaLnBrk="1" fontAlgn="auto" hangingPunct="1">
                  <a:spcBef>
                    <a:spcPts val="0"/>
                  </a:spcBef>
                  <a:spcAft>
                    <a:spcPts val="0"/>
                  </a:spcAft>
                  <a:defRPr/>
                </a:pPr>
                <a:r>
                  <a:rPr lang="en-US" altLang="zh-CN" sz="1707" baseline="30000" dirty="0">
                    <a:solidFill>
                      <a:srgbClr val="003300"/>
                    </a:solidFill>
                    <a:latin typeface="Times New Roman" pitchFamily="18" charset="0"/>
                    <a:ea typeface="楷体_GB2312" pitchFamily="49" charset="-122"/>
                  </a:rPr>
                  <a:t>WE  A  CS</a:t>
                </a:r>
                <a:endParaRPr lang="en-US" altLang="zh-CN" sz="1707" dirty="0">
                  <a:solidFill>
                    <a:srgbClr val="003300"/>
                  </a:solidFill>
                  <a:latin typeface="Times New Roman" pitchFamily="18" charset="0"/>
                  <a:ea typeface="楷体_GB2312" pitchFamily="49" charset="-122"/>
                </a:endParaRPr>
              </a:p>
              <a:p>
                <a:pPr algn="ctr" eaLnBrk="1" fontAlgn="auto" hangingPunct="1">
                  <a:spcBef>
                    <a:spcPts val="0"/>
                  </a:spcBef>
                  <a:spcAft>
                    <a:spcPts val="0"/>
                  </a:spcAft>
                  <a:defRPr/>
                </a:pPr>
                <a:r>
                  <a:rPr lang="en-US" altLang="zh-CN" sz="1707" dirty="0">
                    <a:solidFill>
                      <a:srgbClr val="003300"/>
                    </a:solidFill>
                    <a:latin typeface="Times New Roman" pitchFamily="18" charset="0"/>
                    <a:ea typeface="楷体_GB2312" pitchFamily="49" charset="-122"/>
                  </a:rPr>
                  <a:t>16Kx8</a:t>
                </a:r>
              </a:p>
              <a:p>
                <a:pPr algn="ctr" eaLnBrk="1" fontAlgn="auto" hangingPunct="1">
                  <a:spcBef>
                    <a:spcPts val="0"/>
                  </a:spcBef>
                  <a:spcAft>
                    <a:spcPts val="0"/>
                  </a:spcAft>
                  <a:defRPr/>
                </a:pPr>
                <a:r>
                  <a:rPr lang="en-US" altLang="zh-CN" sz="1707" dirty="0">
                    <a:solidFill>
                      <a:srgbClr val="003300"/>
                    </a:solidFill>
                    <a:latin typeface="Times New Roman" pitchFamily="18" charset="0"/>
                    <a:ea typeface="楷体_GB2312" pitchFamily="49" charset="-122"/>
                  </a:rPr>
                  <a:t>4</a:t>
                </a:r>
                <a:r>
                  <a:rPr lang="zh-CN" altLang="en-US" sz="1707" dirty="0">
                    <a:solidFill>
                      <a:srgbClr val="003300"/>
                    </a:solidFill>
                    <a:latin typeface="Times New Roman" pitchFamily="18" charset="0"/>
                    <a:ea typeface="楷体_GB2312" pitchFamily="49" charset="-122"/>
                  </a:rPr>
                  <a:t>片</a:t>
                </a:r>
              </a:p>
              <a:p>
                <a:pPr algn="ctr" eaLnBrk="1" fontAlgn="auto" hangingPunct="1">
                  <a:spcBef>
                    <a:spcPts val="0"/>
                  </a:spcBef>
                  <a:spcAft>
                    <a:spcPts val="0"/>
                  </a:spcAft>
                  <a:defRPr/>
                </a:pPr>
                <a:endParaRPr lang="en-US" altLang="zh-CN" sz="1707" dirty="0">
                  <a:solidFill>
                    <a:srgbClr val="003300"/>
                  </a:solidFill>
                  <a:latin typeface="Times New Roman" pitchFamily="18" charset="0"/>
                  <a:ea typeface="楷体_GB2312" pitchFamily="49" charset="-122"/>
                </a:endParaRPr>
              </a:p>
              <a:p>
                <a:pPr algn="ctr" eaLnBrk="1" fontAlgn="auto" hangingPunct="1">
                  <a:spcBef>
                    <a:spcPts val="0"/>
                  </a:spcBef>
                  <a:spcAft>
                    <a:spcPts val="0"/>
                  </a:spcAft>
                  <a:defRPr/>
                </a:pPr>
                <a:endParaRPr lang="en-US" altLang="zh-CN" sz="1707" b="1" dirty="0">
                  <a:solidFill>
                    <a:srgbClr val="003300"/>
                  </a:solidFill>
                  <a:latin typeface="Tahoma" pitchFamily="34" charset="0"/>
                  <a:ea typeface="楷体_GB2312" pitchFamily="49" charset="-122"/>
                </a:endParaRPr>
              </a:p>
            </p:txBody>
          </p:sp>
        </p:grpSp>
        <p:grpSp>
          <p:nvGrpSpPr>
            <p:cNvPr id="57361" name="Group 38">
              <a:extLst>
                <a:ext uri="{FF2B5EF4-FFF2-40B4-BE49-F238E27FC236}">
                  <a16:creationId xmlns:a16="http://schemas.microsoft.com/office/drawing/2014/main" id="{F804C852-AA08-40AA-BDCD-AA9B5867BEFB}"/>
                </a:ext>
              </a:extLst>
            </p:cNvPr>
            <p:cNvGrpSpPr>
              <a:grpSpLocks/>
            </p:cNvGrpSpPr>
            <p:nvPr/>
          </p:nvGrpSpPr>
          <p:grpSpPr bwMode="auto">
            <a:xfrm>
              <a:off x="5193877" y="4546819"/>
              <a:ext cx="984250" cy="1222375"/>
              <a:chOff x="2540" y="2430"/>
              <a:chExt cx="620" cy="770"/>
            </a:xfrm>
          </p:grpSpPr>
          <p:sp>
            <p:nvSpPr>
              <p:cNvPr id="166" name="Rectangle 39">
                <a:extLst>
                  <a:ext uri="{FF2B5EF4-FFF2-40B4-BE49-F238E27FC236}">
                    <a16:creationId xmlns:a16="http://schemas.microsoft.com/office/drawing/2014/main" id="{D2D642DE-6946-4A41-96FD-3584EC199355}"/>
                  </a:ext>
                </a:extLst>
              </p:cNvPr>
              <p:cNvSpPr>
                <a:spLocks noChangeAspect="1" noChangeArrowheads="1"/>
              </p:cNvSpPr>
              <p:nvPr/>
            </p:nvSpPr>
            <p:spPr bwMode="auto">
              <a:xfrm>
                <a:off x="2614" y="2430"/>
                <a:ext cx="546" cy="675"/>
              </a:xfrm>
              <a:prstGeom prst="rect">
                <a:avLst/>
              </a:prstGeom>
              <a:solidFill>
                <a:srgbClr val="FFCC00"/>
              </a:solidFill>
              <a:ln w="12700">
                <a:solidFill>
                  <a:schemeClr val="tx1"/>
                </a:solidFill>
                <a:miter lim="800000"/>
                <a:headEnd/>
                <a:tailEnd/>
              </a:ln>
            </p:spPr>
            <p:txBody>
              <a:bodyPr/>
              <a:lstStyle/>
              <a:p>
                <a:pPr algn="ctr" eaLnBrk="1" fontAlgn="auto" hangingPunct="1">
                  <a:spcBef>
                    <a:spcPts val="0"/>
                  </a:spcBef>
                  <a:spcAft>
                    <a:spcPts val="0"/>
                  </a:spcAft>
                  <a:defRPr/>
                </a:pPr>
                <a:endParaRPr lang="zh-CN" altLang="en-US" sz="1707">
                  <a:latin typeface="+mn-lt"/>
                  <a:ea typeface="+mn-ea"/>
                </a:endParaRPr>
              </a:p>
            </p:txBody>
          </p:sp>
          <p:sp>
            <p:nvSpPr>
              <p:cNvPr id="167" name="Rectangle 41">
                <a:extLst>
                  <a:ext uri="{FF2B5EF4-FFF2-40B4-BE49-F238E27FC236}">
                    <a16:creationId xmlns:a16="http://schemas.microsoft.com/office/drawing/2014/main" id="{896635CB-98EF-4DD8-87C0-DD1EC0F4E42A}"/>
                  </a:ext>
                </a:extLst>
              </p:cNvPr>
              <p:cNvSpPr>
                <a:spLocks noChangeAspect="1" noChangeArrowheads="1"/>
              </p:cNvSpPr>
              <p:nvPr/>
            </p:nvSpPr>
            <p:spPr bwMode="auto">
              <a:xfrm>
                <a:off x="2540" y="2500"/>
                <a:ext cx="587" cy="700"/>
              </a:xfrm>
              <a:prstGeom prst="rect">
                <a:avLst/>
              </a:prstGeom>
              <a:solidFill>
                <a:srgbClr val="FFCC00"/>
              </a:solidFill>
              <a:ln w="12700">
                <a:solidFill>
                  <a:schemeClr val="tx1"/>
                </a:solidFill>
                <a:miter lim="800000"/>
                <a:headEnd/>
                <a:tailEnd/>
              </a:ln>
            </p:spPr>
            <p:txBody>
              <a:bodyPr lIns="12041" tIns="12041" rIns="12041" bIns="12041"/>
              <a:lstStyle/>
              <a:p>
                <a:pPr algn="ctr" eaLnBrk="1" fontAlgn="auto" hangingPunct="1">
                  <a:spcBef>
                    <a:spcPts val="0"/>
                  </a:spcBef>
                  <a:spcAft>
                    <a:spcPts val="0"/>
                  </a:spcAft>
                  <a:defRPr/>
                </a:pPr>
                <a:r>
                  <a:rPr lang="en-US" altLang="zh-CN" sz="1707" baseline="30000" dirty="0">
                    <a:solidFill>
                      <a:srgbClr val="003300"/>
                    </a:solidFill>
                    <a:latin typeface="Times New Roman" pitchFamily="18" charset="0"/>
                    <a:ea typeface="楷体_GB2312" pitchFamily="49" charset="-122"/>
                  </a:rPr>
                  <a:t>WE  A  CS</a:t>
                </a:r>
                <a:endParaRPr lang="en-US" altLang="zh-CN" sz="1707" dirty="0">
                  <a:solidFill>
                    <a:srgbClr val="003300"/>
                  </a:solidFill>
                  <a:latin typeface="Times New Roman" pitchFamily="18" charset="0"/>
                  <a:ea typeface="楷体_GB2312" pitchFamily="49" charset="-122"/>
                </a:endParaRPr>
              </a:p>
              <a:p>
                <a:pPr algn="ctr" eaLnBrk="1" fontAlgn="auto" hangingPunct="1">
                  <a:spcBef>
                    <a:spcPts val="0"/>
                  </a:spcBef>
                  <a:spcAft>
                    <a:spcPts val="0"/>
                  </a:spcAft>
                  <a:defRPr/>
                </a:pPr>
                <a:r>
                  <a:rPr lang="en-US" altLang="zh-CN" sz="1707" dirty="0">
                    <a:solidFill>
                      <a:srgbClr val="003300"/>
                    </a:solidFill>
                    <a:latin typeface="Times New Roman" pitchFamily="18" charset="0"/>
                    <a:ea typeface="楷体_GB2312" pitchFamily="49" charset="-122"/>
                  </a:rPr>
                  <a:t>16Kx8</a:t>
                </a:r>
              </a:p>
              <a:p>
                <a:pPr algn="ctr" eaLnBrk="1" fontAlgn="auto" hangingPunct="1">
                  <a:spcBef>
                    <a:spcPts val="0"/>
                  </a:spcBef>
                  <a:spcAft>
                    <a:spcPts val="0"/>
                  </a:spcAft>
                  <a:defRPr/>
                </a:pPr>
                <a:r>
                  <a:rPr lang="en-US" altLang="zh-CN" sz="1707" dirty="0">
                    <a:solidFill>
                      <a:srgbClr val="003300"/>
                    </a:solidFill>
                    <a:latin typeface="Times New Roman" pitchFamily="18" charset="0"/>
                    <a:ea typeface="楷体_GB2312" pitchFamily="49" charset="-122"/>
                  </a:rPr>
                  <a:t>4</a:t>
                </a:r>
                <a:r>
                  <a:rPr lang="zh-CN" altLang="en-US" sz="1707" dirty="0">
                    <a:solidFill>
                      <a:srgbClr val="003300"/>
                    </a:solidFill>
                    <a:latin typeface="Times New Roman" pitchFamily="18" charset="0"/>
                    <a:ea typeface="楷体_GB2312" pitchFamily="49" charset="-122"/>
                  </a:rPr>
                  <a:t>片</a:t>
                </a:r>
              </a:p>
              <a:p>
                <a:pPr algn="ctr" eaLnBrk="1" fontAlgn="auto" hangingPunct="1">
                  <a:spcBef>
                    <a:spcPts val="0"/>
                  </a:spcBef>
                  <a:spcAft>
                    <a:spcPts val="0"/>
                  </a:spcAft>
                  <a:defRPr/>
                </a:pPr>
                <a:endParaRPr lang="en-US" altLang="zh-CN" sz="1707" dirty="0">
                  <a:solidFill>
                    <a:srgbClr val="003300"/>
                  </a:solidFill>
                  <a:latin typeface="Times New Roman" pitchFamily="18" charset="0"/>
                  <a:ea typeface="楷体_GB2312" pitchFamily="49" charset="-122"/>
                </a:endParaRPr>
              </a:p>
              <a:p>
                <a:pPr algn="ctr" eaLnBrk="1" fontAlgn="auto" hangingPunct="1">
                  <a:spcBef>
                    <a:spcPts val="0"/>
                  </a:spcBef>
                  <a:spcAft>
                    <a:spcPts val="0"/>
                  </a:spcAft>
                  <a:defRPr/>
                </a:pPr>
                <a:endParaRPr lang="en-US" altLang="zh-CN" sz="1707" b="1" dirty="0">
                  <a:solidFill>
                    <a:srgbClr val="003300"/>
                  </a:solidFill>
                  <a:latin typeface="Tahoma" pitchFamily="34" charset="0"/>
                  <a:ea typeface="楷体_GB2312" pitchFamily="49" charset="-122"/>
                </a:endParaRPr>
              </a:p>
            </p:txBody>
          </p:sp>
        </p:grpSp>
        <p:sp>
          <p:nvSpPr>
            <p:cNvPr id="168" name="Line 42">
              <a:extLst>
                <a:ext uri="{FF2B5EF4-FFF2-40B4-BE49-F238E27FC236}">
                  <a16:creationId xmlns:a16="http://schemas.microsoft.com/office/drawing/2014/main" id="{966E8AAB-B444-4398-8D1A-9D8C73E4B7A3}"/>
                </a:ext>
              </a:extLst>
            </p:cNvPr>
            <p:cNvSpPr>
              <a:spLocks noChangeAspect="1" noChangeShapeType="1"/>
            </p:cNvSpPr>
            <p:nvPr/>
          </p:nvSpPr>
          <p:spPr bwMode="auto">
            <a:xfrm>
              <a:off x="3292253" y="3922530"/>
              <a:ext cx="5433617" cy="1675"/>
            </a:xfrm>
            <a:prstGeom prst="line">
              <a:avLst/>
            </a:prstGeom>
            <a:noFill/>
            <a:ln w="76200">
              <a:solidFill>
                <a:srgbClr val="D60093"/>
              </a:solidFill>
              <a:round/>
              <a:headEnd type="none" w="sm" len="sm"/>
              <a:tailEnd type="none" w="sm" len="sm"/>
            </a:ln>
          </p:spPr>
          <p:txBody>
            <a:bodyPr/>
            <a:lstStyle/>
            <a:p>
              <a:pPr eaLnBrk="1" fontAlgn="auto" hangingPunct="1">
                <a:spcBef>
                  <a:spcPts val="0"/>
                </a:spcBef>
                <a:spcAft>
                  <a:spcPts val="0"/>
                </a:spcAft>
                <a:defRPr/>
              </a:pPr>
              <a:endParaRPr lang="zh-CN" altLang="en-US" sz="1707">
                <a:latin typeface="+mn-lt"/>
                <a:ea typeface="+mn-ea"/>
              </a:endParaRPr>
            </a:p>
          </p:txBody>
        </p:sp>
        <p:sp>
          <p:nvSpPr>
            <p:cNvPr id="169" name="Line 43">
              <a:extLst>
                <a:ext uri="{FF2B5EF4-FFF2-40B4-BE49-F238E27FC236}">
                  <a16:creationId xmlns:a16="http://schemas.microsoft.com/office/drawing/2014/main" id="{CD7496BA-3F8E-4EDE-B0CB-44C9C42EA5B0}"/>
                </a:ext>
              </a:extLst>
            </p:cNvPr>
            <p:cNvSpPr>
              <a:spLocks noChangeAspect="1" noChangeShapeType="1"/>
            </p:cNvSpPr>
            <p:nvPr/>
          </p:nvSpPr>
          <p:spPr bwMode="auto">
            <a:xfrm>
              <a:off x="3539996" y="3173751"/>
              <a:ext cx="0" cy="750454"/>
            </a:xfrm>
            <a:prstGeom prst="line">
              <a:avLst/>
            </a:prstGeom>
            <a:noFill/>
            <a:ln w="76200">
              <a:solidFill>
                <a:srgbClr val="D60093"/>
              </a:solidFill>
              <a:round/>
              <a:headEnd type="none" w="sm" len="sm"/>
              <a:tailEnd type="none" w="sm" len="sm"/>
            </a:ln>
          </p:spPr>
          <p:txBody>
            <a:bodyPr/>
            <a:lstStyle/>
            <a:p>
              <a:pPr eaLnBrk="1" fontAlgn="auto" hangingPunct="1">
                <a:spcBef>
                  <a:spcPts val="0"/>
                </a:spcBef>
                <a:spcAft>
                  <a:spcPts val="0"/>
                </a:spcAft>
                <a:defRPr/>
              </a:pPr>
              <a:endParaRPr lang="zh-CN" altLang="en-US" sz="1707">
                <a:latin typeface="+mn-lt"/>
                <a:ea typeface="+mn-ea"/>
              </a:endParaRPr>
            </a:p>
          </p:txBody>
        </p:sp>
        <p:sp>
          <p:nvSpPr>
            <p:cNvPr id="170" name="Line 44">
              <a:extLst>
                <a:ext uri="{FF2B5EF4-FFF2-40B4-BE49-F238E27FC236}">
                  <a16:creationId xmlns:a16="http://schemas.microsoft.com/office/drawing/2014/main" id="{52872AE4-EB4B-460B-AE56-2D070C8AC97F}"/>
                </a:ext>
              </a:extLst>
            </p:cNvPr>
            <p:cNvSpPr>
              <a:spLocks noChangeAspect="1" noChangeShapeType="1"/>
            </p:cNvSpPr>
            <p:nvPr/>
          </p:nvSpPr>
          <p:spPr bwMode="auto">
            <a:xfrm>
              <a:off x="3539996" y="3173751"/>
              <a:ext cx="741557" cy="3350"/>
            </a:xfrm>
            <a:prstGeom prst="line">
              <a:avLst/>
            </a:prstGeom>
            <a:noFill/>
            <a:ln w="76200">
              <a:solidFill>
                <a:srgbClr val="D60093"/>
              </a:solidFill>
              <a:round/>
              <a:headEnd type="none" w="sm" len="sm"/>
              <a:tailEnd type="triangle" w="sm" len="sm"/>
            </a:ln>
          </p:spPr>
          <p:txBody>
            <a:bodyPr/>
            <a:lstStyle/>
            <a:p>
              <a:pPr eaLnBrk="1" fontAlgn="auto" hangingPunct="1">
                <a:spcBef>
                  <a:spcPts val="0"/>
                </a:spcBef>
                <a:spcAft>
                  <a:spcPts val="0"/>
                </a:spcAft>
                <a:defRPr/>
              </a:pPr>
              <a:endParaRPr lang="zh-CN" altLang="en-US" sz="1707">
                <a:latin typeface="+mn-lt"/>
                <a:ea typeface="+mn-ea"/>
              </a:endParaRPr>
            </a:p>
          </p:txBody>
        </p:sp>
        <p:sp>
          <p:nvSpPr>
            <p:cNvPr id="171" name="Line 45">
              <a:extLst>
                <a:ext uri="{FF2B5EF4-FFF2-40B4-BE49-F238E27FC236}">
                  <a16:creationId xmlns:a16="http://schemas.microsoft.com/office/drawing/2014/main" id="{920695AC-8558-44DA-9135-B6E22F8FDBAE}"/>
                </a:ext>
              </a:extLst>
            </p:cNvPr>
            <p:cNvSpPr>
              <a:spLocks noChangeAspect="1" noChangeShapeType="1"/>
            </p:cNvSpPr>
            <p:nvPr/>
          </p:nvSpPr>
          <p:spPr bwMode="auto">
            <a:xfrm>
              <a:off x="3292253" y="6478763"/>
              <a:ext cx="6051302" cy="1675"/>
            </a:xfrm>
            <a:prstGeom prst="line">
              <a:avLst/>
            </a:prstGeom>
            <a:noFill/>
            <a:ln w="76200">
              <a:solidFill>
                <a:schemeClr val="tx1"/>
              </a:solidFill>
              <a:round/>
              <a:headEnd type="triangle" w="sm" len="sm"/>
              <a:tailEnd type="triangle" w="sm" len="sm"/>
            </a:ln>
          </p:spPr>
          <p:txBody>
            <a:bodyPr/>
            <a:lstStyle/>
            <a:p>
              <a:pPr eaLnBrk="1" fontAlgn="auto" hangingPunct="1">
                <a:spcBef>
                  <a:spcPts val="0"/>
                </a:spcBef>
                <a:spcAft>
                  <a:spcPts val="0"/>
                </a:spcAft>
                <a:defRPr/>
              </a:pPr>
              <a:endParaRPr lang="zh-CN" altLang="en-US" sz="1707">
                <a:latin typeface="+mn-lt"/>
                <a:ea typeface="+mn-ea"/>
              </a:endParaRPr>
            </a:p>
          </p:txBody>
        </p:sp>
        <p:grpSp>
          <p:nvGrpSpPr>
            <p:cNvPr id="57366" name="Group 69">
              <a:extLst>
                <a:ext uri="{FF2B5EF4-FFF2-40B4-BE49-F238E27FC236}">
                  <a16:creationId xmlns:a16="http://schemas.microsoft.com/office/drawing/2014/main" id="{A8DDBAE5-7FB5-40C6-BDAD-8B6FA890F336}"/>
                </a:ext>
              </a:extLst>
            </p:cNvPr>
            <p:cNvGrpSpPr>
              <a:grpSpLocks/>
            </p:cNvGrpSpPr>
            <p:nvPr/>
          </p:nvGrpSpPr>
          <p:grpSpPr bwMode="auto">
            <a:xfrm>
              <a:off x="2304627" y="2746596"/>
              <a:ext cx="1111250" cy="3854450"/>
              <a:chOff x="720" y="1200"/>
              <a:chExt cx="700" cy="2428"/>
            </a:xfrm>
          </p:grpSpPr>
          <p:sp>
            <p:nvSpPr>
              <p:cNvPr id="173" name="Rectangle 52">
                <a:extLst>
                  <a:ext uri="{FF2B5EF4-FFF2-40B4-BE49-F238E27FC236}">
                    <a16:creationId xmlns:a16="http://schemas.microsoft.com/office/drawing/2014/main" id="{3AC9F64E-C4E3-4F48-AA9C-7406500A4A39}"/>
                  </a:ext>
                </a:extLst>
              </p:cNvPr>
              <p:cNvSpPr>
                <a:spLocks noChangeAspect="1" noChangeArrowheads="1"/>
              </p:cNvSpPr>
              <p:nvPr/>
            </p:nvSpPr>
            <p:spPr bwMode="auto">
              <a:xfrm>
                <a:off x="720" y="1200"/>
                <a:ext cx="622" cy="2428"/>
              </a:xfrm>
              <a:prstGeom prst="rect">
                <a:avLst/>
              </a:prstGeom>
              <a:solidFill>
                <a:srgbClr val="CCFF66"/>
              </a:solidFill>
              <a:ln w="12700">
                <a:solidFill>
                  <a:schemeClr val="tx1"/>
                </a:solidFill>
                <a:miter lim="800000"/>
                <a:headEnd/>
                <a:tailEnd/>
              </a:ln>
            </p:spPr>
            <p:txBody>
              <a:bodyPr/>
              <a:lstStyle/>
              <a:p>
                <a:pPr algn="ctr" eaLnBrk="1" fontAlgn="auto" hangingPunct="1">
                  <a:spcBef>
                    <a:spcPts val="0"/>
                  </a:spcBef>
                  <a:spcAft>
                    <a:spcPts val="0"/>
                  </a:spcAft>
                  <a:defRPr/>
                </a:pPr>
                <a:endParaRPr lang="zh-CN" altLang="en-US" sz="1707">
                  <a:latin typeface="+mn-lt"/>
                  <a:ea typeface="+mn-ea"/>
                </a:endParaRPr>
              </a:p>
            </p:txBody>
          </p:sp>
          <p:sp>
            <p:nvSpPr>
              <p:cNvPr id="174" name="Rectangle 47">
                <a:extLst>
                  <a:ext uri="{FF2B5EF4-FFF2-40B4-BE49-F238E27FC236}">
                    <a16:creationId xmlns:a16="http://schemas.microsoft.com/office/drawing/2014/main" id="{F0F72903-1B1A-4BDB-BDA0-2D3284DA3FF2}"/>
                  </a:ext>
                </a:extLst>
              </p:cNvPr>
              <p:cNvSpPr>
                <a:spLocks noChangeAspect="1" noChangeArrowheads="1"/>
              </p:cNvSpPr>
              <p:nvPr/>
            </p:nvSpPr>
            <p:spPr bwMode="auto">
              <a:xfrm>
                <a:off x="876" y="1740"/>
                <a:ext cx="544" cy="269"/>
              </a:xfrm>
              <a:prstGeom prst="rect">
                <a:avLst/>
              </a:prstGeom>
              <a:noFill/>
              <a:ln w="9525">
                <a:noFill/>
                <a:miter lim="800000"/>
                <a:headEnd/>
                <a:tailEnd/>
              </a:ln>
            </p:spPr>
            <p:txBody>
              <a:bodyPr lIns="12041" tIns="12041" rIns="12041" bIns="12041"/>
              <a:lstStyle/>
              <a:p>
                <a:pPr algn="ctr" eaLnBrk="1" fontAlgn="auto" hangingPunct="1">
                  <a:spcBef>
                    <a:spcPts val="0"/>
                  </a:spcBef>
                  <a:spcAft>
                    <a:spcPts val="0"/>
                  </a:spcAft>
                  <a:defRPr/>
                </a:pPr>
                <a:r>
                  <a:rPr lang="en-US" altLang="zh-CN" sz="1707" dirty="0">
                    <a:latin typeface="Times New Roman" pitchFamily="18" charset="0"/>
                    <a:ea typeface="楷体_GB2312" pitchFamily="49" charset="-122"/>
                  </a:rPr>
                  <a:t>A</a:t>
                </a:r>
                <a:r>
                  <a:rPr lang="en-US" altLang="zh-CN" sz="1707" baseline="-25000" dirty="0">
                    <a:latin typeface="Times New Roman" pitchFamily="18" charset="0"/>
                    <a:ea typeface="楷体_GB2312" pitchFamily="49" charset="-122"/>
                  </a:rPr>
                  <a:t>18-0</a:t>
                </a:r>
                <a:endParaRPr lang="en-US" altLang="zh-CN" sz="1707" b="1" dirty="0">
                  <a:latin typeface="Tahoma" pitchFamily="34" charset="0"/>
                  <a:ea typeface="楷体_GB2312" pitchFamily="49" charset="-122"/>
                </a:endParaRPr>
              </a:p>
            </p:txBody>
          </p:sp>
          <p:sp>
            <p:nvSpPr>
              <p:cNvPr id="175" name="Rectangle 48">
                <a:extLst>
                  <a:ext uri="{FF2B5EF4-FFF2-40B4-BE49-F238E27FC236}">
                    <a16:creationId xmlns:a16="http://schemas.microsoft.com/office/drawing/2014/main" id="{8C4F482D-78A3-482D-B5DF-77020A9273E4}"/>
                  </a:ext>
                </a:extLst>
              </p:cNvPr>
              <p:cNvSpPr>
                <a:spLocks noChangeAspect="1" noChangeArrowheads="1"/>
              </p:cNvSpPr>
              <p:nvPr/>
            </p:nvSpPr>
            <p:spPr bwMode="auto">
              <a:xfrm>
                <a:off x="798" y="1200"/>
                <a:ext cx="544" cy="271"/>
              </a:xfrm>
              <a:prstGeom prst="rect">
                <a:avLst/>
              </a:prstGeom>
              <a:noFill/>
              <a:ln w="9525">
                <a:noFill/>
                <a:miter lim="800000"/>
                <a:headEnd/>
                <a:tailEnd/>
              </a:ln>
            </p:spPr>
            <p:txBody>
              <a:bodyPr lIns="12041" tIns="12041" rIns="12041" bIns="12041"/>
              <a:lstStyle/>
              <a:p>
                <a:pPr algn="ctr" eaLnBrk="1" fontAlgn="auto" hangingPunct="1">
                  <a:spcBef>
                    <a:spcPts val="0"/>
                  </a:spcBef>
                  <a:spcAft>
                    <a:spcPts val="0"/>
                  </a:spcAft>
                  <a:defRPr/>
                </a:pPr>
                <a:r>
                  <a:rPr lang="en-US" altLang="zh-CN" sz="1707">
                    <a:latin typeface="Times New Roman" pitchFamily="18" charset="0"/>
                    <a:ea typeface="楷体_GB2312" pitchFamily="49" charset="-122"/>
                  </a:rPr>
                  <a:t>MREQ#</a:t>
                </a:r>
                <a:endParaRPr lang="en-US" altLang="zh-CN" sz="1707" b="1">
                  <a:latin typeface="Tahoma" pitchFamily="34" charset="0"/>
                  <a:ea typeface="楷体_GB2312" pitchFamily="49" charset="-122"/>
                </a:endParaRPr>
              </a:p>
            </p:txBody>
          </p:sp>
          <p:sp>
            <p:nvSpPr>
              <p:cNvPr id="176" name="Rectangle 49">
                <a:extLst>
                  <a:ext uri="{FF2B5EF4-FFF2-40B4-BE49-F238E27FC236}">
                    <a16:creationId xmlns:a16="http://schemas.microsoft.com/office/drawing/2014/main" id="{3001CB29-D41B-47FA-9211-9F5FCB671E79}"/>
                  </a:ext>
                </a:extLst>
              </p:cNvPr>
              <p:cNvSpPr>
                <a:spLocks noChangeAspect="1" noChangeArrowheads="1"/>
              </p:cNvSpPr>
              <p:nvPr/>
            </p:nvSpPr>
            <p:spPr bwMode="auto">
              <a:xfrm>
                <a:off x="876" y="2009"/>
                <a:ext cx="544" cy="270"/>
              </a:xfrm>
              <a:prstGeom prst="rect">
                <a:avLst/>
              </a:prstGeom>
              <a:noFill/>
              <a:ln w="9525">
                <a:noFill/>
                <a:miter lim="800000"/>
                <a:headEnd/>
                <a:tailEnd/>
              </a:ln>
            </p:spPr>
            <p:txBody>
              <a:bodyPr lIns="12041" tIns="12041" rIns="12041" bIns="12041"/>
              <a:lstStyle/>
              <a:p>
                <a:pPr algn="ctr" eaLnBrk="1" fontAlgn="auto" hangingPunct="1">
                  <a:spcBef>
                    <a:spcPts val="0"/>
                  </a:spcBef>
                  <a:spcAft>
                    <a:spcPts val="0"/>
                  </a:spcAft>
                  <a:defRPr/>
                </a:pPr>
                <a:r>
                  <a:rPr lang="en-US" altLang="zh-CN" sz="1707">
                    <a:latin typeface="Times New Roman" pitchFamily="18" charset="0"/>
                    <a:ea typeface="楷体_GB2312" pitchFamily="49" charset="-122"/>
                  </a:rPr>
                  <a:t>R/W#</a:t>
                </a:r>
                <a:endParaRPr lang="en-US" altLang="zh-CN" sz="1707" b="1">
                  <a:latin typeface="Tahoma" pitchFamily="34" charset="0"/>
                  <a:ea typeface="楷体_GB2312" pitchFamily="49" charset="-122"/>
                </a:endParaRPr>
              </a:p>
            </p:txBody>
          </p:sp>
          <p:sp>
            <p:nvSpPr>
              <p:cNvPr id="177" name="Rectangle 50">
                <a:extLst>
                  <a:ext uri="{FF2B5EF4-FFF2-40B4-BE49-F238E27FC236}">
                    <a16:creationId xmlns:a16="http://schemas.microsoft.com/office/drawing/2014/main" id="{95011159-9090-4BCC-9453-64F21AD05E47}"/>
                  </a:ext>
                </a:extLst>
              </p:cNvPr>
              <p:cNvSpPr>
                <a:spLocks noChangeAspect="1" noChangeArrowheads="1"/>
              </p:cNvSpPr>
              <p:nvPr/>
            </p:nvSpPr>
            <p:spPr bwMode="auto">
              <a:xfrm>
                <a:off x="720" y="2278"/>
                <a:ext cx="545" cy="270"/>
              </a:xfrm>
              <a:prstGeom prst="rect">
                <a:avLst/>
              </a:prstGeom>
              <a:noFill/>
              <a:ln w="9525">
                <a:noFill/>
                <a:miter lim="800000"/>
                <a:headEnd/>
                <a:tailEnd/>
              </a:ln>
            </p:spPr>
            <p:txBody>
              <a:bodyPr lIns="12041" tIns="12041" rIns="12041" bIns="12041"/>
              <a:lstStyle/>
              <a:p>
                <a:pPr algn="ctr" eaLnBrk="1" fontAlgn="auto" hangingPunct="1">
                  <a:spcBef>
                    <a:spcPts val="0"/>
                  </a:spcBef>
                  <a:spcAft>
                    <a:spcPts val="0"/>
                  </a:spcAft>
                  <a:defRPr/>
                </a:pPr>
                <a:r>
                  <a:rPr lang="en-US" altLang="zh-CN" sz="1707">
                    <a:latin typeface="Times New Roman" pitchFamily="18" charset="0"/>
                    <a:ea typeface="楷体_GB2312" pitchFamily="49" charset="-122"/>
                  </a:rPr>
                  <a:t>CPU</a:t>
                </a:r>
                <a:endParaRPr lang="en-US" altLang="zh-CN" sz="1707" b="1">
                  <a:latin typeface="Tahoma" pitchFamily="34" charset="0"/>
                  <a:ea typeface="楷体_GB2312" pitchFamily="49" charset="-122"/>
                </a:endParaRPr>
              </a:p>
            </p:txBody>
          </p:sp>
          <p:sp>
            <p:nvSpPr>
              <p:cNvPr id="178" name="Rectangle 51">
                <a:extLst>
                  <a:ext uri="{FF2B5EF4-FFF2-40B4-BE49-F238E27FC236}">
                    <a16:creationId xmlns:a16="http://schemas.microsoft.com/office/drawing/2014/main" id="{8E96DFA6-59DB-451A-8B63-CA2CECF5F2A3}"/>
                  </a:ext>
                </a:extLst>
              </p:cNvPr>
              <p:cNvSpPr>
                <a:spLocks noChangeAspect="1" noChangeArrowheads="1"/>
              </p:cNvSpPr>
              <p:nvPr/>
            </p:nvSpPr>
            <p:spPr bwMode="auto">
              <a:xfrm>
                <a:off x="798" y="3289"/>
                <a:ext cx="544" cy="271"/>
              </a:xfrm>
              <a:prstGeom prst="rect">
                <a:avLst/>
              </a:prstGeom>
              <a:noFill/>
              <a:ln w="9525">
                <a:noFill/>
                <a:miter lim="800000"/>
                <a:headEnd/>
                <a:tailEnd/>
              </a:ln>
            </p:spPr>
            <p:txBody>
              <a:bodyPr lIns="12041" tIns="12041" rIns="12041" bIns="12041"/>
              <a:lstStyle/>
              <a:p>
                <a:pPr algn="ctr" eaLnBrk="1" fontAlgn="auto" hangingPunct="1">
                  <a:spcBef>
                    <a:spcPts val="0"/>
                  </a:spcBef>
                  <a:spcAft>
                    <a:spcPts val="0"/>
                  </a:spcAft>
                  <a:defRPr/>
                </a:pPr>
                <a:r>
                  <a:rPr lang="en-US" altLang="zh-CN" sz="1707">
                    <a:latin typeface="Times New Roman" pitchFamily="18" charset="0"/>
                    <a:ea typeface="楷体_GB2312" pitchFamily="49" charset="-122"/>
                  </a:rPr>
                  <a:t>D</a:t>
                </a:r>
                <a:r>
                  <a:rPr lang="en-US" altLang="zh-CN" sz="1707" baseline="-25000">
                    <a:latin typeface="Times New Roman" pitchFamily="18" charset="0"/>
                    <a:ea typeface="楷体_GB2312" pitchFamily="49" charset="-122"/>
                  </a:rPr>
                  <a:t>31</a:t>
                </a:r>
                <a:r>
                  <a:rPr lang="en-US" altLang="zh-CN" sz="1707">
                    <a:latin typeface="Times New Roman" pitchFamily="18" charset="0"/>
                    <a:ea typeface="楷体_GB2312" pitchFamily="49" charset="-122"/>
                  </a:rPr>
                  <a:t>~D</a:t>
                </a:r>
                <a:r>
                  <a:rPr lang="en-US" altLang="zh-CN" sz="1707" baseline="-25000">
                    <a:latin typeface="Times New Roman" pitchFamily="18" charset="0"/>
                    <a:ea typeface="楷体_GB2312" pitchFamily="49" charset="-122"/>
                  </a:rPr>
                  <a:t>0</a:t>
                </a:r>
                <a:endParaRPr lang="en-US" altLang="zh-CN" sz="1707" b="1">
                  <a:latin typeface="Tahoma" pitchFamily="34" charset="0"/>
                  <a:ea typeface="楷体_GB2312" pitchFamily="49" charset="-122"/>
                </a:endParaRPr>
              </a:p>
            </p:txBody>
          </p:sp>
        </p:grpSp>
        <p:sp>
          <p:nvSpPr>
            <p:cNvPr id="179" name="Line 53">
              <a:extLst>
                <a:ext uri="{FF2B5EF4-FFF2-40B4-BE49-F238E27FC236}">
                  <a16:creationId xmlns:a16="http://schemas.microsoft.com/office/drawing/2014/main" id="{FE9D708F-AD29-4CC3-9BE7-0380D5006A3A}"/>
                </a:ext>
              </a:extLst>
            </p:cNvPr>
            <p:cNvSpPr>
              <a:spLocks noChangeAspect="1" noChangeShapeType="1"/>
            </p:cNvSpPr>
            <p:nvPr/>
          </p:nvSpPr>
          <p:spPr bwMode="auto">
            <a:xfrm>
              <a:off x="3292253" y="2961011"/>
              <a:ext cx="989300" cy="0"/>
            </a:xfrm>
            <a:prstGeom prst="line">
              <a:avLst/>
            </a:prstGeom>
            <a:noFill/>
            <a:ln w="28575">
              <a:solidFill>
                <a:schemeClr val="tx2"/>
              </a:solidFill>
              <a:round/>
              <a:headEnd type="none" w="sm" len="sm"/>
              <a:tailEnd type="none" w="sm" len="sm"/>
            </a:ln>
          </p:spPr>
          <p:txBody>
            <a:bodyPr/>
            <a:lstStyle/>
            <a:p>
              <a:pPr eaLnBrk="1" fontAlgn="auto" hangingPunct="1">
                <a:spcBef>
                  <a:spcPts val="0"/>
                </a:spcBef>
                <a:spcAft>
                  <a:spcPts val="0"/>
                </a:spcAft>
                <a:defRPr/>
              </a:pPr>
              <a:endParaRPr lang="zh-CN" altLang="en-US" sz="1707">
                <a:latin typeface="+mn-lt"/>
                <a:ea typeface="+mn-ea"/>
              </a:endParaRPr>
            </a:p>
          </p:txBody>
        </p:sp>
        <p:grpSp>
          <p:nvGrpSpPr>
            <p:cNvPr id="57368" name="Group 54">
              <a:extLst>
                <a:ext uri="{FF2B5EF4-FFF2-40B4-BE49-F238E27FC236}">
                  <a16:creationId xmlns:a16="http://schemas.microsoft.com/office/drawing/2014/main" id="{619A385D-20A3-44CB-AE54-2719DF94A859}"/>
                </a:ext>
              </a:extLst>
            </p:cNvPr>
            <p:cNvGrpSpPr>
              <a:grpSpLocks/>
            </p:cNvGrpSpPr>
            <p:nvPr/>
          </p:nvGrpSpPr>
          <p:grpSpPr bwMode="auto">
            <a:xfrm>
              <a:off x="4771602" y="3394296"/>
              <a:ext cx="4325937" cy="1295400"/>
              <a:chOff x="2274" y="1704"/>
              <a:chExt cx="2725" cy="816"/>
            </a:xfrm>
          </p:grpSpPr>
          <p:sp>
            <p:nvSpPr>
              <p:cNvPr id="181" name="Line 55">
                <a:extLst>
                  <a:ext uri="{FF2B5EF4-FFF2-40B4-BE49-F238E27FC236}">
                    <a16:creationId xmlns:a16="http://schemas.microsoft.com/office/drawing/2014/main" id="{A24B2643-F553-4B93-BA75-B8BE231ED221}"/>
                  </a:ext>
                </a:extLst>
              </p:cNvPr>
              <p:cNvSpPr>
                <a:spLocks noChangeAspect="1" noChangeShapeType="1"/>
              </p:cNvSpPr>
              <p:nvPr/>
            </p:nvSpPr>
            <p:spPr bwMode="auto">
              <a:xfrm flipV="1">
                <a:off x="2274" y="1710"/>
                <a:ext cx="2" cy="810"/>
              </a:xfrm>
              <a:prstGeom prst="line">
                <a:avLst/>
              </a:prstGeom>
              <a:noFill/>
              <a:ln w="28575">
                <a:solidFill>
                  <a:srgbClr val="0000FF"/>
                </a:solidFill>
                <a:round/>
                <a:headEnd type="none" w="sm" len="sm"/>
                <a:tailEnd type="none" w="sm" len="sm"/>
              </a:ln>
            </p:spPr>
            <p:txBody>
              <a:bodyPr/>
              <a:lstStyle/>
              <a:p>
                <a:pPr eaLnBrk="1" fontAlgn="auto" hangingPunct="1">
                  <a:spcBef>
                    <a:spcPts val="0"/>
                  </a:spcBef>
                  <a:spcAft>
                    <a:spcPts val="0"/>
                  </a:spcAft>
                  <a:defRPr/>
                </a:pPr>
                <a:endParaRPr lang="zh-CN" altLang="en-US" sz="1707">
                  <a:latin typeface="+mn-lt"/>
                  <a:ea typeface="+mn-ea"/>
                </a:endParaRPr>
              </a:p>
            </p:txBody>
          </p:sp>
          <p:sp>
            <p:nvSpPr>
              <p:cNvPr id="182" name="Line 56">
                <a:extLst>
                  <a:ext uri="{FF2B5EF4-FFF2-40B4-BE49-F238E27FC236}">
                    <a16:creationId xmlns:a16="http://schemas.microsoft.com/office/drawing/2014/main" id="{829B0922-0EC7-4DC3-8988-379264BC2458}"/>
                  </a:ext>
                </a:extLst>
              </p:cNvPr>
              <p:cNvSpPr>
                <a:spLocks noChangeAspect="1" noChangeShapeType="1"/>
              </p:cNvSpPr>
              <p:nvPr/>
            </p:nvSpPr>
            <p:spPr bwMode="auto">
              <a:xfrm flipV="1">
                <a:off x="4997" y="1704"/>
                <a:ext cx="2" cy="743"/>
              </a:xfrm>
              <a:prstGeom prst="line">
                <a:avLst/>
              </a:prstGeom>
              <a:noFill/>
              <a:ln w="28575">
                <a:solidFill>
                  <a:srgbClr val="0000FF"/>
                </a:solidFill>
                <a:round/>
                <a:headEnd type="none" w="sm" len="sm"/>
                <a:tailEnd type="none" w="sm" len="sm"/>
              </a:ln>
            </p:spPr>
            <p:txBody>
              <a:bodyPr/>
              <a:lstStyle/>
              <a:p>
                <a:pPr eaLnBrk="1" fontAlgn="auto" hangingPunct="1">
                  <a:spcBef>
                    <a:spcPts val="0"/>
                  </a:spcBef>
                  <a:spcAft>
                    <a:spcPts val="0"/>
                  </a:spcAft>
                  <a:defRPr/>
                </a:pPr>
                <a:endParaRPr lang="zh-CN" altLang="en-US" sz="1707">
                  <a:latin typeface="+mn-lt"/>
                  <a:ea typeface="+mn-ea"/>
                </a:endParaRPr>
              </a:p>
            </p:txBody>
          </p:sp>
          <p:sp>
            <p:nvSpPr>
              <p:cNvPr id="183" name="Line 57">
                <a:extLst>
                  <a:ext uri="{FF2B5EF4-FFF2-40B4-BE49-F238E27FC236}">
                    <a16:creationId xmlns:a16="http://schemas.microsoft.com/office/drawing/2014/main" id="{6F52D2EA-90FE-4A4F-8B3D-77A75A585491}"/>
                  </a:ext>
                </a:extLst>
              </p:cNvPr>
              <p:cNvSpPr>
                <a:spLocks noChangeAspect="1" noChangeShapeType="1"/>
              </p:cNvSpPr>
              <p:nvPr/>
            </p:nvSpPr>
            <p:spPr bwMode="auto">
              <a:xfrm flipV="1">
                <a:off x="3753" y="1709"/>
                <a:ext cx="1" cy="807"/>
              </a:xfrm>
              <a:prstGeom prst="line">
                <a:avLst/>
              </a:prstGeom>
              <a:noFill/>
              <a:ln w="28575">
                <a:solidFill>
                  <a:srgbClr val="0000FF"/>
                </a:solidFill>
                <a:round/>
                <a:headEnd type="none" w="sm" len="sm"/>
                <a:tailEnd type="none" w="sm" len="sm"/>
              </a:ln>
            </p:spPr>
            <p:txBody>
              <a:bodyPr/>
              <a:lstStyle/>
              <a:p>
                <a:pPr eaLnBrk="1" fontAlgn="auto" hangingPunct="1">
                  <a:spcBef>
                    <a:spcPts val="0"/>
                  </a:spcBef>
                  <a:spcAft>
                    <a:spcPts val="0"/>
                  </a:spcAft>
                  <a:defRPr/>
                </a:pPr>
                <a:endParaRPr lang="zh-CN" altLang="en-US" sz="1707">
                  <a:latin typeface="+mn-lt"/>
                  <a:ea typeface="+mn-ea"/>
                </a:endParaRPr>
              </a:p>
            </p:txBody>
          </p:sp>
          <p:sp>
            <p:nvSpPr>
              <p:cNvPr id="184" name="Line 58">
                <a:extLst>
                  <a:ext uri="{FF2B5EF4-FFF2-40B4-BE49-F238E27FC236}">
                    <a16:creationId xmlns:a16="http://schemas.microsoft.com/office/drawing/2014/main" id="{9C13294C-82F4-44C4-8188-05D3261ED324}"/>
                  </a:ext>
                </a:extLst>
              </p:cNvPr>
              <p:cNvSpPr>
                <a:spLocks noChangeAspect="1" noChangeShapeType="1"/>
              </p:cNvSpPr>
              <p:nvPr/>
            </p:nvSpPr>
            <p:spPr bwMode="auto">
              <a:xfrm flipV="1">
                <a:off x="2974" y="1710"/>
                <a:ext cx="2" cy="810"/>
              </a:xfrm>
              <a:prstGeom prst="line">
                <a:avLst/>
              </a:prstGeom>
              <a:noFill/>
              <a:ln w="28575">
                <a:solidFill>
                  <a:srgbClr val="0000FF"/>
                </a:solidFill>
                <a:round/>
                <a:headEnd type="none" w="sm" len="sm"/>
                <a:tailEnd type="none" w="sm" len="sm"/>
              </a:ln>
            </p:spPr>
            <p:txBody>
              <a:bodyPr/>
              <a:lstStyle/>
              <a:p>
                <a:pPr eaLnBrk="1" fontAlgn="auto" hangingPunct="1">
                  <a:spcBef>
                    <a:spcPts val="0"/>
                  </a:spcBef>
                  <a:spcAft>
                    <a:spcPts val="0"/>
                  </a:spcAft>
                  <a:defRPr/>
                </a:pPr>
                <a:endParaRPr lang="zh-CN" altLang="en-US" sz="1707">
                  <a:latin typeface="+mn-lt"/>
                  <a:ea typeface="+mn-ea"/>
                </a:endParaRPr>
              </a:p>
            </p:txBody>
          </p:sp>
        </p:grpSp>
        <p:grpSp>
          <p:nvGrpSpPr>
            <p:cNvPr id="57369" name="Group 59">
              <a:extLst>
                <a:ext uri="{FF2B5EF4-FFF2-40B4-BE49-F238E27FC236}">
                  <a16:creationId xmlns:a16="http://schemas.microsoft.com/office/drawing/2014/main" id="{C6210E29-05FD-48E5-A69D-5C54A8F9911D}"/>
                </a:ext>
              </a:extLst>
            </p:cNvPr>
            <p:cNvGrpSpPr>
              <a:grpSpLocks/>
            </p:cNvGrpSpPr>
            <p:nvPr/>
          </p:nvGrpSpPr>
          <p:grpSpPr bwMode="auto">
            <a:xfrm>
              <a:off x="4527127" y="3922933"/>
              <a:ext cx="4198937" cy="642938"/>
              <a:chOff x="2120" y="2037"/>
              <a:chExt cx="2645" cy="405"/>
            </a:xfrm>
          </p:grpSpPr>
          <p:sp>
            <p:nvSpPr>
              <p:cNvPr id="186" name="Line 60">
                <a:extLst>
                  <a:ext uri="{FF2B5EF4-FFF2-40B4-BE49-F238E27FC236}">
                    <a16:creationId xmlns:a16="http://schemas.microsoft.com/office/drawing/2014/main" id="{7B3CB14F-58C7-47F7-B9F5-005BA0471EA5}"/>
                  </a:ext>
                </a:extLst>
              </p:cNvPr>
              <p:cNvSpPr>
                <a:spLocks noChangeAspect="1" noChangeShapeType="1"/>
              </p:cNvSpPr>
              <p:nvPr/>
            </p:nvSpPr>
            <p:spPr bwMode="auto">
              <a:xfrm>
                <a:off x="4765" y="2037"/>
                <a:ext cx="0" cy="405"/>
              </a:xfrm>
              <a:prstGeom prst="line">
                <a:avLst/>
              </a:prstGeom>
              <a:noFill/>
              <a:ln w="76200">
                <a:solidFill>
                  <a:srgbClr val="D60093"/>
                </a:solidFill>
                <a:round/>
                <a:headEnd type="none" w="sm" len="sm"/>
                <a:tailEnd type="triangle" w="sm" len="sm"/>
              </a:ln>
            </p:spPr>
            <p:txBody>
              <a:bodyPr/>
              <a:lstStyle/>
              <a:p>
                <a:pPr eaLnBrk="1" fontAlgn="auto" hangingPunct="1">
                  <a:spcBef>
                    <a:spcPts val="0"/>
                  </a:spcBef>
                  <a:spcAft>
                    <a:spcPts val="0"/>
                  </a:spcAft>
                  <a:defRPr/>
                </a:pPr>
                <a:endParaRPr lang="zh-CN" altLang="en-US" sz="1707">
                  <a:latin typeface="+mn-lt"/>
                  <a:ea typeface="+mn-ea"/>
                </a:endParaRPr>
              </a:p>
            </p:txBody>
          </p:sp>
          <p:sp>
            <p:nvSpPr>
              <p:cNvPr id="187" name="Line 61">
                <a:extLst>
                  <a:ext uri="{FF2B5EF4-FFF2-40B4-BE49-F238E27FC236}">
                    <a16:creationId xmlns:a16="http://schemas.microsoft.com/office/drawing/2014/main" id="{67069B43-31A8-412B-A0D2-980D27906D71}"/>
                  </a:ext>
                </a:extLst>
              </p:cNvPr>
              <p:cNvSpPr>
                <a:spLocks noChangeAspect="1" noChangeShapeType="1"/>
              </p:cNvSpPr>
              <p:nvPr/>
            </p:nvSpPr>
            <p:spPr bwMode="auto">
              <a:xfrm>
                <a:off x="2820" y="2037"/>
                <a:ext cx="0" cy="405"/>
              </a:xfrm>
              <a:prstGeom prst="line">
                <a:avLst/>
              </a:prstGeom>
              <a:noFill/>
              <a:ln w="76200">
                <a:solidFill>
                  <a:srgbClr val="D60093"/>
                </a:solidFill>
                <a:round/>
                <a:headEnd type="none" w="sm" len="sm"/>
                <a:tailEnd type="triangle" w="sm" len="sm"/>
              </a:ln>
            </p:spPr>
            <p:txBody>
              <a:bodyPr/>
              <a:lstStyle/>
              <a:p>
                <a:pPr eaLnBrk="1" fontAlgn="auto" hangingPunct="1">
                  <a:spcBef>
                    <a:spcPts val="0"/>
                  </a:spcBef>
                  <a:spcAft>
                    <a:spcPts val="0"/>
                  </a:spcAft>
                  <a:defRPr/>
                </a:pPr>
                <a:endParaRPr lang="zh-CN" altLang="en-US" sz="1707">
                  <a:latin typeface="+mn-lt"/>
                  <a:ea typeface="+mn-ea"/>
                </a:endParaRPr>
              </a:p>
            </p:txBody>
          </p:sp>
          <p:sp>
            <p:nvSpPr>
              <p:cNvPr id="188" name="Line 62">
                <a:extLst>
                  <a:ext uri="{FF2B5EF4-FFF2-40B4-BE49-F238E27FC236}">
                    <a16:creationId xmlns:a16="http://schemas.microsoft.com/office/drawing/2014/main" id="{5C558ACA-D97D-4D0E-9450-307BD9C14B90}"/>
                  </a:ext>
                </a:extLst>
              </p:cNvPr>
              <p:cNvSpPr>
                <a:spLocks noChangeAspect="1" noChangeShapeType="1"/>
              </p:cNvSpPr>
              <p:nvPr/>
            </p:nvSpPr>
            <p:spPr bwMode="auto">
              <a:xfrm>
                <a:off x="2120" y="2037"/>
                <a:ext cx="0" cy="405"/>
              </a:xfrm>
              <a:prstGeom prst="line">
                <a:avLst/>
              </a:prstGeom>
              <a:noFill/>
              <a:ln w="76200">
                <a:solidFill>
                  <a:srgbClr val="D60093"/>
                </a:solidFill>
                <a:round/>
                <a:headEnd type="none" w="sm" len="sm"/>
                <a:tailEnd type="triangle" w="sm" len="sm"/>
              </a:ln>
            </p:spPr>
            <p:txBody>
              <a:bodyPr/>
              <a:lstStyle/>
              <a:p>
                <a:pPr eaLnBrk="1" fontAlgn="auto" hangingPunct="1">
                  <a:spcBef>
                    <a:spcPts val="0"/>
                  </a:spcBef>
                  <a:spcAft>
                    <a:spcPts val="0"/>
                  </a:spcAft>
                  <a:defRPr/>
                </a:pPr>
                <a:endParaRPr lang="zh-CN" altLang="en-US" sz="1707">
                  <a:latin typeface="+mn-lt"/>
                  <a:ea typeface="+mn-ea"/>
                </a:endParaRPr>
              </a:p>
            </p:txBody>
          </p:sp>
          <p:sp>
            <p:nvSpPr>
              <p:cNvPr id="189" name="Line 63">
                <a:extLst>
                  <a:ext uri="{FF2B5EF4-FFF2-40B4-BE49-F238E27FC236}">
                    <a16:creationId xmlns:a16="http://schemas.microsoft.com/office/drawing/2014/main" id="{5D8CD3AC-076B-4C95-ACAC-4CA5336D06A7}"/>
                  </a:ext>
                </a:extLst>
              </p:cNvPr>
              <p:cNvSpPr>
                <a:spLocks noChangeAspect="1" noChangeShapeType="1"/>
              </p:cNvSpPr>
              <p:nvPr/>
            </p:nvSpPr>
            <p:spPr bwMode="auto">
              <a:xfrm>
                <a:off x="3598" y="2037"/>
                <a:ext cx="0" cy="405"/>
              </a:xfrm>
              <a:prstGeom prst="line">
                <a:avLst/>
              </a:prstGeom>
              <a:noFill/>
              <a:ln w="76200">
                <a:solidFill>
                  <a:srgbClr val="D60093"/>
                </a:solidFill>
                <a:round/>
                <a:headEnd type="none" w="sm" len="sm"/>
                <a:tailEnd type="triangle" w="sm" len="sm"/>
              </a:ln>
            </p:spPr>
            <p:txBody>
              <a:bodyPr/>
              <a:lstStyle/>
              <a:p>
                <a:pPr eaLnBrk="1" fontAlgn="auto" hangingPunct="1">
                  <a:spcBef>
                    <a:spcPts val="0"/>
                  </a:spcBef>
                  <a:spcAft>
                    <a:spcPts val="0"/>
                  </a:spcAft>
                  <a:defRPr/>
                </a:pPr>
                <a:endParaRPr lang="zh-CN" altLang="en-US" sz="1707">
                  <a:latin typeface="+mn-lt"/>
                  <a:ea typeface="+mn-ea"/>
                </a:endParaRPr>
              </a:p>
            </p:txBody>
          </p:sp>
        </p:grpSp>
        <p:sp>
          <p:nvSpPr>
            <p:cNvPr id="190" name="Line 64">
              <a:extLst>
                <a:ext uri="{FF2B5EF4-FFF2-40B4-BE49-F238E27FC236}">
                  <a16:creationId xmlns:a16="http://schemas.microsoft.com/office/drawing/2014/main" id="{6ACFE5B8-EB7B-4B92-AAD0-2C0521676B6F}"/>
                </a:ext>
              </a:extLst>
            </p:cNvPr>
            <p:cNvSpPr>
              <a:spLocks noChangeAspect="1" noChangeShapeType="1"/>
            </p:cNvSpPr>
            <p:nvPr/>
          </p:nvSpPr>
          <p:spPr bwMode="auto">
            <a:xfrm flipV="1">
              <a:off x="4286575" y="4244153"/>
              <a:ext cx="0" cy="430505"/>
            </a:xfrm>
            <a:prstGeom prst="line">
              <a:avLst/>
            </a:prstGeom>
            <a:noFill/>
            <a:ln w="28575">
              <a:solidFill>
                <a:schemeClr val="tx2"/>
              </a:solidFill>
              <a:round/>
              <a:headEnd type="none" w="sm" len="sm"/>
              <a:tailEnd type="oval" w="sm" len="sm"/>
            </a:ln>
          </p:spPr>
          <p:txBody>
            <a:bodyPr/>
            <a:lstStyle/>
            <a:p>
              <a:pPr eaLnBrk="1" fontAlgn="auto" hangingPunct="1">
                <a:spcBef>
                  <a:spcPts val="0"/>
                </a:spcBef>
                <a:spcAft>
                  <a:spcPts val="0"/>
                </a:spcAft>
                <a:defRPr/>
              </a:pPr>
              <a:endParaRPr lang="zh-CN" altLang="en-US" sz="1707">
                <a:latin typeface="+mn-lt"/>
                <a:ea typeface="+mn-ea"/>
              </a:endParaRPr>
            </a:p>
          </p:txBody>
        </p:sp>
        <p:sp>
          <p:nvSpPr>
            <p:cNvPr id="191" name="Line 65">
              <a:extLst>
                <a:ext uri="{FF2B5EF4-FFF2-40B4-BE49-F238E27FC236}">
                  <a16:creationId xmlns:a16="http://schemas.microsoft.com/office/drawing/2014/main" id="{0D820FC5-9C8D-422F-AB69-58C0A4B48B9D}"/>
                </a:ext>
              </a:extLst>
            </p:cNvPr>
            <p:cNvSpPr>
              <a:spLocks noChangeAspect="1" noChangeShapeType="1"/>
            </p:cNvSpPr>
            <p:nvPr/>
          </p:nvSpPr>
          <p:spPr bwMode="auto">
            <a:xfrm>
              <a:off x="3292253" y="4244153"/>
              <a:ext cx="5277941" cy="0"/>
            </a:xfrm>
            <a:prstGeom prst="line">
              <a:avLst/>
            </a:prstGeom>
            <a:noFill/>
            <a:ln w="28575">
              <a:solidFill>
                <a:schemeClr val="tx2"/>
              </a:solidFill>
              <a:round/>
              <a:headEnd type="none" w="sm" len="sm"/>
              <a:tailEnd type="none" w="sm" len="sm"/>
            </a:ln>
          </p:spPr>
          <p:txBody>
            <a:bodyPr/>
            <a:lstStyle/>
            <a:p>
              <a:pPr eaLnBrk="1" fontAlgn="auto" hangingPunct="1">
                <a:spcBef>
                  <a:spcPts val="0"/>
                </a:spcBef>
                <a:spcAft>
                  <a:spcPts val="0"/>
                </a:spcAft>
                <a:defRPr/>
              </a:pPr>
              <a:endParaRPr lang="zh-CN" altLang="en-US" sz="1707">
                <a:latin typeface="+mn-lt"/>
                <a:ea typeface="+mn-ea"/>
              </a:endParaRPr>
            </a:p>
          </p:txBody>
        </p:sp>
        <p:sp>
          <p:nvSpPr>
            <p:cNvPr id="192" name="Line 66">
              <a:extLst>
                <a:ext uri="{FF2B5EF4-FFF2-40B4-BE49-F238E27FC236}">
                  <a16:creationId xmlns:a16="http://schemas.microsoft.com/office/drawing/2014/main" id="{0DCC3CE4-AFC7-41A1-ACFC-94DD740CD3EC}"/>
                </a:ext>
              </a:extLst>
            </p:cNvPr>
            <p:cNvSpPr>
              <a:spLocks noChangeAspect="1" noChangeShapeType="1"/>
            </p:cNvSpPr>
            <p:nvPr/>
          </p:nvSpPr>
          <p:spPr bwMode="auto">
            <a:xfrm flipV="1">
              <a:off x="8570194" y="4244153"/>
              <a:ext cx="0" cy="430505"/>
            </a:xfrm>
            <a:prstGeom prst="line">
              <a:avLst/>
            </a:prstGeom>
            <a:noFill/>
            <a:ln w="28575">
              <a:solidFill>
                <a:schemeClr val="tx2"/>
              </a:solidFill>
              <a:round/>
              <a:headEnd type="none" w="sm" len="sm"/>
              <a:tailEnd type="none" w="sm" len="sm"/>
            </a:ln>
          </p:spPr>
          <p:txBody>
            <a:bodyPr/>
            <a:lstStyle/>
            <a:p>
              <a:pPr eaLnBrk="1" fontAlgn="auto" hangingPunct="1">
                <a:spcBef>
                  <a:spcPts val="0"/>
                </a:spcBef>
                <a:spcAft>
                  <a:spcPts val="0"/>
                </a:spcAft>
                <a:defRPr/>
              </a:pPr>
              <a:endParaRPr lang="zh-CN" altLang="en-US" sz="1707">
                <a:latin typeface="+mn-lt"/>
                <a:ea typeface="+mn-ea"/>
              </a:endParaRPr>
            </a:p>
          </p:txBody>
        </p:sp>
        <p:sp>
          <p:nvSpPr>
            <p:cNvPr id="193" name="Line 67">
              <a:extLst>
                <a:ext uri="{FF2B5EF4-FFF2-40B4-BE49-F238E27FC236}">
                  <a16:creationId xmlns:a16="http://schemas.microsoft.com/office/drawing/2014/main" id="{45C1BB63-A9E9-4B7C-A915-C198C009FDCC}"/>
                </a:ext>
              </a:extLst>
            </p:cNvPr>
            <p:cNvSpPr>
              <a:spLocks noChangeAspect="1" noChangeShapeType="1"/>
            </p:cNvSpPr>
            <p:nvPr/>
          </p:nvSpPr>
          <p:spPr bwMode="auto">
            <a:xfrm flipV="1">
              <a:off x="5428203" y="4220701"/>
              <a:ext cx="0" cy="430505"/>
            </a:xfrm>
            <a:prstGeom prst="line">
              <a:avLst/>
            </a:prstGeom>
            <a:noFill/>
            <a:ln w="28575">
              <a:solidFill>
                <a:schemeClr val="tx2"/>
              </a:solidFill>
              <a:round/>
              <a:headEnd type="none" w="sm" len="sm"/>
              <a:tailEnd type="oval" w="sm" len="sm"/>
            </a:ln>
          </p:spPr>
          <p:txBody>
            <a:bodyPr/>
            <a:lstStyle/>
            <a:p>
              <a:pPr eaLnBrk="1" fontAlgn="auto" hangingPunct="1">
                <a:spcBef>
                  <a:spcPts val="0"/>
                </a:spcBef>
                <a:spcAft>
                  <a:spcPts val="0"/>
                </a:spcAft>
                <a:defRPr/>
              </a:pPr>
              <a:endParaRPr lang="zh-CN" altLang="en-US" sz="1707">
                <a:latin typeface="+mn-lt"/>
                <a:ea typeface="+mn-ea"/>
              </a:endParaRPr>
            </a:p>
          </p:txBody>
        </p:sp>
        <p:sp>
          <p:nvSpPr>
            <p:cNvPr id="194" name="Line 68">
              <a:extLst>
                <a:ext uri="{FF2B5EF4-FFF2-40B4-BE49-F238E27FC236}">
                  <a16:creationId xmlns:a16="http://schemas.microsoft.com/office/drawing/2014/main" id="{128A9732-4D61-4AEF-96C8-CFB82F7502BF}"/>
                </a:ext>
              </a:extLst>
            </p:cNvPr>
            <p:cNvSpPr>
              <a:spLocks noChangeAspect="1" noChangeShapeType="1"/>
            </p:cNvSpPr>
            <p:nvPr/>
          </p:nvSpPr>
          <p:spPr bwMode="auto">
            <a:xfrm flipV="1">
              <a:off x="6648508" y="4220701"/>
              <a:ext cx="0" cy="469034"/>
            </a:xfrm>
            <a:prstGeom prst="line">
              <a:avLst/>
            </a:prstGeom>
            <a:noFill/>
            <a:ln w="28575">
              <a:solidFill>
                <a:schemeClr val="tx2"/>
              </a:solidFill>
              <a:round/>
              <a:headEnd type="none" w="sm" len="sm"/>
              <a:tailEnd type="oval" w="sm" len="sm"/>
            </a:ln>
          </p:spPr>
          <p:txBody>
            <a:bodyPr/>
            <a:lstStyle/>
            <a:p>
              <a:pPr eaLnBrk="1" fontAlgn="auto" hangingPunct="1">
                <a:spcBef>
                  <a:spcPts val="0"/>
                </a:spcBef>
                <a:spcAft>
                  <a:spcPts val="0"/>
                </a:spcAft>
                <a:defRPr/>
              </a:pPr>
              <a:endParaRPr lang="zh-CN" altLang="en-US" sz="1707">
                <a:latin typeface="+mn-lt"/>
                <a:ea typeface="+mn-ea"/>
              </a:endParaRPr>
            </a:p>
          </p:txBody>
        </p:sp>
      </p:gr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2F8B1536-5FA1-47E6-8B1C-6FD79A661976}"/>
                  </a:ext>
                </a:extLst>
              </p14:cNvPr>
              <p14:cNvContentPartPr/>
              <p14:nvPr/>
            </p14:nvContentPartPr>
            <p14:xfrm>
              <a:off x="12185600" y="6737084"/>
              <a:ext cx="341" cy="341"/>
            </p14:xfrm>
          </p:contentPart>
        </mc:Choice>
        <mc:Fallback xmlns="">
          <p:pic>
            <p:nvPicPr>
              <p:cNvPr id="2" name="墨迹 1">
                <a:extLst>
                  <a:ext uri="{FF2B5EF4-FFF2-40B4-BE49-F238E27FC236}">
                    <a16:creationId xmlns:a16="http://schemas.microsoft.com/office/drawing/2014/main" id="{2F8B1536-5FA1-47E6-8B1C-6FD79A661976}"/>
                  </a:ext>
                </a:extLst>
              </p:cNvPr>
              <p:cNvPicPr/>
              <p:nvPr/>
            </p:nvPicPr>
            <p:blipFill>
              <a:blip r:embed="rId4"/>
              <a:stretch>
                <a:fillRect/>
              </a:stretch>
            </p:blipFill>
            <p:spPr>
              <a:xfrm>
                <a:off x="12176734" y="6728218"/>
                <a:ext cx="18073" cy="18073"/>
              </a:xfrm>
              <a:prstGeom prst="rect">
                <a:avLst/>
              </a:prstGeom>
            </p:spPr>
          </p:pic>
        </mc:Fallback>
      </mc:AlternateContent>
      <p:sp>
        <p:nvSpPr>
          <p:cNvPr id="81" name="标题 1">
            <a:extLst>
              <a:ext uri="{FF2B5EF4-FFF2-40B4-BE49-F238E27FC236}">
                <a16:creationId xmlns:a16="http://schemas.microsoft.com/office/drawing/2014/main" id="{5D13ABDE-E763-49C3-B0FE-116EB910355A}"/>
              </a:ext>
            </a:extLst>
          </p:cNvPr>
          <p:cNvSpPr>
            <a:spLocks noGrp="1"/>
          </p:cNvSpPr>
          <p:nvPr>
            <p:ph type="title"/>
          </p:nvPr>
        </p:nvSpPr>
        <p:spPr>
          <a:xfrm>
            <a:off x="465138" y="244475"/>
            <a:ext cx="6611937" cy="617538"/>
          </a:xfrm>
        </p:spPr>
        <p:txBody>
          <a:bodyPr rtlCol="0"/>
          <a:lstStyle/>
          <a:p>
            <a:pPr fontAlgn="auto">
              <a:spcAft>
                <a:spcPts val="0"/>
              </a:spcAft>
              <a:defRPr/>
            </a:pPr>
            <a:r>
              <a:rPr lang="en-US" altLang="zh-CN" dirty="0"/>
              <a:t>4.3.1 </a:t>
            </a:r>
            <a:r>
              <a:rPr lang="zh-CN" altLang="en-US" dirty="0"/>
              <a:t>存储器的扩展</a:t>
            </a:r>
          </a:p>
        </p:txBody>
      </p:sp>
      <p:sp>
        <p:nvSpPr>
          <p:cNvPr id="74" name="内容占位符 2">
            <a:extLst>
              <a:ext uri="{FF2B5EF4-FFF2-40B4-BE49-F238E27FC236}">
                <a16:creationId xmlns:a16="http://schemas.microsoft.com/office/drawing/2014/main" id="{54CAE13E-2402-4D3E-A587-D1D335413D62}"/>
              </a:ext>
            </a:extLst>
          </p:cNvPr>
          <p:cNvSpPr>
            <a:spLocks noGrp="1"/>
          </p:cNvSpPr>
          <p:nvPr>
            <p:ph idx="1"/>
          </p:nvPr>
        </p:nvSpPr>
        <p:spPr>
          <a:xfrm>
            <a:off x="7668260" y="2052637"/>
            <a:ext cx="4408488" cy="4110041"/>
          </a:xfrm>
        </p:spPr>
        <p:txBody>
          <a:bodyPr rtlCol="0">
            <a:normAutofit/>
          </a:bodyPr>
          <a:lstStyle/>
          <a:p>
            <a:pPr fontAlgn="auto">
              <a:spcAft>
                <a:spcPts val="0"/>
              </a:spcAft>
              <a:defRPr/>
            </a:pPr>
            <a:r>
              <a:rPr lang="zh-CN" altLang="en-US" dirty="0"/>
              <a:t>组内同时工作</a:t>
            </a:r>
            <a:endParaRPr lang="en-US" altLang="zh-CN" dirty="0"/>
          </a:p>
          <a:p>
            <a:pPr lvl="1" fontAlgn="auto">
              <a:spcAft>
                <a:spcPts val="0"/>
              </a:spcAft>
              <a:defRPr/>
            </a:pPr>
            <a:r>
              <a:rPr lang="zh-CN" altLang="en-US" sz="2400" dirty="0"/>
              <a:t>同组片选连接一起</a:t>
            </a:r>
            <a:endParaRPr lang="en-US" altLang="zh-CN" sz="2400" dirty="0"/>
          </a:p>
          <a:p>
            <a:pPr fontAlgn="auto">
              <a:spcAft>
                <a:spcPts val="0"/>
              </a:spcAft>
              <a:defRPr/>
            </a:pPr>
            <a:r>
              <a:rPr lang="zh-CN" altLang="en-US" dirty="0"/>
              <a:t>同一时刻仅一组工作</a:t>
            </a:r>
            <a:endParaRPr lang="en-US" altLang="zh-CN" dirty="0"/>
          </a:p>
          <a:p>
            <a:pPr lvl="1" fontAlgn="auto">
              <a:spcAft>
                <a:spcPts val="0"/>
              </a:spcAft>
              <a:defRPr/>
            </a:pPr>
            <a:r>
              <a:rPr lang="zh-CN" altLang="en-US" sz="2400" dirty="0"/>
              <a:t>译码器输出用于选择组</a:t>
            </a:r>
            <a:endParaRPr lang="en-US" altLang="zh-CN" sz="2400" dirty="0"/>
          </a:p>
          <a:p>
            <a:pPr marL="0" lvl="1" indent="0" fontAlgn="auto">
              <a:spcAft>
                <a:spcPts val="0"/>
              </a:spcAft>
              <a:buFont typeface="Wingdings" panose="05000000000000000000" pitchFamily="2" charset="2"/>
              <a:buNone/>
              <a:defRPr/>
            </a:pPr>
            <a:r>
              <a:rPr lang="zh-CN" altLang="en-US" sz="3000" b="1" dirty="0">
                <a:solidFill>
                  <a:schemeClr val="tx1"/>
                </a:solidFill>
              </a:rPr>
              <a:t>思考：每一组地址范围？</a:t>
            </a:r>
            <a:endParaRPr lang="en-US" altLang="zh-CN" sz="3000" b="1" dirty="0">
              <a:solidFill>
                <a:schemeClr val="tx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1">
            <a:extLst>
              <a:ext uri="{FF2B5EF4-FFF2-40B4-BE49-F238E27FC236}">
                <a16:creationId xmlns:a16="http://schemas.microsoft.com/office/drawing/2014/main" id="{C02C942E-59A2-4A9C-A0D1-FD3DC7B8D39E}"/>
              </a:ext>
            </a:extLst>
          </p:cNvPr>
          <p:cNvSpPr>
            <a:spLocks noChangeArrowheads="1"/>
          </p:cNvSpPr>
          <p:nvPr/>
        </p:nvSpPr>
        <p:spPr bwMode="auto">
          <a:xfrm>
            <a:off x="173038" y="136525"/>
            <a:ext cx="2078037" cy="44291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686" tIns="45844" rIns="91686" bIns="45844" anchor="ctr">
            <a:spAutoFit/>
          </a:bodyPr>
          <a:lstStyle/>
          <a:p>
            <a:pPr algn="ctr" defTabSz="866341" eaLnBrk="1" fontAlgn="auto" hangingPunct="1">
              <a:spcBef>
                <a:spcPts val="0"/>
              </a:spcBef>
              <a:spcAft>
                <a:spcPts val="0"/>
              </a:spcAft>
              <a:defRPr/>
            </a:pPr>
            <a:r>
              <a:rPr lang="zh-CN" altLang="en-US" sz="2275" b="1" kern="0" dirty="0">
                <a:solidFill>
                  <a:sysClr val="window" lastClr="FFFFFF"/>
                </a:solidFill>
              </a:rPr>
              <a:t>第四</a:t>
            </a:r>
            <a:r>
              <a:rPr lang="en-US" altLang="zh-CN" sz="2275" b="1" kern="0" dirty="0">
                <a:solidFill>
                  <a:sysClr val="window" lastClr="FFFFFF"/>
                </a:solidFill>
              </a:rPr>
              <a:t> </a:t>
            </a:r>
            <a:r>
              <a:rPr lang="zh-CN" altLang="en-US" sz="2275" b="1" kern="0" dirty="0">
                <a:solidFill>
                  <a:sysClr val="window" lastClr="FFFFFF"/>
                </a:solidFill>
              </a:rPr>
              <a:t>章 </a:t>
            </a:r>
          </a:p>
        </p:txBody>
      </p:sp>
      <p:grpSp>
        <p:nvGrpSpPr>
          <p:cNvPr id="57347" name="组合 4179">
            <a:extLst>
              <a:ext uri="{FF2B5EF4-FFF2-40B4-BE49-F238E27FC236}">
                <a16:creationId xmlns:a16="http://schemas.microsoft.com/office/drawing/2014/main" id="{8F7AFB25-DA3C-4EC2-A8D4-C5F5A9E05B48}"/>
              </a:ext>
            </a:extLst>
          </p:cNvPr>
          <p:cNvGrpSpPr>
            <a:grpSpLocks/>
          </p:cNvGrpSpPr>
          <p:nvPr/>
        </p:nvGrpSpPr>
        <p:grpSpPr bwMode="auto">
          <a:xfrm>
            <a:off x="403225" y="868363"/>
            <a:ext cx="3565525" cy="449262"/>
            <a:chOff x="-96346" y="0"/>
            <a:chExt cx="5459765" cy="511950"/>
          </a:xfrm>
        </p:grpSpPr>
        <p:sp>
          <p:nvSpPr>
            <p:cNvPr id="7" name="椭圆 4181">
              <a:extLst>
                <a:ext uri="{FF2B5EF4-FFF2-40B4-BE49-F238E27FC236}">
                  <a16:creationId xmlns:a16="http://schemas.microsoft.com/office/drawing/2014/main" id="{8C2DD6A0-3BE2-4F68-95A3-1A585029526C}"/>
                </a:ext>
              </a:extLst>
            </p:cNvPr>
            <p:cNvSpPr>
              <a:spLocks noChangeArrowheads="1"/>
            </p:cNvSpPr>
            <p:nvPr/>
          </p:nvSpPr>
          <p:spPr bwMode="auto">
            <a:xfrm>
              <a:off x="-96346" y="32562"/>
              <a:ext cx="294138" cy="441399"/>
            </a:xfrm>
            <a:prstGeom prst="ellipse">
              <a:avLst/>
            </a:prstGeom>
            <a:solidFill>
              <a:srgbClr val="59B2FF"/>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fontAlgn="auto" hangingPunct="1">
                <a:spcBef>
                  <a:spcPts val="0"/>
                </a:spcBef>
                <a:spcAft>
                  <a:spcPts val="0"/>
                </a:spcAft>
                <a:buFont typeface="Arial" panose="020B0604020202020204" pitchFamily="34" charset="0"/>
                <a:buNone/>
                <a:defRPr/>
              </a:pPr>
              <a:r>
                <a:rPr lang="en-US" altLang="zh-CN" sz="2275" dirty="0">
                  <a:solidFill>
                    <a:srgbClr val="FFFFFF"/>
                  </a:solidFill>
                  <a:latin typeface="微软雅黑" panose="020B0503020204020204" pitchFamily="34" charset="-122"/>
                  <a:ea typeface="微软雅黑" panose="020B0503020204020204" pitchFamily="34" charset="-122"/>
                </a:rPr>
                <a:t>4</a:t>
              </a:r>
              <a:endParaRPr lang="zh-CN" altLang="en-US" sz="2275" dirty="0">
                <a:solidFill>
                  <a:srgbClr val="FFFFFF"/>
                </a:solidFill>
                <a:latin typeface="微软雅黑" panose="020B0503020204020204" pitchFamily="34" charset="-122"/>
                <a:ea typeface="微软雅黑" panose="020B0503020204020204" pitchFamily="34" charset="-122"/>
              </a:endParaRPr>
            </a:p>
          </p:txBody>
        </p:sp>
        <p:sp>
          <p:nvSpPr>
            <p:cNvPr id="8" name="五边形 4182">
              <a:extLst>
                <a:ext uri="{FF2B5EF4-FFF2-40B4-BE49-F238E27FC236}">
                  <a16:creationId xmlns:a16="http://schemas.microsoft.com/office/drawing/2014/main" id="{22AEBCF9-33B7-4984-BADA-013C92A79BE8}"/>
                </a:ext>
              </a:extLst>
            </p:cNvPr>
            <p:cNvSpPr>
              <a:spLocks noChangeArrowheads="1"/>
            </p:cNvSpPr>
            <p:nvPr/>
          </p:nvSpPr>
          <p:spPr bwMode="auto">
            <a:xfrm flipH="1">
              <a:off x="477343" y="0"/>
              <a:ext cx="4708623" cy="504714"/>
            </a:xfrm>
            <a:prstGeom prst="homePlate">
              <a:avLst>
                <a:gd name="adj" fmla="val 37135"/>
              </a:avLst>
            </a:prstGeom>
            <a:solidFill>
              <a:srgbClr val="FF69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fontAlgn="auto" hangingPunct="1">
                <a:spcBef>
                  <a:spcPts val="0"/>
                </a:spcBef>
                <a:spcAft>
                  <a:spcPts val="0"/>
                </a:spcAft>
                <a:buFont typeface="Arial" panose="020B0604020202020204" pitchFamily="34" charset="0"/>
                <a:buNone/>
                <a:defRPr/>
              </a:pPr>
              <a:endParaRPr lang="zh-CN" altLang="en-US" sz="2275">
                <a:solidFill>
                  <a:srgbClr val="FFFFFF"/>
                </a:solidFill>
                <a:latin typeface="微软雅黑" panose="020B0503020204020204" pitchFamily="34" charset="-122"/>
                <a:ea typeface="微软雅黑" panose="020B0503020204020204" pitchFamily="34" charset="-122"/>
              </a:endParaRPr>
            </a:p>
          </p:txBody>
        </p:sp>
        <p:sp>
          <p:nvSpPr>
            <p:cNvPr id="9" name="文本框 4183">
              <a:extLst>
                <a:ext uri="{FF2B5EF4-FFF2-40B4-BE49-F238E27FC236}">
                  <a16:creationId xmlns:a16="http://schemas.microsoft.com/office/drawing/2014/main" id="{8265AF18-E9FA-4A07-8717-B94F0D2DCAA4}"/>
                </a:ext>
              </a:extLst>
            </p:cNvPr>
            <p:cNvSpPr txBox="1">
              <a:spLocks noChangeArrowheads="1"/>
            </p:cNvSpPr>
            <p:nvPr/>
          </p:nvSpPr>
          <p:spPr bwMode="auto">
            <a:xfrm>
              <a:off x="805513" y="7236"/>
              <a:ext cx="4557906" cy="504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eaLnBrk="1" fontAlgn="auto" hangingPunct="1">
                <a:spcBef>
                  <a:spcPct val="50000"/>
                </a:spcBef>
                <a:spcAft>
                  <a:spcPts val="0"/>
                </a:spcAft>
                <a:defRPr/>
              </a:pPr>
              <a:r>
                <a:rPr lang="zh-CN" altLang="en-US" sz="2275" dirty="0">
                  <a:solidFill>
                    <a:schemeClr val="bg1"/>
                  </a:solidFill>
                  <a:latin typeface="微软雅黑" panose="020B0503020204020204" pitchFamily="34" charset="-122"/>
                  <a:ea typeface="微软雅黑" panose="020B0503020204020204" pitchFamily="34" charset="-122"/>
                </a:rPr>
                <a:t>字位同时扩展举例</a:t>
              </a:r>
            </a:p>
          </p:txBody>
        </p:sp>
      </p:grpSp>
      <p:grpSp>
        <p:nvGrpSpPr>
          <p:cNvPr id="57349" name="组合 10">
            <a:extLst>
              <a:ext uri="{FF2B5EF4-FFF2-40B4-BE49-F238E27FC236}">
                <a16:creationId xmlns:a16="http://schemas.microsoft.com/office/drawing/2014/main" id="{547425BF-66C5-494D-BE31-07EF5BD327B4}"/>
              </a:ext>
            </a:extLst>
          </p:cNvPr>
          <p:cNvGrpSpPr>
            <a:grpSpLocks/>
          </p:cNvGrpSpPr>
          <p:nvPr/>
        </p:nvGrpSpPr>
        <p:grpSpPr bwMode="auto">
          <a:xfrm>
            <a:off x="5123658" y="391887"/>
            <a:ext cx="6611937" cy="3415763"/>
            <a:chOff x="2304627" y="2746596"/>
            <a:chExt cx="7162800" cy="3854450"/>
          </a:xfrm>
        </p:grpSpPr>
        <p:grpSp>
          <p:nvGrpSpPr>
            <p:cNvPr id="57352" name="Group 2">
              <a:extLst>
                <a:ext uri="{FF2B5EF4-FFF2-40B4-BE49-F238E27FC236}">
                  <a16:creationId xmlns:a16="http://schemas.microsoft.com/office/drawing/2014/main" id="{16FAFE50-D5B8-4E81-B783-9CC47CCF2BEA}"/>
                </a:ext>
              </a:extLst>
            </p:cNvPr>
            <p:cNvGrpSpPr>
              <a:grpSpLocks/>
            </p:cNvGrpSpPr>
            <p:nvPr/>
          </p:nvGrpSpPr>
          <p:grpSpPr bwMode="auto">
            <a:xfrm>
              <a:off x="4527127" y="5729508"/>
              <a:ext cx="4198937" cy="750888"/>
              <a:chOff x="2120" y="3175"/>
              <a:chExt cx="2645" cy="473"/>
            </a:xfrm>
          </p:grpSpPr>
          <p:sp>
            <p:nvSpPr>
              <p:cNvPr id="76" name="Line 3">
                <a:extLst>
                  <a:ext uri="{FF2B5EF4-FFF2-40B4-BE49-F238E27FC236}">
                    <a16:creationId xmlns:a16="http://schemas.microsoft.com/office/drawing/2014/main" id="{923EB8FA-44AA-41D3-BB41-82DCF9588180}"/>
                  </a:ext>
                </a:extLst>
              </p:cNvPr>
              <p:cNvSpPr>
                <a:spLocks noChangeAspect="1" noChangeShapeType="1"/>
              </p:cNvSpPr>
              <p:nvPr/>
            </p:nvSpPr>
            <p:spPr bwMode="auto">
              <a:xfrm>
                <a:off x="3598" y="3175"/>
                <a:ext cx="0" cy="473"/>
              </a:xfrm>
              <a:prstGeom prst="line">
                <a:avLst/>
              </a:prstGeom>
              <a:noFill/>
              <a:ln w="76200">
                <a:solidFill>
                  <a:schemeClr val="tx1"/>
                </a:solidFill>
                <a:round/>
                <a:headEnd type="triangle" w="sm" len="sm"/>
                <a:tailEnd type="triangle" w="sm" len="sm"/>
              </a:ln>
            </p:spPr>
            <p:txBody>
              <a:bodyPr/>
              <a:lstStyle/>
              <a:p>
                <a:pPr eaLnBrk="1" fontAlgn="auto" hangingPunct="1">
                  <a:spcBef>
                    <a:spcPts val="0"/>
                  </a:spcBef>
                  <a:spcAft>
                    <a:spcPts val="0"/>
                  </a:spcAft>
                  <a:defRPr/>
                </a:pPr>
                <a:endParaRPr lang="zh-CN" altLang="en-US" sz="1707">
                  <a:latin typeface="+mn-lt"/>
                  <a:ea typeface="+mn-ea"/>
                </a:endParaRPr>
              </a:p>
            </p:txBody>
          </p:sp>
          <p:sp>
            <p:nvSpPr>
              <p:cNvPr id="77" name="Line 4">
                <a:extLst>
                  <a:ext uri="{FF2B5EF4-FFF2-40B4-BE49-F238E27FC236}">
                    <a16:creationId xmlns:a16="http://schemas.microsoft.com/office/drawing/2014/main" id="{22C6D098-728B-48D3-9052-3B3CC8FD738D}"/>
                  </a:ext>
                </a:extLst>
              </p:cNvPr>
              <p:cNvSpPr>
                <a:spLocks noChangeAspect="1" noChangeShapeType="1"/>
              </p:cNvSpPr>
              <p:nvPr/>
            </p:nvSpPr>
            <p:spPr bwMode="auto">
              <a:xfrm>
                <a:off x="4765" y="3175"/>
                <a:ext cx="0" cy="473"/>
              </a:xfrm>
              <a:prstGeom prst="line">
                <a:avLst/>
              </a:prstGeom>
              <a:noFill/>
              <a:ln w="76200">
                <a:solidFill>
                  <a:schemeClr val="tx1"/>
                </a:solidFill>
                <a:round/>
                <a:headEnd type="triangle" w="sm" len="sm"/>
                <a:tailEnd type="triangle" w="sm" len="sm"/>
              </a:ln>
            </p:spPr>
            <p:txBody>
              <a:bodyPr/>
              <a:lstStyle/>
              <a:p>
                <a:pPr eaLnBrk="1" fontAlgn="auto" hangingPunct="1">
                  <a:spcBef>
                    <a:spcPts val="0"/>
                  </a:spcBef>
                  <a:spcAft>
                    <a:spcPts val="0"/>
                  </a:spcAft>
                  <a:defRPr/>
                </a:pPr>
                <a:endParaRPr lang="zh-CN" altLang="en-US" sz="1707">
                  <a:latin typeface="+mn-lt"/>
                  <a:ea typeface="+mn-ea"/>
                </a:endParaRPr>
              </a:p>
            </p:txBody>
          </p:sp>
          <p:sp>
            <p:nvSpPr>
              <p:cNvPr id="78" name="Line 5">
                <a:extLst>
                  <a:ext uri="{FF2B5EF4-FFF2-40B4-BE49-F238E27FC236}">
                    <a16:creationId xmlns:a16="http://schemas.microsoft.com/office/drawing/2014/main" id="{502BEE99-5145-41BB-B59D-E04EEB389B08}"/>
                  </a:ext>
                </a:extLst>
              </p:cNvPr>
              <p:cNvSpPr>
                <a:spLocks noChangeAspect="1" noChangeShapeType="1"/>
              </p:cNvSpPr>
              <p:nvPr/>
            </p:nvSpPr>
            <p:spPr bwMode="auto">
              <a:xfrm>
                <a:off x="2820" y="3175"/>
                <a:ext cx="0" cy="473"/>
              </a:xfrm>
              <a:prstGeom prst="line">
                <a:avLst/>
              </a:prstGeom>
              <a:noFill/>
              <a:ln w="76200">
                <a:solidFill>
                  <a:schemeClr val="tx1"/>
                </a:solidFill>
                <a:round/>
                <a:headEnd type="triangle" w="sm" len="sm"/>
                <a:tailEnd type="triangle" w="sm" len="sm"/>
              </a:ln>
            </p:spPr>
            <p:txBody>
              <a:bodyPr/>
              <a:lstStyle/>
              <a:p>
                <a:pPr eaLnBrk="1" fontAlgn="auto" hangingPunct="1">
                  <a:spcBef>
                    <a:spcPts val="0"/>
                  </a:spcBef>
                  <a:spcAft>
                    <a:spcPts val="0"/>
                  </a:spcAft>
                  <a:defRPr/>
                </a:pPr>
                <a:endParaRPr lang="zh-CN" altLang="en-US" sz="1707">
                  <a:latin typeface="+mn-lt"/>
                  <a:ea typeface="+mn-ea"/>
                </a:endParaRPr>
              </a:p>
            </p:txBody>
          </p:sp>
          <p:sp>
            <p:nvSpPr>
              <p:cNvPr id="79" name="Line 6">
                <a:extLst>
                  <a:ext uri="{FF2B5EF4-FFF2-40B4-BE49-F238E27FC236}">
                    <a16:creationId xmlns:a16="http://schemas.microsoft.com/office/drawing/2014/main" id="{375AD006-6897-40A5-9BCC-F6649C6B48A3}"/>
                  </a:ext>
                </a:extLst>
              </p:cNvPr>
              <p:cNvSpPr>
                <a:spLocks noChangeAspect="1" noChangeShapeType="1"/>
              </p:cNvSpPr>
              <p:nvPr/>
            </p:nvSpPr>
            <p:spPr bwMode="auto">
              <a:xfrm>
                <a:off x="2120" y="3175"/>
                <a:ext cx="0" cy="473"/>
              </a:xfrm>
              <a:prstGeom prst="line">
                <a:avLst/>
              </a:prstGeom>
              <a:noFill/>
              <a:ln w="76200">
                <a:solidFill>
                  <a:schemeClr val="tx1"/>
                </a:solidFill>
                <a:round/>
                <a:headEnd type="triangle" w="sm" len="sm"/>
                <a:tailEnd type="triangle" w="sm" len="sm"/>
              </a:ln>
            </p:spPr>
            <p:txBody>
              <a:bodyPr/>
              <a:lstStyle/>
              <a:p>
                <a:pPr eaLnBrk="1" fontAlgn="auto" hangingPunct="1">
                  <a:spcBef>
                    <a:spcPts val="0"/>
                  </a:spcBef>
                  <a:spcAft>
                    <a:spcPts val="0"/>
                  </a:spcAft>
                  <a:defRPr/>
                </a:pPr>
                <a:endParaRPr lang="zh-CN" altLang="en-US" sz="1707">
                  <a:latin typeface="+mn-lt"/>
                  <a:ea typeface="+mn-ea"/>
                </a:endParaRPr>
              </a:p>
            </p:txBody>
          </p:sp>
        </p:grpSp>
        <p:grpSp>
          <p:nvGrpSpPr>
            <p:cNvPr id="57353" name="Group 7">
              <a:extLst>
                <a:ext uri="{FF2B5EF4-FFF2-40B4-BE49-F238E27FC236}">
                  <a16:creationId xmlns:a16="http://schemas.microsoft.com/office/drawing/2014/main" id="{42BFE821-1934-4D7E-86E1-3C986E0E2176}"/>
                </a:ext>
              </a:extLst>
            </p:cNvPr>
            <p:cNvGrpSpPr>
              <a:grpSpLocks/>
            </p:cNvGrpSpPr>
            <p:nvPr/>
          </p:nvGrpSpPr>
          <p:grpSpPr bwMode="auto">
            <a:xfrm>
              <a:off x="7552902" y="5275483"/>
              <a:ext cx="574675" cy="85725"/>
              <a:chOff x="4026" y="2889"/>
              <a:chExt cx="362" cy="54"/>
            </a:xfrm>
          </p:grpSpPr>
          <p:sp>
            <p:nvSpPr>
              <p:cNvPr id="85" name="Oval 8">
                <a:extLst>
                  <a:ext uri="{FF2B5EF4-FFF2-40B4-BE49-F238E27FC236}">
                    <a16:creationId xmlns:a16="http://schemas.microsoft.com/office/drawing/2014/main" id="{20BBE76B-8BFD-4469-9E1C-10AD9B633E4A}"/>
                  </a:ext>
                </a:extLst>
              </p:cNvPr>
              <p:cNvSpPr>
                <a:spLocks noChangeAspect="1" noChangeArrowheads="1"/>
              </p:cNvSpPr>
              <p:nvPr/>
            </p:nvSpPr>
            <p:spPr bwMode="auto">
              <a:xfrm>
                <a:off x="4338" y="2889"/>
                <a:ext cx="51" cy="54"/>
              </a:xfrm>
              <a:prstGeom prst="ellipse">
                <a:avLst/>
              </a:prstGeom>
              <a:solidFill>
                <a:schemeClr val="folHlink"/>
              </a:solidFill>
              <a:ln w="3175">
                <a:solidFill>
                  <a:schemeClr val="tx1"/>
                </a:solidFill>
                <a:round/>
                <a:headEnd/>
                <a:tailEnd/>
              </a:ln>
            </p:spPr>
            <p:txBody>
              <a:bodyPr/>
              <a:lstStyle/>
              <a:p>
                <a:pPr algn="ctr" eaLnBrk="1" fontAlgn="auto" hangingPunct="1">
                  <a:spcBef>
                    <a:spcPts val="0"/>
                  </a:spcBef>
                  <a:spcAft>
                    <a:spcPts val="0"/>
                  </a:spcAft>
                  <a:defRPr/>
                </a:pPr>
                <a:endParaRPr lang="zh-CN" altLang="en-US" sz="1707">
                  <a:latin typeface="+mn-lt"/>
                  <a:ea typeface="+mn-ea"/>
                </a:endParaRPr>
              </a:p>
            </p:txBody>
          </p:sp>
          <p:sp>
            <p:nvSpPr>
              <p:cNvPr id="86" name="Oval 9">
                <a:extLst>
                  <a:ext uri="{FF2B5EF4-FFF2-40B4-BE49-F238E27FC236}">
                    <a16:creationId xmlns:a16="http://schemas.microsoft.com/office/drawing/2014/main" id="{24C9DB86-79E5-40A4-A731-F73965C21B5C}"/>
                  </a:ext>
                </a:extLst>
              </p:cNvPr>
              <p:cNvSpPr>
                <a:spLocks noChangeAspect="1" noChangeArrowheads="1"/>
              </p:cNvSpPr>
              <p:nvPr/>
            </p:nvSpPr>
            <p:spPr bwMode="auto">
              <a:xfrm>
                <a:off x="4026" y="2889"/>
                <a:ext cx="51" cy="54"/>
              </a:xfrm>
              <a:prstGeom prst="ellipse">
                <a:avLst/>
              </a:prstGeom>
              <a:solidFill>
                <a:schemeClr val="folHlink"/>
              </a:solidFill>
              <a:ln w="3175">
                <a:solidFill>
                  <a:schemeClr val="tx1"/>
                </a:solidFill>
                <a:round/>
                <a:headEnd/>
                <a:tailEnd/>
              </a:ln>
            </p:spPr>
            <p:txBody>
              <a:bodyPr/>
              <a:lstStyle/>
              <a:p>
                <a:pPr algn="ctr" eaLnBrk="1" fontAlgn="auto" hangingPunct="1">
                  <a:spcBef>
                    <a:spcPts val="0"/>
                  </a:spcBef>
                  <a:spcAft>
                    <a:spcPts val="0"/>
                  </a:spcAft>
                  <a:defRPr/>
                </a:pPr>
                <a:endParaRPr lang="zh-CN" altLang="en-US" sz="1707">
                  <a:latin typeface="+mn-lt"/>
                  <a:ea typeface="+mn-ea"/>
                </a:endParaRPr>
              </a:p>
            </p:txBody>
          </p:sp>
          <p:sp>
            <p:nvSpPr>
              <p:cNvPr id="87" name="Oval 10">
                <a:extLst>
                  <a:ext uri="{FF2B5EF4-FFF2-40B4-BE49-F238E27FC236}">
                    <a16:creationId xmlns:a16="http://schemas.microsoft.com/office/drawing/2014/main" id="{16C5E2C5-F024-4EC6-82CD-0EE401D3E7A0}"/>
                  </a:ext>
                </a:extLst>
              </p:cNvPr>
              <p:cNvSpPr>
                <a:spLocks noChangeAspect="1" noChangeArrowheads="1"/>
              </p:cNvSpPr>
              <p:nvPr/>
            </p:nvSpPr>
            <p:spPr bwMode="auto">
              <a:xfrm>
                <a:off x="4182" y="2889"/>
                <a:ext cx="51" cy="54"/>
              </a:xfrm>
              <a:prstGeom prst="ellipse">
                <a:avLst/>
              </a:prstGeom>
              <a:solidFill>
                <a:schemeClr val="folHlink"/>
              </a:solidFill>
              <a:ln w="3175">
                <a:solidFill>
                  <a:schemeClr val="tx1"/>
                </a:solidFill>
                <a:round/>
                <a:headEnd/>
                <a:tailEnd/>
              </a:ln>
            </p:spPr>
            <p:txBody>
              <a:bodyPr/>
              <a:lstStyle/>
              <a:p>
                <a:pPr algn="ctr" eaLnBrk="1" fontAlgn="auto" hangingPunct="1">
                  <a:spcBef>
                    <a:spcPts val="0"/>
                  </a:spcBef>
                  <a:spcAft>
                    <a:spcPts val="0"/>
                  </a:spcAft>
                  <a:defRPr/>
                </a:pPr>
                <a:endParaRPr lang="zh-CN" altLang="en-US" sz="1707">
                  <a:latin typeface="+mn-lt"/>
                  <a:ea typeface="+mn-ea"/>
                </a:endParaRPr>
              </a:p>
            </p:txBody>
          </p:sp>
        </p:grpSp>
        <p:sp>
          <p:nvSpPr>
            <p:cNvPr id="88" name="Rectangle 11">
              <a:extLst>
                <a:ext uri="{FF2B5EF4-FFF2-40B4-BE49-F238E27FC236}">
                  <a16:creationId xmlns:a16="http://schemas.microsoft.com/office/drawing/2014/main" id="{122D1A60-2396-433E-AEA4-CFA985DEC7FE}"/>
                </a:ext>
              </a:extLst>
            </p:cNvPr>
            <p:cNvSpPr>
              <a:spLocks noChangeAspect="1" noChangeArrowheads="1"/>
            </p:cNvSpPr>
            <p:nvPr/>
          </p:nvSpPr>
          <p:spPr bwMode="auto">
            <a:xfrm>
              <a:off x="3539996" y="3173751"/>
              <a:ext cx="863754" cy="430506"/>
            </a:xfrm>
            <a:prstGeom prst="rect">
              <a:avLst/>
            </a:prstGeom>
            <a:noFill/>
            <a:ln w="9525">
              <a:noFill/>
              <a:miter lim="800000"/>
              <a:headEnd/>
              <a:tailEnd/>
            </a:ln>
          </p:spPr>
          <p:txBody>
            <a:bodyPr lIns="12041" tIns="12041" rIns="12041" bIns="12041"/>
            <a:lstStyle/>
            <a:p>
              <a:pPr algn="ctr" eaLnBrk="1" fontAlgn="auto" hangingPunct="1">
                <a:spcBef>
                  <a:spcPts val="0"/>
                </a:spcBef>
                <a:spcAft>
                  <a:spcPts val="0"/>
                </a:spcAft>
                <a:defRPr/>
              </a:pPr>
              <a:r>
                <a:rPr lang="en-US" altLang="zh-CN" sz="1707" dirty="0">
                  <a:latin typeface="Times New Roman" pitchFamily="18" charset="0"/>
                  <a:ea typeface="楷体_GB2312" pitchFamily="49" charset="-122"/>
                </a:rPr>
                <a:t>A</a:t>
              </a:r>
              <a:r>
                <a:rPr lang="en-US" altLang="zh-CN" sz="1707" baseline="-25000" dirty="0">
                  <a:latin typeface="Times New Roman" pitchFamily="18" charset="0"/>
                  <a:ea typeface="楷体_GB2312" pitchFamily="49" charset="-122"/>
                </a:rPr>
                <a:t>18-16</a:t>
              </a:r>
              <a:endParaRPr lang="en-US" altLang="zh-CN" sz="1707" b="1" dirty="0">
                <a:latin typeface="Tahoma" pitchFamily="34" charset="0"/>
                <a:ea typeface="楷体_GB2312" pitchFamily="49" charset="-122"/>
              </a:endParaRPr>
            </a:p>
          </p:txBody>
        </p:sp>
        <p:sp>
          <p:nvSpPr>
            <p:cNvPr id="89" name="Rectangle 12">
              <a:extLst>
                <a:ext uri="{FF2B5EF4-FFF2-40B4-BE49-F238E27FC236}">
                  <a16:creationId xmlns:a16="http://schemas.microsoft.com/office/drawing/2014/main" id="{C4B7D06D-1AC4-490E-A6FF-EBA9819CE8AD}"/>
                </a:ext>
              </a:extLst>
            </p:cNvPr>
            <p:cNvSpPr>
              <a:spLocks noChangeAspect="1" noChangeArrowheads="1"/>
            </p:cNvSpPr>
            <p:nvPr/>
          </p:nvSpPr>
          <p:spPr bwMode="auto">
            <a:xfrm>
              <a:off x="6009062" y="3495374"/>
              <a:ext cx="863754" cy="428831"/>
            </a:xfrm>
            <a:prstGeom prst="rect">
              <a:avLst/>
            </a:prstGeom>
            <a:noFill/>
            <a:ln w="9525">
              <a:noFill/>
              <a:miter lim="800000"/>
              <a:headEnd/>
              <a:tailEnd/>
            </a:ln>
          </p:spPr>
          <p:txBody>
            <a:bodyPr lIns="12041" tIns="12041" rIns="12041" bIns="12041"/>
            <a:lstStyle/>
            <a:p>
              <a:pPr algn="ctr" eaLnBrk="1" fontAlgn="auto" hangingPunct="1">
                <a:spcBef>
                  <a:spcPts val="0"/>
                </a:spcBef>
                <a:spcAft>
                  <a:spcPts val="0"/>
                </a:spcAft>
                <a:defRPr/>
              </a:pPr>
              <a:r>
                <a:rPr lang="en-US" altLang="zh-CN" sz="1707" dirty="0">
                  <a:solidFill>
                    <a:srgbClr val="D60093"/>
                  </a:solidFill>
                  <a:latin typeface="Times New Roman" pitchFamily="18" charset="0"/>
                  <a:ea typeface="楷体_GB2312" pitchFamily="49" charset="-122"/>
                </a:rPr>
                <a:t>A</a:t>
              </a:r>
              <a:r>
                <a:rPr lang="en-US" altLang="zh-CN" sz="1707" baseline="-25000" dirty="0">
                  <a:solidFill>
                    <a:srgbClr val="D60093"/>
                  </a:solidFill>
                  <a:latin typeface="Times New Roman" pitchFamily="18" charset="0"/>
                  <a:ea typeface="楷体_GB2312" pitchFamily="49" charset="-122"/>
                </a:rPr>
                <a:t>15-2</a:t>
              </a:r>
              <a:endParaRPr lang="en-US" altLang="zh-CN" sz="1707" b="1" dirty="0">
                <a:solidFill>
                  <a:srgbClr val="D60093"/>
                </a:solidFill>
                <a:latin typeface="Tahoma" pitchFamily="34" charset="0"/>
                <a:ea typeface="楷体_GB2312" pitchFamily="49" charset="-122"/>
              </a:endParaRPr>
            </a:p>
          </p:txBody>
        </p:sp>
        <p:grpSp>
          <p:nvGrpSpPr>
            <p:cNvPr id="57356" name="Group 13">
              <a:extLst>
                <a:ext uri="{FF2B5EF4-FFF2-40B4-BE49-F238E27FC236}">
                  <a16:creationId xmlns:a16="http://schemas.microsoft.com/office/drawing/2014/main" id="{2C806274-0767-4EF5-AAEF-EFF05C02C2DB}"/>
                </a:ext>
              </a:extLst>
            </p:cNvPr>
            <p:cNvGrpSpPr>
              <a:grpSpLocks/>
            </p:cNvGrpSpPr>
            <p:nvPr/>
          </p:nvGrpSpPr>
          <p:grpSpPr bwMode="auto">
            <a:xfrm>
              <a:off x="4277889" y="2746596"/>
              <a:ext cx="5189538" cy="749300"/>
              <a:chOff x="1963" y="1296"/>
              <a:chExt cx="3269" cy="472"/>
            </a:xfrm>
          </p:grpSpPr>
          <p:sp>
            <p:nvSpPr>
              <p:cNvPr id="91" name="Rectangle 14">
                <a:extLst>
                  <a:ext uri="{FF2B5EF4-FFF2-40B4-BE49-F238E27FC236}">
                    <a16:creationId xmlns:a16="http://schemas.microsoft.com/office/drawing/2014/main" id="{D82B0AFB-F4D8-4A9E-8164-741F8B169601}"/>
                  </a:ext>
                </a:extLst>
              </p:cNvPr>
              <p:cNvSpPr>
                <a:spLocks noChangeAspect="1" noChangeArrowheads="1"/>
              </p:cNvSpPr>
              <p:nvPr/>
            </p:nvSpPr>
            <p:spPr bwMode="auto">
              <a:xfrm>
                <a:off x="1963" y="1299"/>
                <a:ext cx="3191" cy="404"/>
              </a:xfrm>
              <a:prstGeom prst="rect">
                <a:avLst/>
              </a:prstGeom>
              <a:solidFill>
                <a:srgbClr val="99FFCC"/>
              </a:solidFill>
              <a:ln w="12700">
                <a:solidFill>
                  <a:schemeClr val="tx1"/>
                </a:solidFill>
                <a:miter lim="800000"/>
                <a:headEnd/>
                <a:tailEnd/>
              </a:ln>
            </p:spPr>
            <p:txBody>
              <a:bodyPr/>
              <a:lstStyle/>
              <a:p>
                <a:pPr algn="ctr" eaLnBrk="1" fontAlgn="auto" hangingPunct="1">
                  <a:spcBef>
                    <a:spcPts val="0"/>
                  </a:spcBef>
                  <a:spcAft>
                    <a:spcPts val="0"/>
                  </a:spcAft>
                  <a:defRPr/>
                </a:pPr>
                <a:endParaRPr lang="zh-CN" altLang="en-US" sz="1707">
                  <a:latin typeface="+mn-lt"/>
                  <a:ea typeface="+mn-ea"/>
                </a:endParaRPr>
              </a:p>
            </p:txBody>
          </p:sp>
          <p:sp>
            <p:nvSpPr>
              <p:cNvPr id="93" name="Rectangle 15">
                <a:extLst>
                  <a:ext uri="{FF2B5EF4-FFF2-40B4-BE49-F238E27FC236}">
                    <a16:creationId xmlns:a16="http://schemas.microsoft.com/office/drawing/2014/main" id="{937FCF84-DDE5-42AA-96E5-1038B1398A9E}"/>
                  </a:ext>
                </a:extLst>
              </p:cNvPr>
              <p:cNvSpPr>
                <a:spLocks noChangeAspect="1" noChangeArrowheads="1"/>
              </p:cNvSpPr>
              <p:nvPr/>
            </p:nvSpPr>
            <p:spPr bwMode="auto">
              <a:xfrm>
                <a:off x="4532" y="1499"/>
                <a:ext cx="700" cy="269"/>
              </a:xfrm>
              <a:prstGeom prst="rect">
                <a:avLst/>
              </a:prstGeom>
              <a:noFill/>
              <a:ln w="9525">
                <a:noFill/>
                <a:miter lim="800000"/>
                <a:headEnd/>
                <a:tailEnd/>
              </a:ln>
            </p:spPr>
            <p:txBody>
              <a:bodyPr lIns="12041" tIns="12041" rIns="12041" bIns="12041"/>
              <a:lstStyle/>
              <a:p>
                <a:pPr algn="ctr" eaLnBrk="1" fontAlgn="auto" hangingPunct="1">
                  <a:spcBef>
                    <a:spcPts val="0"/>
                  </a:spcBef>
                  <a:spcAft>
                    <a:spcPts val="0"/>
                  </a:spcAft>
                  <a:defRPr/>
                </a:pPr>
                <a:r>
                  <a:rPr lang="en-US" altLang="zh-CN" sz="1707" dirty="0">
                    <a:solidFill>
                      <a:srgbClr val="003300"/>
                    </a:solidFill>
                    <a:latin typeface="Times New Roman" pitchFamily="18" charset="0"/>
                    <a:ea typeface="楷体_GB2312" pitchFamily="49" charset="-122"/>
                  </a:rPr>
                  <a:t>111</a:t>
                </a:r>
                <a:endParaRPr lang="en-US" altLang="zh-CN" sz="1707" b="1" dirty="0">
                  <a:solidFill>
                    <a:srgbClr val="003300"/>
                  </a:solidFill>
                  <a:latin typeface="Tahoma" pitchFamily="34" charset="0"/>
                  <a:ea typeface="楷体_GB2312" pitchFamily="49" charset="-122"/>
                </a:endParaRPr>
              </a:p>
            </p:txBody>
          </p:sp>
          <p:sp>
            <p:nvSpPr>
              <p:cNvPr id="94" name="Rectangle 16">
                <a:extLst>
                  <a:ext uri="{FF2B5EF4-FFF2-40B4-BE49-F238E27FC236}">
                    <a16:creationId xmlns:a16="http://schemas.microsoft.com/office/drawing/2014/main" id="{115E6FAE-2040-48C0-804A-F21F4708E071}"/>
                  </a:ext>
                </a:extLst>
              </p:cNvPr>
              <p:cNvSpPr>
                <a:spLocks noChangeAspect="1" noChangeArrowheads="1"/>
              </p:cNvSpPr>
              <p:nvPr/>
            </p:nvSpPr>
            <p:spPr bwMode="auto">
              <a:xfrm>
                <a:off x="2665" y="1296"/>
                <a:ext cx="1244" cy="271"/>
              </a:xfrm>
              <a:prstGeom prst="rect">
                <a:avLst/>
              </a:prstGeom>
              <a:noFill/>
              <a:ln w="9525">
                <a:noFill/>
                <a:miter lim="800000"/>
                <a:headEnd/>
                <a:tailEnd/>
              </a:ln>
            </p:spPr>
            <p:txBody>
              <a:bodyPr lIns="12041" tIns="12041" rIns="12041" bIns="12041"/>
              <a:lstStyle/>
              <a:p>
                <a:pPr algn="ctr" eaLnBrk="1" fontAlgn="auto" hangingPunct="1">
                  <a:spcBef>
                    <a:spcPts val="0"/>
                  </a:spcBef>
                  <a:spcAft>
                    <a:spcPts val="0"/>
                  </a:spcAft>
                  <a:defRPr/>
                </a:pPr>
                <a:r>
                  <a:rPr lang="zh-CN" altLang="en-US" sz="1707">
                    <a:solidFill>
                      <a:srgbClr val="003300"/>
                    </a:solidFill>
                    <a:latin typeface="Times New Roman" pitchFamily="18" charset="0"/>
                    <a:ea typeface="黑体" pitchFamily="2" charset="-122"/>
                  </a:rPr>
                  <a:t>译码器</a:t>
                </a:r>
              </a:p>
            </p:txBody>
          </p:sp>
          <p:sp>
            <p:nvSpPr>
              <p:cNvPr id="95" name="Rectangle 17">
                <a:extLst>
                  <a:ext uri="{FF2B5EF4-FFF2-40B4-BE49-F238E27FC236}">
                    <a16:creationId xmlns:a16="http://schemas.microsoft.com/office/drawing/2014/main" id="{D2B81280-4940-427E-9E0C-7D21D766B9C2}"/>
                  </a:ext>
                </a:extLst>
              </p:cNvPr>
              <p:cNvSpPr>
                <a:spLocks noChangeAspect="1" noChangeArrowheads="1"/>
              </p:cNvSpPr>
              <p:nvPr/>
            </p:nvSpPr>
            <p:spPr bwMode="auto">
              <a:xfrm>
                <a:off x="3443" y="1499"/>
                <a:ext cx="700" cy="269"/>
              </a:xfrm>
              <a:prstGeom prst="rect">
                <a:avLst/>
              </a:prstGeom>
              <a:noFill/>
              <a:ln w="9525">
                <a:noFill/>
                <a:miter lim="800000"/>
                <a:headEnd/>
                <a:tailEnd/>
              </a:ln>
            </p:spPr>
            <p:txBody>
              <a:bodyPr lIns="12041" tIns="12041" rIns="12041" bIns="12041"/>
              <a:lstStyle/>
              <a:p>
                <a:pPr algn="ctr" eaLnBrk="1" fontAlgn="auto" hangingPunct="1">
                  <a:spcBef>
                    <a:spcPts val="0"/>
                  </a:spcBef>
                  <a:spcAft>
                    <a:spcPts val="0"/>
                  </a:spcAft>
                  <a:defRPr/>
                </a:pPr>
                <a:r>
                  <a:rPr lang="en-US" altLang="zh-CN" sz="1707" dirty="0">
                    <a:solidFill>
                      <a:srgbClr val="003300"/>
                    </a:solidFill>
                    <a:latin typeface="Times New Roman" pitchFamily="18" charset="0"/>
                    <a:ea typeface="楷体_GB2312" pitchFamily="49" charset="-122"/>
                  </a:rPr>
                  <a:t>010</a:t>
                </a:r>
                <a:endParaRPr lang="en-US" altLang="zh-CN" sz="1707" b="1" dirty="0">
                  <a:solidFill>
                    <a:srgbClr val="003300"/>
                  </a:solidFill>
                  <a:latin typeface="Tahoma" pitchFamily="34" charset="0"/>
                  <a:ea typeface="楷体_GB2312" pitchFamily="49" charset="-122"/>
                </a:endParaRPr>
              </a:p>
            </p:txBody>
          </p:sp>
          <p:sp>
            <p:nvSpPr>
              <p:cNvPr id="96" name="Rectangle 18">
                <a:extLst>
                  <a:ext uri="{FF2B5EF4-FFF2-40B4-BE49-F238E27FC236}">
                    <a16:creationId xmlns:a16="http://schemas.microsoft.com/office/drawing/2014/main" id="{ABFAD423-7BED-4627-98E4-D7FA3C3BB937}"/>
                  </a:ext>
                </a:extLst>
              </p:cNvPr>
              <p:cNvSpPr>
                <a:spLocks noChangeAspect="1" noChangeArrowheads="1"/>
              </p:cNvSpPr>
              <p:nvPr/>
            </p:nvSpPr>
            <p:spPr bwMode="auto">
              <a:xfrm>
                <a:off x="2587" y="1499"/>
                <a:ext cx="700" cy="269"/>
              </a:xfrm>
              <a:prstGeom prst="rect">
                <a:avLst/>
              </a:prstGeom>
              <a:noFill/>
              <a:ln w="9525">
                <a:noFill/>
                <a:miter lim="800000"/>
                <a:headEnd/>
                <a:tailEnd/>
              </a:ln>
            </p:spPr>
            <p:txBody>
              <a:bodyPr lIns="12041" tIns="12041" rIns="12041" bIns="12041"/>
              <a:lstStyle/>
              <a:p>
                <a:pPr algn="ctr" eaLnBrk="1" fontAlgn="auto" hangingPunct="1">
                  <a:spcBef>
                    <a:spcPts val="0"/>
                  </a:spcBef>
                  <a:spcAft>
                    <a:spcPts val="0"/>
                  </a:spcAft>
                  <a:defRPr/>
                </a:pPr>
                <a:r>
                  <a:rPr lang="en-US" altLang="zh-CN" sz="1707" dirty="0">
                    <a:solidFill>
                      <a:srgbClr val="003300"/>
                    </a:solidFill>
                    <a:latin typeface="Times New Roman" pitchFamily="18" charset="0"/>
                    <a:ea typeface="楷体_GB2312" pitchFamily="49" charset="-122"/>
                  </a:rPr>
                  <a:t>001</a:t>
                </a:r>
                <a:endParaRPr lang="en-US" altLang="zh-CN" sz="1707" b="1" dirty="0">
                  <a:solidFill>
                    <a:srgbClr val="003300"/>
                  </a:solidFill>
                  <a:latin typeface="Tahoma" pitchFamily="34" charset="0"/>
                  <a:ea typeface="楷体_GB2312" pitchFamily="49" charset="-122"/>
                </a:endParaRPr>
              </a:p>
            </p:txBody>
          </p:sp>
          <p:sp>
            <p:nvSpPr>
              <p:cNvPr id="101" name="Rectangle 19">
                <a:extLst>
                  <a:ext uri="{FF2B5EF4-FFF2-40B4-BE49-F238E27FC236}">
                    <a16:creationId xmlns:a16="http://schemas.microsoft.com/office/drawing/2014/main" id="{BCEB8E58-6B94-476D-9B3B-B99334AD3616}"/>
                  </a:ext>
                </a:extLst>
              </p:cNvPr>
              <p:cNvSpPr>
                <a:spLocks noChangeAspect="1" noChangeArrowheads="1"/>
              </p:cNvSpPr>
              <p:nvPr/>
            </p:nvSpPr>
            <p:spPr bwMode="auto">
              <a:xfrm>
                <a:off x="1965" y="1499"/>
                <a:ext cx="700" cy="269"/>
              </a:xfrm>
              <a:prstGeom prst="rect">
                <a:avLst/>
              </a:prstGeom>
              <a:noFill/>
              <a:ln w="9525">
                <a:noFill/>
                <a:miter lim="800000"/>
                <a:headEnd/>
                <a:tailEnd/>
              </a:ln>
            </p:spPr>
            <p:txBody>
              <a:bodyPr lIns="12041" tIns="12041" rIns="12041" bIns="12041"/>
              <a:lstStyle/>
              <a:p>
                <a:pPr algn="ctr" eaLnBrk="1" fontAlgn="auto" hangingPunct="1">
                  <a:spcBef>
                    <a:spcPts val="0"/>
                  </a:spcBef>
                  <a:spcAft>
                    <a:spcPts val="0"/>
                  </a:spcAft>
                  <a:defRPr/>
                </a:pPr>
                <a:r>
                  <a:rPr lang="en-US" altLang="zh-CN" sz="1707" dirty="0">
                    <a:solidFill>
                      <a:srgbClr val="003300"/>
                    </a:solidFill>
                    <a:latin typeface="Times New Roman" pitchFamily="18" charset="0"/>
                    <a:ea typeface="楷体_GB2312" pitchFamily="49" charset="-122"/>
                  </a:rPr>
                  <a:t>000</a:t>
                </a:r>
                <a:endParaRPr lang="en-US" altLang="zh-CN" sz="1707" b="1" dirty="0">
                  <a:solidFill>
                    <a:srgbClr val="003300"/>
                  </a:solidFill>
                  <a:latin typeface="Tahoma" pitchFamily="34" charset="0"/>
                  <a:ea typeface="楷体_GB2312" pitchFamily="49" charset="-122"/>
                </a:endParaRPr>
              </a:p>
            </p:txBody>
          </p:sp>
          <p:sp>
            <p:nvSpPr>
              <p:cNvPr id="102" name="Rectangle 20">
                <a:extLst>
                  <a:ext uri="{FF2B5EF4-FFF2-40B4-BE49-F238E27FC236}">
                    <a16:creationId xmlns:a16="http://schemas.microsoft.com/office/drawing/2014/main" id="{4EADAAF4-FC43-41C8-A9C9-4B9F36C74FD0}"/>
                  </a:ext>
                </a:extLst>
              </p:cNvPr>
              <p:cNvSpPr>
                <a:spLocks noChangeAspect="1" noChangeArrowheads="1"/>
              </p:cNvSpPr>
              <p:nvPr/>
            </p:nvSpPr>
            <p:spPr bwMode="auto">
              <a:xfrm>
                <a:off x="1965" y="1296"/>
                <a:ext cx="311" cy="271"/>
              </a:xfrm>
              <a:prstGeom prst="rect">
                <a:avLst/>
              </a:prstGeom>
              <a:noFill/>
              <a:ln w="9525">
                <a:noFill/>
                <a:miter lim="800000"/>
                <a:headEnd/>
                <a:tailEnd/>
              </a:ln>
            </p:spPr>
            <p:txBody>
              <a:bodyPr lIns="12041" tIns="12041" rIns="12041" bIns="12041"/>
              <a:lstStyle/>
              <a:p>
                <a:pPr algn="ctr" eaLnBrk="1" fontAlgn="auto" hangingPunct="1">
                  <a:spcBef>
                    <a:spcPts val="0"/>
                  </a:spcBef>
                  <a:spcAft>
                    <a:spcPts val="0"/>
                  </a:spcAft>
                  <a:defRPr/>
                </a:pPr>
                <a:r>
                  <a:rPr lang="en-US" altLang="zh-CN" sz="1707">
                    <a:solidFill>
                      <a:srgbClr val="003300"/>
                    </a:solidFill>
                    <a:latin typeface="Times New Roman" pitchFamily="18" charset="0"/>
                    <a:ea typeface="楷体_GB2312" pitchFamily="49" charset="-122"/>
                  </a:rPr>
                  <a:t>OE#</a:t>
                </a:r>
                <a:endParaRPr lang="en-US" altLang="zh-CN" sz="1707" b="1">
                  <a:solidFill>
                    <a:srgbClr val="003300"/>
                  </a:solidFill>
                  <a:latin typeface="Tahoma" pitchFamily="34" charset="0"/>
                  <a:ea typeface="楷体_GB2312" pitchFamily="49" charset="-122"/>
                </a:endParaRPr>
              </a:p>
            </p:txBody>
          </p:sp>
        </p:grpSp>
        <p:grpSp>
          <p:nvGrpSpPr>
            <p:cNvPr id="57357" name="Group 21">
              <a:extLst>
                <a:ext uri="{FF2B5EF4-FFF2-40B4-BE49-F238E27FC236}">
                  <a16:creationId xmlns:a16="http://schemas.microsoft.com/office/drawing/2014/main" id="{E4B44785-FC4F-417E-BE3A-51D31E2AE711}"/>
                </a:ext>
              </a:extLst>
            </p:cNvPr>
            <p:cNvGrpSpPr>
              <a:grpSpLocks/>
            </p:cNvGrpSpPr>
            <p:nvPr/>
          </p:nvGrpSpPr>
          <p:grpSpPr bwMode="auto">
            <a:xfrm>
              <a:off x="3663527" y="5821557"/>
              <a:ext cx="5062537" cy="482597"/>
              <a:chOff x="1576" y="3233"/>
              <a:chExt cx="3189" cy="304"/>
            </a:xfrm>
          </p:grpSpPr>
          <p:sp>
            <p:nvSpPr>
              <p:cNvPr id="105" name="Rectangle 22">
                <a:extLst>
                  <a:ext uri="{FF2B5EF4-FFF2-40B4-BE49-F238E27FC236}">
                    <a16:creationId xmlns:a16="http://schemas.microsoft.com/office/drawing/2014/main" id="{B19034BA-B3E8-47AE-8A79-5021C90B6124}"/>
                  </a:ext>
                </a:extLst>
              </p:cNvPr>
              <p:cNvSpPr>
                <a:spLocks noChangeAspect="1" noChangeArrowheads="1"/>
              </p:cNvSpPr>
              <p:nvPr/>
            </p:nvSpPr>
            <p:spPr bwMode="auto">
              <a:xfrm>
                <a:off x="4221" y="3268"/>
                <a:ext cx="544" cy="269"/>
              </a:xfrm>
              <a:prstGeom prst="rect">
                <a:avLst/>
              </a:prstGeom>
              <a:noFill/>
              <a:ln w="9525">
                <a:noFill/>
                <a:miter lim="800000"/>
                <a:headEnd/>
                <a:tailEnd/>
              </a:ln>
            </p:spPr>
            <p:txBody>
              <a:bodyPr lIns="12041" tIns="12041" rIns="12041" bIns="12041"/>
              <a:lstStyle/>
              <a:p>
                <a:pPr algn="ctr" eaLnBrk="1" fontAlgn="auto" hangingPunct="1">
                  <a:spcBef>
                    <a:spcPts val="0"/>
                  </a:spcBef>
                  <a:spcAft>
                    <a:spcPts val="0"/>
                  </a:spcAft>
                  <a:defRPr/>
                </a:pPr>
                <a:r>
                  <a:rPr lang="en-US" altLang="zh-CN" sz="1517" dirty="0">
                    <a:latin typeface="Times New Roman" pitchFamily="18" charset="0"/>
                    <a:ea typeface="楷体_GB2312" pitchFamily="49" charset="-122"/>
                  </a:rPr>
                  <a:t>D</a:t>
                </a:r>
                <a:r>
                  <a:rPr lang="en-US" altLang="zh-CN" sz="1517" baseline="-25000" dirty="0">
                    <a:latin typeface="Times New Roman" pitchFamily="18" charset="0"/>
                    <a:ea typeface="楷体_GB2312" pitchFamily="49" charset="-122"/>
                  </a:rPr>
                  <a:t>31</a:t>
                </a:r>
                <a:r>
                  <a:rPr lang="en-US" altLang="zh-CN" sz="1517" dirty="0">
                    <a:latin typeface="Times New Roman" pitchFamily="18" charset="0"/>
                    <a:ea typeface="楷体_GB2312" pitchFamily="49" charset="-122"/>
                  </a:rPr>
                  <a:t>~D</a:t>
                </a:r>
                <a:r>
                  <a:rPr lang="en-US" altLang="zh-CN" sz="1517" baseline="-25000" dirty="0">
                    <a:latin typeface="Times New Roman" pitchFamily="18" charset="0"/>
                    <a:ea typeface="楷体_GB2312" pitchFamily="49" charset="-122"/>
                  </a:rPr>
                  <a:t>0</a:t>
                </a:r>
                <a:endParaRPr lang="en-US" altLang="zh-CN" sz="1517" b="1" dirty="0">
                  <a:latin typeface="Tahoma" pitchFamily="34" charset="0"/>
                  <a:ea typeface="楷体_GB2312" pitchFamily="49" charset="-122"/>
                </a:endParaRPr>
              </a:p>
            </p:txBody>
          </p:sp>
          <p:sp>
            <p:nvSpPr>
              <p:cNvPr id="106" name="Rectangle 23">
                <a:extLst>
                  <a:ext uri="{FF2B5EF4-FFF2-40B4-BE49-F238E27FC236}">
                    <a16:creationId xmlns:a16="http://schemas.microsoft.com/office/drawing/2014/main" id="{F6C0CA0B-301E-4E04-BAC8-6DEE26326565}"/>
                  </a:ext>
                </a:extLst>
              </p:cNvPr>
              <p:cNvSpPr>
                <a:spLocks noChangeAspect="1" noChangeArrowheads="1"/>
              </p:cNvSpPr>
              <p:nvPr/>
            </p:nvSpPr>
            <p:spPr bwMode="auto">
              <a:xfrm>
                <a:off x="3055" y="3247"/>
                <a:ext cx="543" cy="269"/>
              </a:xfrm>
              <a:prstGeom prst="rect">
                <a:avLst/>
              </a:prstGeom>
              <a:noFill/>
              <a:ln w="9525">
                <a:noFill/>
                <a:miter lim="800000"/>
                <a:headEnd/>
                <a:tailEnd/>
              </a:ln>
            </p:spPr>
            <p:txBody>
              <a:bodyPr lIns="12041" tIns="12041" rIns="12041" bIns="12041"/>
              <a:lstStyle/>
              <a:p>
                <a:pPr algn="ctr" eaLnBrk="1" fontAlgn="auto" hangingPunct="1">
                  <a:spcBef>
                    <a:spcPts val="0"/>
                  </a:spcBef>
                  <a:spcAft>
                    <a:spcPts val="0"/>
                  </a:spcAft>
                  <a:defRPr/>
                </a:pPr>
                <a:r>
                  <a:rPr lang="en-US" altLang="zh-CN" sz="1517" dirty="0">
                    <a:latin typeface="Times New Roman" pitchFamily="18" charset="0"/>
                    <a:ea typeface="楷体_GB2312" pitchFamily="49" charset="-122"/>
                  </a:rPr>
                  <a:t>D</a:t>
                </a:r>
                <a:r>
                  <a:rPr lang="en-US" altLang="zh-CN" sz="1517" baseline="-25000" dirty="0">
                    <a:latin typeface="Times New Roman" pitchFamily="18" charset="0"/>
                    <a:ea typeface="楷体_GB2312" pitchFamily="49" charset="-122"/>
                  </a:rPr>
                  <a:t>31</a:t>
                </a:r>
                <a:r>
                  <a:rPr lang="en-US" altLang="zh-CN" sz="1517" dirty="0">
                    <a:latin typeface="Times New Roman" pitchFamily="18" charset="0"/>
                    <a:ea typeface="楷体_GB2312" pitchFamily="49" charset="-122"/>
                  </a:rPr>
                  <a:t>~D</a:t>
                </a:r>
                <a:r>
                  <a:rPr lang="en-US" altLang="zh-CN" sz="1517" baseline="-25000" dirty="0">
                    <a:latin typeface="Times New Roman" pitchFamily="18" charset="0"/>
                    <a:ea typeface="楷体_GB2312" pitchFamily="49" charset="-122"/>
                  </a:rPr>
                  <a:t>0</a:t>
                </a:r>
                <a:endParaRPr lang="en-US" altLang="zh-CN" sz="1517" b="1" dirty="0">
                  <a:latin typeface="Tahoma" pitchFamily="34" charset="0"/>
                  <a:ea typeface="楷体_GB2312" pitchFamily="49" charset="-122"/>
                </a:endParaRPr>
              </a:p>
            </p:txBody>
          </p:sp>
          <p:sp>
            <p:nvSpPr>
              <p:cNvPr id="107" name="Rectangle 24">
                <a:extLst>
                  <a:ext uri="{FF2B5EF4-FFF2-40B4-BE49-F238E27FC236}">
                    <a16:creationId xmlns:a16="http://schemas.microsoft.com/office/drawing/2014/main" id="{92ADB55D-3D64-4AFE-B3B2-A5008EF8239F}"/>
                  </a:ext>
                </a:extLst>
              </p:cNvPr>
              <p:cNvSpPr>
                <a:spLocks noChangeAspect="1" noChangeArrowheads="1"/>
              </p:cNvSpPr>
              <p:nvPr/>
            </p:nvSpPr>
            <p:spPr bwMode="auto">
              <a:xfrm>
                <a:off x="2276" y="3241"/>
                <a:ext cx="544" cy="268"/>
              </a:xfrm>
              <a:prstGeom prst="rect">
                <a:avLst/>
              </a:prstGeom>
              <a:noFill/>
              <a:ln w="9525">
                <a:noFill/>
                <a:miter lim="800000"/>
                <a:headEnd/>
                <a:tailEnd/>
              </a:ln>
            </p:spPr>
            <p:txBody>
              <a:bodyPr lIns="12041" tIns="12041" rIns="12041" bIns="12041"/>
              <a:lstStyle/>
              <a:p>
                <a:pPr algn="ctr" eaLnBrk="1" fontAlgn="auto" hangingPunct="1">
                  <a:spcBef>
                    <a:spcPts val="0"/>
                  </a:spcBef>
                  <a:spcAft>
                    <a:spcPts val="0"/>
                  </a:spcAft>
                  <a:defRPr/>
                </a:pPr>
                <a:r>
                  <a:rPr lang="en-US" altLang="zh-CN" sz="1517" dirty="0">
                    <a:latin typeface="Times New Roman" pitchFamily="18" charset="0"/>
                    <a:ea typeface="楷体_GB2312" pitchFamily="49" charset="-122"/>
                  </a:rPr>
                  <a:t>D</a:t>
                </a:r>
                <a:r>
                  <a:rPr lang="en-US" altLang="zh-CN" sz="1517" baseline="-25000" dirty="0">
                    <a:latin typeface="Times New Roman" pitchFamily="18" charset="0"/>
                    <a:ea typeface="楷体_GB2312" pitchFamily="49" charset="-122"/>
                  </a:rPr>
                  <a:t>31</a:t>
                </a:r>
                <a:r>
                  <a:rPr lang="en-US" altLang="zh-CN" sz="1517" dirty="0">
                    <a:latin typeface="Times New Roman" pitchFamily="18" charset="0"/>
                    <a:ea typeface="楷体_GB2312" pitchFamily="49" charset="-122"/>
                  </a:rPr>
                  <a:t>~D</a:t>
                </a:r>
                <a:r>
                  <a:rPr lang="en-US" altLang="zh-CN" sz="1517" baseline="-25000" dirty="0">
                    <a:latin typeface="Times New Roman" pitchFamily="18" charset="0"/>
                    <a:ea typeface="楷体_GB2312" pitchFamily="49" charset="-122"/>
                  </a:rPr>
                  <a:t>0</a:t>
                </a:r>
                <a:endParaRPr lang="en-US" altLang="zh-CN" sz="1517" b="1" dirty="0">
                  <a:latin typeface="Tahoma" pitchFamily="34" charset="0"/>
                  <a:ea typeface="楷体_GB2312" pitchFamily="49" charset="-122"/>
                </a:endParaRPr>
              </a:p>
            </p:txBody>
          </p:sp>
          <p:sp>
            <p:nvSpPr>
              <p:cNvPr id="108" name="Rectangle 25">
                <a:extLst>
                  <a:ext uri="{FF2B5EF4-FFF2-40B4-BE49-F238E27FC236}">
                    <a16:creationId xmlns:a16="http://schemas.microsoft.com/office/drawing/2014/main" id="{8584E790-3312-40FD-94C1-768C861608CF}"/>
                  </a:ext>
                </a:extLst>
              </p:cNvPr>
              <p:cNvSpPr>
                <a:spLocks noChangeAspect="1" noChangeArrowheads="1"/>
              </p:cNvSpPr>
              <p:nvPr/>
            </p:nvSpPr>
            <p:spPr bwMode="auto">
              <a:xfrm>
                <a:off x="1576" y="3233"/>
                <a:ext cx="544" cy="269"/>
              </a:xfrm>
              <a:prstGeom prst="rect">
                <a:avLst/>
              </a:prstGeom>
              <a:noFill/>
              <a:ln w="9525">
                <a:noFill/>
                <a:miter lim="800000"/>
                <a:headEnd/>
                <a:tailEnd/>
              </a:ln>
            </p:spPr>
            <p:txBody>
              <a:bodyPr lIns="12041" tIns="12041" rIns="12041" bIns="12041"/>
              <a:lstStyle/>
              <a:p>
                <a:pPr algn="ctr" eaLnBrk="1" fontAlgn="auto" hangingPunct="1">
                  <a:spcBef>
                    <a:spcPts val="0"/>
                  </a:spcBef>
                  <a:spcAft>
                    <a:spcPts val="0"/>
                  </a:spcAft>
                  <a:defRPr/>
                </a:pPr>
                <a:r>
                  <a:rPr lang="en-US" altLang="zh-CN" sz="1517" dirty="0">
                    <a:latin typeface="Times New Roman" pitchFamily="18" charset="0"/>
                    <a:ea typeface="楷体_GB2312" pitchFamily="49" charset="-122"/>
                  </a:rPr>
                  <a:t>D</a:t>
                </a:r>
                <a:r>
                  <a:rPr lang="en-US" altLang="zh-CN" sz="1517" baseline="-25000" dirty="0">
                    <a:latin typeface="Times New Roman" pitchFamily="18" charset="0"/>
                    <a:ea typeface="楷体_GB2312" pitchFamily="49" charset="-122"/>
                  </a:rPr>
                  <a:t>31</a:t>
                </a:r>
                <a:r>
                  <a:rPr lang="en-US" altLang="zh-CN" sz="1517" dirty="0">
                    <a:latin typeface="Times New Roman" pitchFamily="18" charset="0"/>
                    <a:ea typeface="楷体_GB2312" pitchFamily="49" charset="-122"/>
                  </a:rPr>
                  <a:t>~D</a:t>
                </a:r>
                <a:r>
                  <a:rPr lang="en-US" altLang="zh-CN" sz="1517" baseline="-25000" dirty="0">
                    <a:latin typeface="Times New Roman" pitchFamily="18" charset="0"/>
                    <a:ea typeface="楷体_GB2312" pitchFamily="49" charset="-122"/>
                  </a:rPr>
                  <a:t>0</a:t>
                </a:r>
                <a:endParaRPr lang="en-US" altLang="zh-CN" sz="1517" b="1" dirty="0">
                  <a:latin typeface="Tahoma" pitchFamily="34" charset="0"/>
                  <a:ea typeface="楷体_GB2312" pitchFamily="49" charset="-122"/>
                </a:endParaRPr>
              </a:p>
            </p:txBody>
          </p:sp>
        </p:grpSp>
        <p:grpSp>
          <p:nvGrpSpPr>
            <p:cNvPr id="57358" name="Group 26">
              <a:extLst>
                <a:ext uri="{FF2B5EF4-FFF2-40B4-BE49-F238E27FC236}">
                  <a16:creationId xmlns:a16="http://schemas.microsoft.com/office/drawing/2014/main" id="{B3567A63-9E5F-49A1-A4FF-267A667AE7C0}"/>
                </a:ext>
              </a:extLst>
            </p:cNvPr>
            <p:cNvGrpSpPr>
              <a:grpSpLocks/>
            </p:cNvGrpSpPr>
            <p:nvPr/>
          </p:nvGrpSpPr>
          <p:grpSpPr bwMode="auto">
            <a:xfrm>
              <a:off x="4030239" y="4554760"/>
              <a:ext cx="992188" cy="1230313"/>
              <a:chOff x="1807" y="2435"/>
              <a:chExt cx="625" cy="775"/>
            </a:xfrm>
          </p:grpSpPr>
          <p:sp>
            <p:nvSpPr>
              <p:cNvPr id="157" name="Rectangle 27">
                <a:extLst>
                  <a:ext uri="{FF2B5EF4-FFF2-40B4-BE49-F238E27FC236}">
                    <a16:creationId xmlns:a16="http://schemas.microsoft.com/office/drawing/2014/main" id="{0753E934-9CC3-4531-B69C-FC5939BBB9AB}"/>
                  </a:ext>
                </a:extLst>
              </p:cNvPr>
              <p:cNvSpPr>
                <a:spLocks noChangeAspect="1" noChangeArrowheads="1"/>
              </p:cNvSpPr>
              <p:nvPr/>
            </p:nvSpPr>
            <p:spPr bwMode="auto">
              <a:xfrm>
                <a:off x="1887" y="2435"/>
                <a:ext cx="545" cy="676"/>
              </a:xfrm>
              <a:prstGeom prst="rect">
                <a:avLst/>
              </a:prstGeom>
              <a:solidFill>
                <a:srgbClr val="FFCC00"/>
              </a:solidFill>
              <a:ln w="12700">
                <a:solidFill>
                  <a:schemeClr val="tx1"/>
                </a:solidFill>
                <a:miter lim="800000"/>
                <a:headEnd/>
                <a:tailEnd/>
              </a:ln>
            </p:spPr>
            <p:txBody>
              <a:bodyPr/>
              <a:lstStyle/>
              <a:p>
                <a:pPr algn="ctr" eaLnBrk="1" fontAlgn="auto" hangingPunct="1">
                  <a:spcBef>
                    <a:spcPts val="0"/>
                  </a:spcBef>
                  <a:spcAft>
                    <a:spcPts val="0"/>
                  </a:spcAft>
                  <a:defRPr/>
                </a:pPr>
                <a:endParaRPr lang="zh-CN" altLang="en-US" sz="1707">
                  <a:latin typeface="+mn-lt"/>
                  <a:ea typeface="+mn-ea"/>
                </a:endParaRPr>
              </a:p>
            </p:txBody>
          </p:sp>
          <p:sp>
            <p:nvSpPr>
              <p:cNvPr id="158" name="Rectangle 29">
                <a:extLst>
                  <a:ext uri="{FF2B5EF4-FFF2-40B4-BE49-F238E27FC236}">
                    <a16:creationId xmlns:a16="http://schemas.microsoft.com/office/drawing/2014/main" id="{2470A64B-F969-48F2-A51E-BD7D4CA46FC5}"/>
                  </a:ext>
                </a:extLst>
              </p:cNvPr>
              <p:cNvSpPr>
                <a:spLocks noChangeAspect="1" noChangeArrowheads="1"/>
              </p:cNvSpPr>
              <p:nvPr/>
            </p:nvSpPr>
            <p:spPr bwMode="auto">
              <a:xfrm>
                <a:off x="1807" y="2509"/>
                <a:ext cx="587" cy="701"/>
              </a:xfrm>
              <a:prstGeom prst="rect">
                <a:avLst/>
              </a:prstGeom>
              <a:solidFill>
                <a:srgbClr val="FFCC00"/>
              </a:solidFill>
              <a:ln w="12700">
                <a:solidFill>
                  <a:schemeClr val="tx1"/>
                </a:solidFill>
                <a:miter lim="800000"/>
                <a:headEnd/>
                <a:tailEnd/>
              </a:ln>
            </p:spPr>
            <p:txBody>
              <a:bodyPr lIns="12041" tIns="12041" rIns="12041" bIns="12041"/>
              <a:lstStyle/>
              <a:p>
                <a:pPr algn="ctr" eaLnBrk="1" fontAlgn="auto" hangingPunct="1">
                  <a:spcBef>
                    <a:spcPts val="0"/>
                  </a:spcBef>
                  <a:spcAft>
                    <a:spcPts val="0"/>
                  </a:spcAft>
                  <a:defRPr/>
                </a:pPr>
                <a:r>
                  <a:rPr lang="en-US" altLang="zh-CN" sz="1707" baseline="30000" dirty="0">
                    <a:solidFill>
                      <a:srgbClr val="003300"/>
                    </a:solidFill>
                    <a:latin typeface="Times New Roman" pitchFamily="18" charset="0"/>
                    <a:ea typeface="楷体_GB2312" pitchFamily="49" charset="-122"/>
                  </a:rPr>
                  <a:t>WE  A  CS</a:t>
                </a:r>
                <a:endParaRPr lang="en-US" altLang="zh-CN" sz="1707" dirty="0">
                  <a:solidFill>
                    <a:srgbClr val="003300"/>
                  </a:solidFill>
                  <a:latin typeface="Times New Roman" pitchFamily="18" charset="0"/>
                  <a:ea typeface="楷体_GB2312" pitchFamily="49" charset="-122"/>
                </a:endParaRPr>
              </a:p>
              <a:p>
                <a:pPr algn="ctr" eaLnBrk="1" fontAlgn="auto" hangingPunct="1">
                  <a:spcBef>
                    <a:spcPts val="0"/>
                  </a:spcBef>
                  <a:spcAft>
                    <a:spcPts val="0"/>
                  </a:spcAft>
                  <a:defRPr/>
                </a:pPr>
                <a:r>
                  <a:rPr lang="en-US" altLang="zh-CN" sz="1707" dirty="0">
                    <a:solidFill>
                      <a:srgbClr val="003300"/>
                    </a:solidFill>
                    <a:latin typeface="Times New Roman" pitchFamily="18" charset="0"/>
                    <a:ea typeface="楷体_GB2312" pitchFamily="49" charset="-122"/>
                  </a:rPr>
                  <a:t>16Kx8</a:t>
                </a:r>
              </a:p>
              <a:p>
                <a:pPr algn="ctr" eaLnBrk="1" fontAlgn="auto" hangingPunct="1">
                  <a:spcBef>
                    <a:spcPts val="0"/>
                  </a:spcBef>
                  <a:spcAft>
                    <a:spcPts val="0"/>
                  </a:spcAft>
                  <a:defRPr/>
                </a:pPr>
                <a:r>
                  <a:rPr lang="en-US" altLang="zh-CN" sz="1707" dirty="0">
                    <a:solidFill>
                      <a:srgbClr val="003300"/>
                    </a:solidFill>
                    <a:latin typeface="Times New Roman" pitchFamily="18" charset="0"/>
                    <a:ea typeface="楷体_GB2312" pitchFamily="49" charset="-122"/>
                  </a:rPr>
                  <a:t>4</a:t>
                </a:r>
                <a:r>
                  <a:rPr lang="zh-CN" altLang="en-US" sz="1707" dirty="0">
                    <a:solidFill>
                      <a:srgbClr val="003300"/>
                    </a:solidFill>
                    <a:latin typeface="Times New Roman" pitchFamily="18" charset="0"/>
                    <a:ea typeface="楷体_GB2312" pitchFamily="49" charset="-122"/>
                  </a:rPr>
                  <a:t>片</a:t>
                </a:r>
                <a:endParaRPr lang="en-US" altLang="zh-CN" sz="1707" dirty="0">
                  <a:solidFill>
                    <a:srgbClr val="003300"/>
                  </a:solidFill>
                  <a:latin typeface="Times New Roman" pitchFamily="18" charset="0"/>
                  <a:ea typeface="楷体_GB2312" pitchFamily="49" charset="-122"/>
                </a:endParaRPr>
              </a:p>
              <a:p>
                <a:pPr algn="ctr" eaLnBrk="1" fontAlgn="auto" hangingPunct="1">
                  <a:spcBef>
                    <a:spcPts val="0"/>
                  </a:spcBef>
                  <a:spcAft>
                    <a:spcPts val="0"/>
                  </a:spcAft>
                  <a:defRPr/>
                </a:pPr>
                <a:endParaRPr lang="en-US" altLang="zh-CN" sz="1707" b="1" dirty="0">
                  <a:solidFill>
                    <a:srgbClr val="003300"/>
                  </a:solidFill>
                  <a:latin typeface="Tahoma" pitchFamily="34" charset="0"/>
                  <a:ea typeface="楷体_GB2312" pitchFamily="49" charset="-122"/>
                </a:endParaRPr>
              </a:p>
            </p:txBody>
          </p:sp>
        </p:grpSp>
        <p:grpSp>
          <p:nvGrpSpPr>
            <p:cNvPr id="57359" name="Group 30">
              <a:extLst>
                <a:ext uri="{FF2B5EF4-FFF2-40B4-BE49-F238E27FC236}">
                  <a16:creationId xmlns:a16="http://schemas.microsoft.com/office/drawing/2014/main" id="{83CB7A0B-1827-4597-B40F-B744ACDBA79E}"/>
                </a:ext>
              </a:extLst>
            </p:cNvPr>
            <p:cNvGrpSpPr>
              <a:grpSpLocks/>
            </p:cNvGrpSpPr>
            <p:nvPr/>
          </p:nvGrpSpPr>
          <p:grpSpPr bwMode="auto">
            <a:xfrm>
              <a:off x="8281561" y="4554760"/>
              <a:ext cx="1003300" cy="1222375"/>
              <a:chOff x="4485" y="2435"/>
              <a:chExt cx="632" cy="770"/>
            </a:xfrm>
          </p:grpSpPr>
          <p:sp>
            <p:nvSpPr>
              <p:cNvPr id="160" name="Rectangle 31">
                <a:extLst>
                  <a:ext uri="{FF2B5EF4-FFF2-40B4-BE49-F238E27FC236}">
                    <a16:creationId xmlns:a16="http://schemas.microsoft.com/office/drawing/2014/main" id="{7B30490C-19C6-47E2-B888-147B3892E701}"/>
                  </a:ext>
                </a:extLst>
              </p:cNvPr>
              <p:cNvSpPr>
                <a:spLocks noChangeAspect="1" noChangeArrowheads="1"/>
              </p:cNvSpPr>
              <p:nvPr/>
            </p:nvSpPr>
            <p:spPr bwMode="auto">
              <a:xfrm>
                <a:off x="4571" y="2435"/>
                <a:ext cx="546" cy="676"/>
              </a:xfrm>
              <a:prstGeom prst="rect">
                <a:avLst/>
              </a:prstGeom>
              <a:solidFill>
                <a:srgbClr val="FFCC00"/>
              </a:solidFill>
              <a:ln w="12700">
                <a:solidFill>
                  <a:schemeClr val="tx1"/>
                </a:solidFill>
                <a:miter lim="800000"/>
                <a:headEnd/>
                <a:tailEnd/>
              </a:ln>
            </p:spPr>
            <p:txBody>
              <a:bodyPr/>
              <a:lstStyle/>
              <a:p>
                <a:pPr algn="ctr" eaLnBrk="1" fontAlgn="auto" hangingPunct="1">
                  <a:spcBef>
                    <a:spcPts val="0"/>
                  </a:spcBef>
                  <a:spcAft>
                    <a:spcPts val="0"/>
                  </a:spcAft>
                  <a:defRPr/>
                </a:pPr>
                <a:endParaRPr lang="zh-CN" altLang="en-US" sz="1707">
                  <a:latin typeface="+mn-lt"/>
                  <a:ea typeface="+mn-ea"/>
                </a:endParaRPr>
              </a:p>
            </p:txBody>
          </p:sp>
          <p:sp>
            <p:nvSpPr>
              <p:cNvPr id="161" name="Rectangle 33">
                <a:extLst>
                  <a:ext uri="{FF2B5EF4-FFF2-40B4-BE49-F238E27FC236}">
                    <a16:creationId xmlns:a16="http://schemas.microsoft.com/office/drawing/2014/main" id="{8C20C8E5-AC16-41C5-BE5E-E3AE2B1DE64D}"/>
                  </a:ext>
                </a:extLst>
              </p:cNvPr>
              <p:cNvSpPr>
                <a:spLocks noChangeAspect="1" noChangeArrowheads="1"/>
              </p:cNvSpPr>
              <p:nvPr/>
            </p:nvSpPr>
            <p:spPr bwMode="auto">
              <a:xfrm>
                <a:off x="4485" y="2504"/>
                <a:ext cx="586" cy="701"/>
              </a:xfrm>
              <a:prstGeom prst="rect">
                <a:avLst/>
              </a:prstGeom>
              <a:solidFill>
                <a:srgbClr val="FFCC00"/>
              </a:solidFill>
              <a:ln w="12700">
                <a:solidFill>
                  <a:schemeClr val="tx1"/>
                </a:solidFill>
                <a:miter lim="800000"/>
                <a:headEnd/>
                <a:tailEnd/>
              </a:ln>
            </p:spPr>
            <p:txBody>
              <a:bodyPr lIns="12041" tIns="12041" rIns="12041" bIns="12041"/>
              <a:lstStyle/>
              <a:p>
                <a:pPr algn="ctr" eaLnBrk="1" fontAlgn="auto" hangingPunct="1">
                  <a:spcBef>
                    <a:spcPts val="0"/>
                  </a:spcBef>
                  <a:spcAft>
                    <a:spcPts val="0"/>
                  </a:spcAft>
                  <a:defRPr/>
                </a:pPr>
                <a:r>
                  <a:rPr lang="en-US" altLang="zh-CN" sz="1707" baseline="30000" dirty="0">
                    <a:solidFill>
                      <a:srgbClr val="003300"/>
                    </a:solidFill>
                    <a:latin typeface="Times New Roman" pitchFamily="18" charset="0"/>
                    <a:ea typeface="楷体_GB2312" pitchFamily="49" charset="-122"/>
                  </a:rPr>
                  <a:t>WE  A  CS</a:t>
                </a:r>
                <a:endParaRPr lang="en-US" altLang="zh-CN" sz="1707" dirty="0">
                  <a:solidFill>
                    <a:srgbClr val="003300"/>
                  </a:solidFill>
                  <a:latin typeface="Times New Roman" pitchFamily="18" charset="0"/>
                  <a:ea typeface="楷体_GB2312" pitchFamily="49" charset="-122"/>
                </a:endParaRPr>
              </a:p>
              <a:p>
                <a:pPr algn="ctr" eaLnBrk="1" fontAlgn="auto" hangingPunct="1">
                  <a:spcBef>
                    <a:spcPts val="0"/>
                  </a:spcBef>
                  <a:spcAft>
                    <a:spcPts val="0"/>
                  </a:spcAft>
                  <a:defRPr/>
                </a:pPr>
                <a:r>
                  <a:rPr lang="en-US" altLang="zh-CN" sz="1707" dirty="0">
                    <a:solidFill>
                      <a:srgbClr val="003300"/>
                    </a:solidFill>
                    <a:latin typeface="Times New Roman" pitchFamily="18" charset="0"/>
                    <a:ea typeface="楷体_GB2312" pitchFamily="49" charset="-122"/>
                  </a:rPr>
                  <a:t>16Kx8</a:t>
                </a:r>
              </a:p>
              <a:p>
                <a:pPr algn="ctr" eaLnBrk="1" fontAlgn="auto" hangingPunct="1">
                  <a:spcBef>
                    <a:spcPts val="0"/>
                  </a:spcBef>
                  <a:spcAft>
                    <a:spcPts val="0"/>
                  </a:spcAft>
                  <a:defRPr/>
                </a:pPr>
                <a:r>
                  <a:rPr lang="en-US" altLang="zh-CN" sz="1707" dirty="0">
                    <a:solidFill>
                      <a:srgbClr val="003300"/>
                    </a:solidFill>
                    <a:latin typeface="Times New Roman" pitchFamily="18" charset="0"/>
                    <a:ea typeface="楷体_GB2312" pitchFamily="49" charset="-122"/>
                  </a:rPr>
                  <a:t>4</a:t>
                </a:r>
                <a:r>
                  <a:rPr lang="zh-CN" altLang="en-US" sz="1707" dirty="0">
                    <a:solidFill>
                      <a:srgbClr val="003300"/>
                    </a:solidFill>
                    <a:latin typeface="Times New Roman" pitchFamily="18" charset="0"/>
                    <a:ea typeface="楷体_GB2312" pitchFamily="49" charset="-122"/>
                  </a:rPr>
                  <a:t>片</a:t>
                </a:r>
              </a:p>
              <a:p>
                <a:pPr algn="ctr" eaLnBrk="1" fontAlgn="auto" hangingPunct="1">
                  <a:spcBef>
                    <a:spcPts val="0"/>
                  </a:spcBef>
                  <a:spcAft>
                    <a:spcPts val="0"/>
                  </a:spcAft>
                  <a:defRPr/>
                </a:pPr>
                <a:endParaRPr lang="en-US" altLang="zh-CN" sz="1707" dirty="0">
                  <a:solidFill>
                    <a:srgbClr val="003300"/>
                  </a:solidFill>
                  <a:latin typeface="Times New Roman" pitchFamily="18" charset="0"/>
                  <a:ea typeface="楷体_GB2312" pitchFamily="49" charset="-122"/>
                </a:endParaRPr>
              </a:p>
              <a:p>
                <a:pPr algn="ctr" eaLnBrk="1" fontAlgn="auto" hangingPunct="1">
                  <a:spcBef>
                    <a:spcPts val="0"/>
                  </a:spcBef>
                  <a:spcAft>
                    <a:spcPts val="0"/>
                  </a:spcAft>
                  <a:defRPr/>
                </a:pPr>
                <a:endParaRPr lang="en-US" altLang="zh-CN" sz="1707" b="1" dirty="0">
                  <a:solidFill>
                    <a:srgbClr val="003300"/>
                  </a:solidFill>
                  <a:latin typeface="Tahoma" pitchFamily="34" charset="0"/>
                  <a:ea typeface="楷体_GB2312" pitchFamily="49" charset="-122"/>
                </a:endParaRPr>
              </a:p>
            </p:txBody>
          </p:sp>
        </p:grpSp>
        <p:grpSp>
          <p:nvGrpSpPr>
            <p:cNvPr id="57360" name="Group 34">
              <a:extLst>
                <a:ext uri="{FF2B5EF4-FFF2-40B4-BE49-F238E27FC236}">
                  <a16:creationId xmlns:a16="http://schemas.microsoft.com/office/drawing/2014/main" id="{7DD98D1E-8FAC-45E5-8655-63FAFD39CB37}"/>
                </a:ext>
              </a:extLst>
            </p:cNvPr>
            <p:cNvGrpSpPr>
              <a:grpSpLocks/>
            </p:cNvGrpSpPr>
            <p:nvPr/>
          </p:nvGrpSpPr>
          <p:grpSpPr bwMode="auto">
            <a:xfrm>
              <a:off x="6378155" y="4554760"/>
              <a:ext cx="989013" cy="1231900"/>
              <a:chOff x="3286" y="2435"/>
              <a:chExt cx="623" cy="776"/>
            </a:xfrm>
          </p:grpSpPr>
          <p:sp>
            <p:nvSpPr>
              <p:cNvPr id="163" name="Rectangle 35">
                <a:extLst>
                  <a:ext uri="{FF2B5EF4-FFF2-40B4-BE49-F238E27FC236}">
                    <a16:creationId xmlns:a16="http://schemas.microsoft.com/office/drawing/2014/main" id="{31B36DF5-77A0-4B7F-B27E-595AB665C1D3}"/>
                  </a:ext>
                </a:extLst>
              </p:cNvPr>
              <p:cNvSpPr>
                <a:spLocks noChangeAspect="1" noChangeArrowheads="1"/>
              </p:cNvSpPr>
              <p:nvPr/>
            </p:nvSpPr>
            <p:spPr bwMode="auto">
              <a:xfrm>
                <a:off x="3365" y="2435"/>
                <a:ext cx="544" cy="676"/>
              </a:xfrm>
              <a:prstGeom prst="rect">
                <a:avLst/>
              </a:prstGeom>
              <a:solidFill>
                <a:srgbClr val="FFCC00"/>
              </a:solidFill>
              <a:ln w="12700">
                <a:solidFill>
                  <a:schemeClr val="tx1"/>
                </a:solidFill>
                <a:miter lim="800000"/>
                <a:headEnd/>
                <a:tailEnd/>
              </a:ln>
            </p:spPr>
            <p:txBody>
              <a:bodyPr/>
              <a:lstStyle/>
              <a:p>
                <a:pPr algn="ctr" eaLnBrk="1" fontAlgn="auto" hangingPunct="1">
                  <a:spcBef>
                    <a:spcPts val="0"/>
                  </a:spcBef>
                  <a:spcAft>
                    <a:spcPts val="0"/>
                  </a:spcAft>
                  <a:defRPr/>
                </a:pPr>
                <a:endParaRPr lang="zh-CN" altLang="en-US" sz="1707">
                  <a:latin typeface="+mn-lt"/>
                  <a:ea typeface="+mn-ea"/>
                </a:endParaRPr>
              </a:p>
            </p:txBody>
          </p:sp>
          <p:sp>
            <p:nvSpPr>
              <p:cNvPr id="164" name="Rectangle 37">
                <a:extLst>
                  <a:ext uri="{FF2B5EF4-FFF2-40B4-BE49-F238E27FC236}">
                    <a16:creationId xmlns:a16="http://schemas.microsoft.com/office/drawing/2014/main" id="{335D1FD9-E9BA-4CD7-B08F-447937185737}"/>
                  </a:ext>
                </a:extLst>
              </p:cNvPr>
              <p:cNvSpPr>
                <a:spLocks noChangeAspect="1" noChangeArrowheads="1"/>
              </p:cNvSpPr>
              <p:nvPr/>
            </p:nvSpPr>
            <p:spPr bwMode="auto">
              <a:xfrm>
                <a:off x="3285" y="2511"/>
                <a:ext cx="586" cy="701"/>
              </a:xfrm>
              <a:prstGeom prst="rect">
                <a:avLst/>
              </a:prstGeom>
              <a:solidFill>
                <a:srgbClr val="FFCC00"/>
              </a:solidFill>
              <a:ln w="12700">
                <a:solidFill>
                  <a:schemeClr val="tx1"/>
                </a:solidFill>
                <a:miter lim="800000"/>
                <a:headEnd/>
                <a:tailEnd/>
              </a:ln>
            </p:spPr>
            <p:txBody>
              <a:bodyPr lIns="12041" tIns="12041" rIns="12041" bIns="12041"/>
              <a:lstStyle/>
              <a:p>
                <a:pPr algn="ctr" eaLnBrk="1" fontAlgn="auto" hangingPunct="1">
                  <a:spcBef>
                    <a:spcPts val="0"/>
                  </a:spcBef>
                  <a:spcAft>
                    <a:spcPts val="0"/>
                  </a:spcAft>
                  <a:defRPr/>
                </a:pPr>
                <a:r>
                  <a:rPr lang="en-US" altLang="zh-CN" sz="1707" baseline="30000" dirty="0">
                    <a:solidFill>
                      <a:srgbClr val="003300"/>
                    </a:solidFill>
                    <a:latin typeface="Times New Roman" pitchFamily="18" charset="0"/>
                    <a:ea typeface="楷体_GB2312" pitchFamily="49" charset="-122"/>
                  </a:rPr>
                  <a:t>WE  A  CS</a:t>
                </a:r>
                <a:endParaRPr lang="en-US" altLang="zh-CN" sz="1707" dirty="0">
                  <a:solidFill>
                    <a:srgbClr val="003300"/>
                  </a:solidFill>
                  <a:latin typeface="Times New Roman" pitchFamily="18" charset="0"/>
                  <a:ea typeface="楷体_GB2312" pitchFamily="49" charset="-122"/>
                </a:endParaRPr>
              </a:p>
              <a:p>
                <a:pPr algn="ctr" eaLnBrk="1" fontAlgn="auto" hangingPunct="1">
                  <a:spcBef>
                    <a:spcPts val="0"/>
                  </a:spcBef>
                  <a:spcAft>
                    <a:spcPts val="0"/>
                  </a:spcAft>
                  <a:defRPr/>
                </a:pPr>
                <a:r>
                  <a:rPr lang="en-US" altLang="zh-CN" sz="1707" dirty="0">
                    <a:solidFill>
                      <a:srgbClr val="003300"/>
                    </a:solidFill>
                    <a:latin typeface="Times New Roman" pitchFamily="18" charset="0"/>
                    <a:ea typeface="楷体_GB2312" pitchFamily="49" charset="-122"/>
                  </a:rPr>
                  <a:t>16Kx8</a:t>
                </a:r>
              </a:p>
              <a:p>
                <a:pPr algn="ctr" eaLnBrk="1" fontAlgn="auto" hangingPunct="1">
                  <a:spcBef>
                    <a:spcPts val="0"/>
                  </a:spcBef>
                  <a:spcAft>
                    <a:spcPts val="0"/>
                  </a:spcAft>
                  <a:defRPr/>
                </a:pPr>
                <a:r>
                  <a:rPr lang="en-US" altLang="zh-CN" sz="1707" dirty="0">
                    <a:solidFill>
                      <a:srgbClr val="003300"/>
                    </a:solidFill>
                    <a:latin typeface="Times New Roman" pitchFamily="18" charset="0"/>
                    <a:ea typeface="楷体_GB2312" pitchFamily="49" charset="-122"/>
                  </a:rPr>
                  <a:t>4</a:t>
                </a:r>
                <a:r>
                  <a:rPr lang="zh-CN" altLang="en-US" sz="1707" dirty="0">
                    <a:solidFill>
                      <a:srgbClr val="003300"/>
                    </a:solidFill>
                    <a:latin typeface="Times New Roman" pitchFamily="18" charset="0"/>
                    <a:ea typeface="楷体_GB2312" pitchFamily="49" charset="-122"/>
                  </a:rPr>
                  <a:t>片</a:t>
                </a:r>
              </a:p>
              <a:p>
                <a:pPr algn="ctr" eaLnBrk="1" fontAlgn="auto" hangingPunct="1">
                  <a:spcBef>
                    <a:spcPts val="0"/>
                  </a:spcBef>
                  <a:spcAft>
                    <a:spcPts val="0"/>
                  </a:spcAft>
                  <a:defRPr/>
                </a:pPr>
                <a:endParaRPr lang="en-US" altLang="zh-CN" sz="1707" dirty="0">
                  <a:solidFill>
                    <a:srgbClr val="003300"/>
                  </a:solidFill>
                  <a:latin typeface="Times New Roman" pitchFamily="18" charset="0"/>
                  <a:ea typeface="楷体_GB2312" pitchFamily="49" charset="-122"/>
                </a:endParaRPr>
              </a:p>
              <a:p>
                <a:pPr algn="ctr" eaLnBrk="1" fontAlgn="auto" hangingPunct="1">
                  <a:spcBef>
                    <a:spcPts val="0"/>
                  </a:spcBef>
                  <a:spcAft>
                    <a:spcPts val="0"/>
                  </a:spcAft>
                  <a:defRPr/>
                </a:pPr>
                <a:endParaRPr lang="en-US" altLang="zh-CN" sz="1707" b="1" dirty="0">
                  <a:solidFill>
                    <a:srgbClr val="003300"/>
                  </a:solidFill>
                  <a:latin typeface="Tahoma" pitchFamily="34" charset="0"/>
                  <a:ea typeface="楷体_GB2312" pitchFamily="49" charset="-122"/>
                </a:endParaRPr>
              </a:p>
            </p:txBody>
          </p:sp>
        </p:grpSp>
        <p:grpSp>
          <p:nvGrpSpPr>
            <p:cNvPr id="57361" name="Group 38">
              <a:extLst>
                <a:ext uri="{FF2B5EF4-FFF2-40B4-BE49-F238E27FC236}">
                  <a16:creationId xmlns:a16="http://schemas.microsoft.com/office/drawing/2014/main" id="{F804C852-AA08-40AA-BDCD-AA9B5867BEFB}"/>
                </a:ext>
              </a:extLst>
            </p:cNvPr>
            <p:cNvGrpSpPr>
              <a:grpSpLocks/>
            </p:cNvGrpSpPr>
            <p:nvPr/>
          </p:nvGrpSpPr>
          <p:grpSpPr bwMode="auto">
            <a:xfrm>
              <a:off x="5193877" y="4546819"/>
              <a:ext cx="984250" cy="1222375"/>
              <a:chOff x="2540" y="2430"/>
              <a:chExt cx="620" cy="770"/>
            </a:xfrm>
          </p:grpSpPr>
          <p:sp>
            <p:nvSpPr>
              <p:cNvPr id="166" name="Rectangle 39">
                <a:extLst>
                  <a:ext uri="{FF2B5EF4-FFF2-40B4-BE49-F238E27FC236}">
                    <a16:creationId xmlns:a16="http://schemas.microsoft.com/office/drawing/2014/main" id="{D2D642DE-6946-4A41-96FD-3584EC199355}"/>
                  </a:ext>
                </a:extLst>
              </p:cNvPr>
              <p:cNvSpPr>
                <a:spLocks noChangeAspect="1" noChangeArrowheads="1"/>
              </p:cNvSpPr>
              <p:nvPr/>
            </p:nvSpPr>
            <p:spPr bwMode="auto">
              <a:xfrm>
                <a:off x="2614" y="2430"/>
                <a:ext cx="546" cy="675"/>
              </a:xfrm>
              <a:prstGeom prst="rect">
                <a:avLst/>
              </a:prstGeom>
              <a:solidFill>
                <a:srgbClr val="FFCC00"/>
              </a:solidFill>
              <a:ln w="12700">
                <a:solidFill>
                  <a:schemeClr val="tx1"/>
                </a:solidFill>
                <a:miter lim="800000"/>
                <a:headEnd/>
                <a:tailEnd/>
              </a:ln>
            </p:spPr>
            <p:txBody>
              <a:bodyPr/>
              <a:lstStyle/>
              <a:p>
                <a:pPr algn="ctr" eaLnBrk="1" fontAlgn="auto" hangingPunct="1">
                  <a:spcBef>
                    <a:spcPts val="0"/>
                  </a:spcBef>
                  <a:spcAft>
                    <a:spcPts val="0"/>
                  </a:spcAft>
                  <a:defRPr/>
                </a:pPr>
                <a:endParaRPr lang="zh-CN" altLang="en-US" sz="1707">
                  <a:latin typeface="+mn-lt"/>
                  <a:ea typeface="+mn-ea"/>
                </a:endParaRPr>
              </a:p>
            </p:txBody>
          </p:sp>
          <p:sp>
            <p:nvSpPr>
              <p:cNvPr id="167" name="Rectangle 41">
                <a:extLst>
                  <a:ext uri="{FF2B5EF4-FFF2-40B4-BE49-F238E27FC236}">
                    <a16:creationId xmlns:a16="http://schemas.microsoft.com/office/drawing/2014/main" id="{896635CB-98EF-4DD8-87C0-DD1EC0F4E42A}"/>
                  </a:ext>
                </a:extLst>
              </p:cNvPr>
              <p:cNvSpPr>
                <a:spLocks noChangeAspect="1" noChangeArrowheads="1"/>
              </p:cNvSpPr>
              <p:nvPr/>
            </p:nvSpPr>
            <p:spPr bwMode="auto">
              <a:xfrm>
                <a:off x="2540" y="2500"/>
                <a:ext cx="587" cy="700"/>
              </a:xfrm>
              <a:prstGeom prst="rect">
                <a:avLst/>
              </a:prstGeom>
              <a:solidFill>
                <a:srgbClr val="FFCC00"/>
              </a:solidFill>
              <a:ln w="12700">
                <a:solidFill>
                  <a:schemeClr val="tx1"/>
                </a:solidFill>
                <a:miter lim="800000"/>
                <a:headEnd/>
                <a:tailEnd/>
              </a:ln>
            </p:spPr>
            <p:txBody>
              <a:bodyPr lIns="12041" tIns="12041" rIns="12041" bIns="12041"/>
              <a:lstStyle/>
              <a:p>
                <a:pPr algn="ctr" eaLnBrk="1" fontAlgn="auto" hangingPunct="1">
                  <a:spcBef>
                    <a:spcPts val="0"/>
                  </a:spcBef>
                  <a:spcAft>
                    <a:spcPts val="0"/>
                  </a:spcAft>
                  <a:defRPr/>
                </a:pPr>
                <a:r>
                  <a:rPr lang="en-US" altLang="zh-CN" sz="1707" baseline="30000" dirty="0">
                    <a:solidFill>
                      <a:srgbClr val="003300"/>
                    </a:solidFill>
                    <a:latin typeface="Times New Roman" pitchFamily="18" charset="0"/>
                    <a:ea typeface="楷体_GB2312" pitchFamily="49" charset="-122"/>
                  </a:rPr>
                  <a:t>WE  A  CS</a:t>
                </a:r>
                <a:endParaRPr lang="en-US" altLang="zh-CN" sz="1707" dirty="0">
                  <a:solidFill>
                    <a:srgbClr val="003300"/>
                  </a:solidFill>
                  <a:latin typeface="Times New Roman" pitchFamily="18" charset="0"/>
                  <a:ea typeface="楷体_GB2312" pitchFamily="49" charset="-122"/>
                </a:endParaRPr>
              </a:p>
              <a:p>
                <a:pPr algn="ctr" eaLnBrk="1" fontAlgn="auto" hangingPunct="1">
                  <a:spcBef>
                    <a:spcPts val="0"/>
                  </a:spcBef>
                  <a:spcAft>
                    <a:spcPts val="0"/>
                  </a:spcAft>
                  <a:defRPr/>
                </a:pPr>
                <a:r>
                  <a:rPr lang="en-US" altLang="zh-CN" sz="1707" dirty="0">
                    <a:solidFill>
                      <a:srgbClr val="003300"/>
                    </a:solidFill>
                    <a:latin typeface="Times New Roman" pitchFamily="18" charset="0"/>
                    <a:ea typeface="楷体_GB2312" pitchFamily="49" charset="-122"/>
                  </a:rPr>
                  <a:t>16Kx8</a:t>
                </a:r>
              </a:p>
              <a:p>
                <a:pPr algn="ctr" eaLnBrk="1" fontAlgn="auto" hangingPunct="1">
                  <a:spcBef>
                    <a:spcPts val="0"/>
                  </a:spcBef>
                  <a:spcAft>
                    <a:spcPts val="0"/>
                  </a:spcAft>
                  <a:defRPr/>
                </a:pPr>
                <a:r>
                  <a:rPr lang="en-US" altLang="zh-CN" sz="1707" dirty="0">
                    <a:solidFill>
                      <a:srgbClr val="003300"/>
                    </a:solidFill>
                    <a:latin typeface="Times New Roman" pitchFamily="18" charset="0"/>
                    <a:ea typeface="楷体_GB2312" pitchFamily="49" charset="-122"/>
                  </a:rPr>
                  <a:t>4</a:t>
                </a:r>
                <a:r>
                  <a:rPr lang="zh-CN" altLang="en-US" sz="1707" dirty="0">
                    <a:solidFill>
                      <a:srgbClr val="003300"/>
                    </a:solidFill>
                    <a:latin typeface="Times New Roman" pitchFamily="18" charset="0"/>
                    <a:ea typeface="楷体_GB2312" pitchFamily="49" charset="-122"/>
                  </a:rPr>
                  <a:t>片</a:t>
                </a:r>
              </a:p>
              <a:p>
                <a:pPr algn="ctr" eaLnBrk="1" fontAlgn="auto" hangingPunct="1">
                  <a:spcBef>
                    <a:spcPts val="0"/>
                  </a:spcBef>
                  <a:spcAft>
                    <a:spcPts val="0"/>
                  </a:spcAft>
                  <a:defRPr/>
                </a:pPr>
                <a:endParaRPr lang="en-US" altLang="zh-CN" sz="1707" dirty="0">
                  <a:solidFill>
                    <a:srgbClr val="003300"/>
                  </a:solidFill>
                  <a:latin typeface="Times New Roman" pitchFamily="18" charset="0"/>
                  <a:ea typeface="楷体_GB2312" pitchFamily="49" charset="-122"/>
                </a:endParaRPr>
              </a:p>
              <a:p>
                <a:pPr algn="ctr" eaLnBrk="1" fontAlgn="auto" hangingPunct="1">
                  <a:spcBef>
                    <a:spcPts val="0"/>
                  </a:spcBef>
                  <a:spcAft>
                    <a:spcPts val="0"/>
                  </a:spcAft>
                  <a:defRPr/>
                </a:pPr>
                <a:endParaRPr lang="en-US" altLang="zh-CN" sz="1707" b="1" dirty="0">
                  <a:solidFill>
                    <a:srgbClr val="003300"/>
                  </a:solidFill>
                  <a:latin typeface="Tahoma" pitchFamily="34" charset="0"/>
                  <a:ea typeface="楷体_GB2312" pitchFamily="49" charset="-122"/>
                </a:endParaRPr>
              </a:p>
            </p:txBody>
          </p:sp>
        </p:grpSp>
        <p:sp>
          <p:nvSpPr>
            <p:cNvPr id="168" name="Line 42">
              <a:extLst>
                <a:ext uri="{FF2B5EF4-FFF2-40B4-BE49-F238E27FC236}">
                  <a16:creationId xmlns:a16="http://schemas.microsoft.com/office/drawing/2014/main" id="{966E8AAB-B444-4398-8D1A-9D8C73E4B7A3}"/>
                </a:ext>
              </a:extLst>
            </p:cNvPr>
            <p:cNvSpPr>
              <a:spLocks noChangeAspect="1" noChangeShapeType="1"/>
            </p:cNvSpPr>
            <p:nvPr/>
          </p:nvSpPr>
          <p:spPr bwMode="auto">
            <a:xfrm>
              <a:off x="3292253" y="3922530"/>
              <a:ext cx="5433617" cy="1675"/>
            </a:xfrm>
            <a:prstGeom prst="line">
              <a:avLst/>
            </a:prstGeom>
            <a:noFill/>
            <a:ln w="76200">
              <a:solidFill>
                <a:srgbClr val="D60093"/>
              </a:solidFill>
              <a:round/>
              <a:headEnd type="none" w="sm" len="sm"/>
              <a:tailEnd type="none" w="sm" len="sm"/>
            </a:ln>
          </p:spPr>
          <p:txBody>
            <a:bodyPr/>
            <a:lstStyle/>
            <a:p>
              <a:pPr eaLnBrk="1" fontAlgn="auto" hangingPunct="1">
                <a:spcBef>
                  <a:spcPts val="0"/>
                </a:spcBef>
                <a:spcAft>
                  <a:spcPts val="0"/>
                </a:spcAft>
                <a:defRPr/>
              </a:pPr>
              <a:endParaRPr lang="zh-CN" altLang="en-US" sz="1707">
                <a:latin typeface="+mn-lt"/>
                <a:ea typeface="+mn-ea"/>
              </a:endParaRPr>
            </a:p>
          </p:txBody>
        </p:sp>
        <p:sp>
          <p:nvSpPr>
            <p:cNvPr id="169" name="Line 43">
              <a:extLst>
                <a:ext uri="{FF2B5EF4-FFF2-40B4-BE49-F238E27FC236}">
                  <a16:creationId xmlns:a16="http://schemas.microsoft.com/office/drawing/2014/main" id="{CD7496BA-3F8E-4EDE-B0CB-44C9C42EA5B0}"/>
                </a:ext>
              </a:extLst>
            </p:cNvPr>
            <p:cNvSpPr>
              <a:spLocks noChangeAspect="1" noChangeShapeType="1"/>
            </p:cNvSpPr>
            <p:nvPr/>
          </p:nvSpPr>
          <p:spPr bwMode="auto">
            <a:xfrm>
              <a:off x="3539996" y="3173751"/>
              <a:ext cx="0" cy="750454"/>
            </a:xfrm>
            <a:prstGeom prst="line">
              <a:avLst/>
            </a:prstGeom>
            <a:noFill/>
            <a:ln w="76200">
              <a:solidFill>
                <a:srgbClr val="D60093"/>
              </a:solidFill>
              <a:round/>
              <a:headEnd type="none" w="sm" len="sm"/>
              <a:tailEnd type="none" w="sm" len="sm"/>
            </a:ln>
          </p:spPr>
          <p:txBody>
            <a:bodyPr/>
            <a:lstStyle/>
            <a:p>
              <a:pPr eaLnBrk="1" fontAlgn="auto" hangingPunct="1">
                <a:spcBef>
                  <a:spcPts val="0"/>
                </a:spcBef>
                <a:spcAft>
                  <a:spcPts val="0"/>
                </a:spcAft>
                <a:defRPr/>
              </a:pPr>
              <a:endParaRPr lang="zh-CN" altLang="en-US" sz="1707">
                <a:latin typeface="+mn-lt"/>
                <a:ea typeface="+mn-ea"/>
              </a:endParaRPr>
            </a:p>
          </p:txBody>
        </p:sp>
        <p:sp>
          <p:nvSpPr>
            <p:cNvPr id="170" name="Line 44">
              <a:extLst>
                <a:ext uri="{FF2B5EF4-FFF2-40B4-BE49-F238E27FC236}">
                  <a16:creationId xmlns:a16="http://schemas.microsoft.com/office/drawing/2014/main" id="{52872AE4-EB4B-460B-AE56-2D070C8AC97F}"/>
                </a:ext>
              </a:extLst>
            </p:cNvPr>
            <p:cNvSpPr>
              <a:spLocks noChangeAspect="1" noChangeShapeType="1"/>
            </p:cNvSpPr>
            <p:nvPr/>
          </p:nvSpPr>
          <p:spPr bwMode="auto">
            <a:xfrm>
              <a:off x="3539996" y="3173751"/>
              <a:ext cx="741557" cy="3350"/>
            </a:xfrm>
            <a:prstGeom prst="line">
              <a:avLst/>
            </a:prstGeom>
            <a:noFill/>
            <a:ln w="76200">
              <a:solidFill>
                <a:srgbClr val="D60093"/>
              </a:solidFill>
              <a:round/>
              <a:headEnd type="none" w="sm" len="sm"/>
              <a:tailEnd type="triangle" w="sm" len="sm"/>
            </a:ln>
          </p:spPr>
          <p:txBody>
            <a:bodyPr/>
            <a:lstStyle/>
            <a:p>
              <a:pPr eaLnBrk="1" fontAlgn="auto" hangingPunct="1">
                <a:spcBef>
                  <a:spcPts val="0"/>
                </a:spcBef>
                <a:spcAft>
                  <a:spcPts val="0"/>
                </a:spcAft>
                <a:defRPr/>
              </a:pPr>
              <a:endParaRPr lang="zh-CN" altLang="en-US" sz="1707">
                <a:latin typeface="+mn-lt"/>
                <a:ea typeface="+mn-ea"/>
              </a:endParaRPr>
            </a:p>
          </p:txBody>
        </p:sp>
        <p:sp>
          <p:nvSpPr>
            <p:cNvPr id="171" name="Line 45">
              <a:extLst>
                <a:ext uri="{FF2B5EF4-FFF2-40B4-BE49-F238E27FC236}">
                  <a16:creationId xmlns:a16="http://schemas.microsoft.com/office/drawing/2014/main" id="{920695AC-8558-44DA-9135-B6E22F8FDBAE}"/>
                </a:ext>
              </a:extLst>
            </p:cNvPr>
            <p:cNvSpPr>
              <a:spLocks noChangeAspect="1" noChangeShapeType="1"/>
            </p:cNvSpPr>
            <p:nvPr/>
          </p:nvSpPr>
          <p:spPr bwMode="auto">
            <a:xfrm>
              <a:off x="3292253" y="6478763"/>
              <a:ext cx="6051302" cy="1675"/>
            </a:xfrm>
            <a:prstGeom prst="line">
              <a:avLst/>
            </a:prstGeom>
            <a:noFill/>
            <a:ln w="76200">
              <a:solidFill>
                <a:schemeClr val="tx1"/>
              </a:solidFill>
              <a:round/>
              <a:headEnd type="triangle" w="sm" len="sm"/>
              <a:tailEnd type="triangle" w="sm" len="sm"/>
            </a:ln>
          </p:spPr>
          <p:txBody>
            <a:bodyPr/>
            <a:lstStyle/>
            <a:p>
              <a:pPr eaLnBrk="1" fontAlgn="auto" hangingPunct="1">
                <a:spcBef>
                  <a:spcPts val="0"/>
                </a:spcBef>
                <a:spcAft>
                  <a:spcPts val="0"/>
                </a:spcAft>
                <a:defRPr/>
              </a:pPr>
              <a:endParaRPr lang="zh-CN" altLang="en-US" sz="1707">
                <a:latin typeface="+mn-lt"/>
                <a:ea typeface="+mn-ea"/>
              </a:endParaRPr>
            </a:p>
          </p:txBody>
        </p:sp>
        <p:grpSp>
          <p:nvGrpSpPr>
            <p:cNvPr id="57366" name="Group 69">
              <a:extLst>
                <a:ext uri="{FF2B5EF4-FFF2-40B4-BE49-F238E27FC236}">
                  <a16:creationId xmlns:a16="http://schemas.microsoft.com/office/drawing/2014/main" id="{A8DDBAE5-7FB5-40C6-BDAD-8B6FA890F336}"/>
                </a:ext>
              </a:extLst>
            </p:cNvPr>
            <p:cNvGrpSpPr>
              <a:grpSpLocks/>
            </p:cNvGrpSpPr>
            <p:nvPr/>
          </p:nvGrpSpPr>
          <p:grpSpPr bwMode="auto">
            <a:xfrm>
              <a:off x="2304627" y="2746596"/>
              <a:ext cx="1111250" cy="3854450"/>
              <a:chOff x="720" y="1200"/>
              <a:chExt cx="700" cy="2428"/>
            </a:xfrm>
          </p:grpSpPr>
          <p:sp>
            <p:nvSpPr>
              <p:cNvPr id="173" name="Rectangle 52">
                <a:extLst>
                  <a:ext uri="{FF2B5EF4-FFF2-40B4-BE49-F238E27FC236}">
                    <a16:creationId xmlns:a16="http://schemas.microsoft.com/office/drawing/2014/main" id="{3AC9F64E-C4E3-4F48-AA9C-7406500A4A39}"/>
                  </a:ext>
                </a:extLst>
              </p:cNvPr>
              <p:cNvSpPr>
                <a:spLocks noChangeAspect="1" noChangeArrowheads="1"/>
              </p:cNvSpPr>
              <p:nvPr/>
            </p:nvSpPr>
            <p:spPr bwMode="auto">
              <a:xfrm>
                <a:off x="720" y="1200"/>
                <a:ext cx="622" cy="2428"/>
              </a:xfrm>
              <a:prstGeom prst="rect">
                <a:avLst/>
              </a:prstGeom>
              <a:solidFill>
                <a:srgbClr val="CCFF66"/>
              </a:solidFill>
              <a:ln w="12700">
                <a:solidFill>
                  <a:schemeClr val="tx1"/>
                </a:solidFill>
                <a:miter lim="800000"/>
                <a:headEnd/>
                <a:tailEnd/>
              </a:ln>
            </p:spPr>
            <p:txBody>
              <a:bodyPr/>
              <a:lstStyle/>
              <a:p>
                <a:pPr algn="ctr" eaLnBrk="1" fontAlgn="auto" hangingPunct="1">
                  <a:spcBef>
                    <a:spcPts val="0"/>
                  </a:spcBef>
                  <a:spcAft>
                    <a:spcPts val="0"/>
                  </a:spcAft>
                  <a:defRPr/>
                </a:pPr>
                <a:endParaRPr lang="zh-CN" altLang="en-US" sz="1707">
                  <a:latin typeface="+mn-lt"/>
                  <a:ea typeface="+mn-ea"/>
                </a:endParaRPr>
              </a:p>
            </p:txBody>
          </p:sp>
          <p:sp>
            <p:nvSpPr>
              <p:cNvPr id="174" name="Rectangle 47">
                <a:extLst>
                  <a:ext uri="{FF2B5EF4-FFF2-40B4-BE49-F238E27FC236}">
                    <a16:creationId xmlns:a16="http://schemas.microsoft.com/office/drawing/2014/main" id="{F0F72903-1B1A-4BDB-BDA0-2D3284DA3FF2}"/>
                  </a:ext>
                </a:extLst>
              </p:cNvPr>
              <p:cNvSpPr>
                <a:spLocks noChangeAspect="1" noChangeArrowheads="1"/>
              </p:cNvSpPr>
              <p:nvPr/>
            </p:nvSpPr>
            <p:spPr bwMode="auto">
              <a:xfrm>
                <a:off x="876" y="1740"/>
                <a:ext cx="544" cy="269"/>
              </a:xfrm>
              <a:prstGeom prst="rect">
                <a:avLst/>
              </a:prstGeom>
              <a:noFill/>
              <a:ln w="9525">
                <a:noFill/>
                <a:miter lim="800000"/>
                <a:headEnd/>
                <a:tailEnd/>
              </a:ln>
            </p:spPr>
            <p:txBody>
              <a:bodyPr lIns="12041" tIns="12041" rIns="12041" bIns="12041"/>
              <a:lstStyle/>
              <a:p>
                <a:pPr algn="ctr" eaLnBrk="1" fontAlgn="auto" hangingPunct="1">
                  <a:spcBef>
                    <a:spcPts val="0"/>
                  </a:spcBef>
                  <a:spcAft>
                    <a:spcPts val="0"/>
                  </a:spcAft>
                  <a:defRPr/>
                </a:pPr>
                <a:r>
                  <a:rPr lang="en-US" altLang="zh-CN" sz="1707" dirty="0">
                    <a:latin typeface="Times New Roman" pitchFamily="18" charset="0"/>
                    <a:ea typeface="楷体_GB2312" pitchFamily="49" charset="-122"/>
                  </a:rPr>
                  <a:t>A</a:t>
                </a:r>
                <a:r>
                  <a:rPr lang="en-US" altLang="zh-CN" sz="1707" baseline="-25000" dirty="0">
                    <a:latin typeface="Times New Roman" pitchFamily="18" charset="0"/>
                    <a:ea typeface="楷体_GB2312" pitchFamily="49" charset="-122"/>
                  </a:rPr>
                  <a:t>18-0</a:t>
                </a:r>
                <a:endParaRPr lang="en-US" altLang="zh-CN" sz="1707" b="1" dirty="0">
                  <a:latin typeface="Tahoma" pitchFamily="34" charset="0"/>
                  <a:ea typeface="楷体_GB2312" pitchFamily="49" charset="-122"/>
                </a:endParaRPr>
              </a:p>
            </p:txBody>
          </p:sp>
          <p:sp>
            <p:nvSpPr>
              <p:cNvPr id="175" name="Rectangle 48">
                <a:extLst>
                  <a:ext uri="{FF2B5EF4-FFF2-40B4-BE49-F238E27FC236}">
                    <a16:creationId xmlns:a16="http://schemas.microsoft.com/office/drawing/2014/main" id="{8C4F482D-78A3-482D-B5DF-77020A9273E4}"/>
                  </a:ext>
                </a:extLst>
              </p:cNvPr>
              <p:cNvSpPr>
                <a:spLocks noChangeAspect="1" noChangeArrowheads="1"/>
              </p:cNvSpPr>
              <p:nvPr/>
            </p:nvSpPr>
            <p:spPr bwMode="auto">
              <a:xfrm>
                <a:off x="798" y="1200"/>
                <a:ext cx="544" cy="271"/>
              </a:xfrm>
              <a:prstGeom prst="rect">
                <a:avLst/>
              </a:prstGeom>
              <a:noFill/>
              <a:ln w="9525">
                <a:noFill/>
                <a:miter lim="800000"/>
                <a:headEnd/>
                <a:tailEnd/>
              </a:ln>
            </p:spPr>
            <p:txBody>
              <a:bodyPr lIns="12041" tIns="12041" rIns="12041" bIns="12041"/>
              <a:lstStyle/>
              <a:p>
                <a:pPr algn="ctr" eaLnBrk="1" fontAlgn="auto" hangingPunct="1">
                  <a:spcBef>
                    <a:spcPts val="0"/>
                  </a:spcBef>
                  <a:spcAft>
                    <a:spcPts val="0"/>
                  </a:spcAft>
                  <a:defRPr/>
                </a:pPr>
                <a:r>
                  <a:rPr lang="en-US" altLang="zh-CN" sz="1707">
                    <a:latin typeface="Times New Roman" pitchFamily="18" charset="0"/>
                    <a:ea typeface="楷体_GB2312" pitchFamily="49" charset="-122"/>
                  </a:rPr>
                  <a:t>MREQ#</a:t>
                </a:r>
                <a:endParaRPr lang="en-US" altLang="zh-CN" sz="1707" b="1">
                  <a:latin typeface="Tahoma" pitchFamily="34" charset="0"/>
                  <a:ea typeface="楷体_GB2312" pitchFamily="49" charset="-122"/>
                </a:endParaRPr>
              </a:p>
            </p:txBody>
          </p:sp>
          <p:sp>
            <p:nvSpPr>
              <p:cNvPr id="176" name="Rectangle 49">
                <a:extLst>
                  <a:ext uri="{FF2B5EF4-FFF2-40B4-BE49-F238E27FC236}">
                    <a16:creationId xmlns:a16="http://schemas.microsoft.com/office/drawing/2014/main" id="{3001CB29-D41B-47FA-9211-9F5FCB671E79}"/>
                  </a:ext>
                </a:extLst>
              </p:cNvPr>
              <p:cNvSpPr>
                <a:spLocks noChangeAspect="1" noChangeArrowheads="1"/>
              </p:cNvSpPr>
              <p:nvPr/>
            </p:nvSpPr>
            <p:spPr bwMode="auto">
              <a:xfrm>
                <a:off x="876" y="2009"/>
                <a:ext cx="544" cy="270"/>
              </a:xfrm>
              <a:prstGeom prst="rect">
                <a:avLst/>
              </a:prstGeom>
              <a:noFill/>
              <a:ln w="9525">
                <a:noFill/>
                <a:miter lim="800000"/>
                <a:headEnd/>
                <a:tailEnd/>
              </a:ln>
            </p:spPr>
            <p:txBody>
              <a:bodyPr lIns="12041" tIns="12041" rIns="12041" bIns="12041"/>
              <a:lstStyle/>
              <a:p>
                <a:pPr algn="ctr" eaLnBrk="1" fontAlgn="auto" hangingPunct="1">
                  <a:spcBef>
                    <a:spcPts val="0"/>
                  </a:spcBef>
                  <a:spcAft>
                    <a:spcPts val="0"/>
                  </a:spcAft>
                  <a:defRPr/>
                </a:pPr>
                <a:r>
                  <a:rPr lang="en-US" altLang="zh-CN" sz="1707">
                    <a:latin typeface="Times New Roman" pitchFamily="18" charset="0"/>
                    <a:ea typeface="楷体_GB2312" pitchFamily="49" charset="-122"/>
                  </a:rPr>
                  <a:t>R/W#</a:t>
                </a:r>
                <a:endParaRPr lang="en-US" altLang="zh-CN" sz="1707" b="1">
                  <a:latin typeface="Tahoma" pitchFamily="34" charset="0"/>
                  <a:ea typeface="楷体_GB2312" pitchFamily="49" charset="-122"/>
                </a:endParaRPr>
              </a:p>
            </p:txBody>
          </p:sp>
          <p:sp>
            <p:nvSpPr>
              <p:cNvPr id="177" name="Rectangle 50">
                <a:extLst>
                  <a:ext uri="{FF2B5EF4-FFF2-40B4-BE49-F238E27FC236}">
                    <a16:creationId xmlns:a16="http://schemas.microsoft.com/office/drawing/2014/main" id="{95011159-9090-4BCC-9453-64F21AD05E47}"/>
                  </a:ext>
                </a:extLst>
              </p:cNvPr>
              <p:cNvSpPr>
                <a:spLocks noChangeAspect="1" noChangeArrowheads="1"/>
              </p:cNvSpPr>
              <p:nvPr/>
            </p:nvSpPr>
            <p:spPr bwMode="auto">
              <a:xfrm>
                <a:off x="720" y="2278"/>
                <a:ext cx="545" cy="270"/>
              </a:xfrm>
              <a:prstGeom prst="rect">
                <a:avLst/>
              </a:prstGeom>
              <a:noFill/>
              <a:ln w="9525">
                <a:noFill/>
                <a:miter lim="800000"/>
                <a:headEnd/>
                <a:tailEnd/>
              </a:ln>
            </p:spPr>
            <p:txBody>
              <a:bodyPr lIns="12041" tIns="12041" rIns="12041" bIns="12041"/>
              <a:lstStyle/>
              <a:p>
                <a:pPr algn="ctr" eaLnBrk="1" fontAlgn="auto" hangingPunct="1">
                  <a:spcBef>
                    <a:spcPts val="0"/>
                  </a:spcBef>
                  <a:spcAft>
                    <a:spcPts val="0"/>
                  </a:spcAft>
                  <a:defRPr/>
                </a:pPr>
                <a:r>
                  <a:rPr lang="en-US" altLang="zh-CN" sz="1707">
                    <a:latin typeface="Times New Roman" pitchFamily="18" charset="0"/>
                    <a:ea typeface="楷体_GB2312" pitchFamily="49" charset="-122"/>
                  </a:rPr>
                  <a:t>CPU</a:t>
                </a:r>
                <a:endParaRPr lang="en-US" altLang="zh-CN" sz="1707" b="1">
                  <a:latin typeface="Tahoma" pitchFamily="34" charset="0"/>
                  <a:ea typeface="楷体_GB2312" pitchFamily="49" charset="-122"/>
                </a:endParaRPr>
              </a:p>
            </p:txBody>
          </p:sp>
          <p:sp>
            <p:nvSpPr>
              <p:cNvPr id="178" name="Rectangle 51">
                <a:extLst>
                  <a:ext uri="{FF2B5EF4-FFF2-40B4-BE49-F238E27FC236}">
                    <a16:creationId xmlns:a16="http://schemas.microsoft.com/office/drawing/2014/main" id="{8E96DFA6-59DB-451A-8B63-CA2CECF5F2A3}"/>
                  </a:ext>
                </a:extLst>
              </p:cNvPr>
              <p:cNvSpPr>
                <a:spLocks noChangeAspect="1" noChangeArrowheads="1"/>
              </p:cNvSpPr>
              <p:nvPr/>
            </p:nvSpPr>
            <p:spPr bwMode="auto">
              <a:xfrm>
                <a:off x="798" y="3289"/>
                <a:ext cx="544" cy="271"/>
              </a:xfrm>
              <a:prstGeom prst="rect">
                <a:avLst/>
              </a:prstGeom>
              <a:noFill/>
              <a:ln w="9525">
                <a:noFill/>
                <a:miter lim="800000"/>
                <a:headEnd/>
                <a:tailEnd/>
              </a:ln>
            </p:spPr>
            <p:txBody>
              <a:bodyPr lIns="12041" tIns="12041" rIns="12041" bIns="12041"/>
              <a:lstStyle/>
              <a:p>
                <a:pPr algn="ctr" eaLnBrk="1" fontAlgn="auto" hangingPunct="1">
                  <a:spcBef>
                    <a:spcPts val="0"/>
                  </a:spcBef>
                  <a:spcAft>
                    <a:spcPts val="0"/>
                  </a:spcAft>
                  <a:defRPr/>
                </a:pPr>
                <a:r>
                  <a:rPr lang="en-US" altLang="zh-CN" sz="1707">
                    <a:latin typeface="Times New Roman" pitchFamily="18" charset="0"/>
                    <a:ea typeface="楷体_GB2312" pitchFamily="49" charset="-122"/>
                  </a:rPr>
                  <a:t>D</a:t>
                </a:r>
                <a:r>
                  <a:rPr lang="en-US" altLang="zh-CN" sz="1707" baseline="-25000">
                    <a:latin typeface="Times New Roman" pitchFamily="18" charset="0"/>
                    <a:ea typeface="楷体_GB2312" pitchFamily="49" charset="-122"/>
                  </a:rPr>
                  <a:t>31</a:t>
                </a:r>
                <a:r>
                  <a:rPr lang="en-US" altLang="zh-CN" sz="1707">
                    <a:latin typeface="Times New Roman" pitchFamily="18" charset="0"/>
                    <a:ea typeface="楷体_GB2312" pitchFamily="49" charset="-122"/>
                  </a:rPr>
                  <a:t>~D</a:t>
                </a:r>
                <a:r>
                  <a:rPr lang="en-US" altLang="zh-CN" sz="1707" baseline="-25000">
                    <a:latin typeface="Times New Roman" pitchFamily="18" charset="0"/>
                    <a:ea typeface="楷体_GB2312" pitchFamily="49" charset="-122"/>
                  </a:rPr>
                  <a:t>0</a:t>
                </a:r>
                <a:endParaRPr lang="en-US" altLang="zh-CN" sz="1707" b="1">
                  <a:latin typeface="Tahoma" pitchFamily="34" charset="0"/>
                  <a:ea typeface="楷体_GB2312" pitchFamily="49" charset="-122"/>
                </a:endParaRPr>
              </a:p>
            </p:txBody>
          </p:sp>
        </p:grpSp>
        <p:sp>
          <p:nvSpPr>
            <p:cNvPr id="179" name="Line 53">
              <a:extLst>
                <a:ext uri="{FF2B5EF4-FFF2-40B4-BE49-F238E27FC236}">
                  <a16:creationId xmlns:a16="http://schemas.microsoft.com/office/drawing/2014/main" id="{FE9D708F-AD29-4CC3-9BE7-0380D5006A3A}"/>
                </a:ext>
              </a:extLst>
            </p:cNvPr>
            <p:cNvSpPr>
              <a:spLocks noChangeAspect="1" noChangeShapeType="1"/>
            </p:cNvSpPr>
            <p:nvPr/>
          </p:nvSpPr>
          <p:spPr bwMode="auto">
            <a:xfrm>
              <a:off x="3292253" y="2961011"/>
              <a:ext cx="989300" cy="0"/>
            </a:xfrm>
            <a:prstGeom prst="line">
              <a:avLst/>
            </a:prstGeom>
            <a:noFill/>
            <a:ln w="28575">
              <a:solidFill>
                <a:schemeClr val="tx2"/>
              </a:solidFill>
              <a:round/>
              <a:headEnd type="none" w="sm" len="sm"/>
              <a:tailEnd type="none" w="sm" len="sm"/>
            </a:ln>
          </p:spPr>
          <p:txBody>
            <a:bodyPr/>
            <a:lstStyle/>
            <a:p>
              <a:pPr eaLnBrk="1" fontAlgn="auto" hangingPunct="1">
                <a:spcBef>
                  <a:spcPts val="0"/>
                </a:spcBef>
                <a:spcAft>
                  <a:spcPts val="0"/>
                </a:spcAft>
                <a:defRPr/>
              </a:pPr>
              <a:endParaRPr lang="zh-CN" altLang="en-US" sz="1707">
                <a:latin typeface="+mn-lt"/>
                <a:ea typeface="+mn-ea"/>
              </a:endParaRPr>
            </a:p>
          </p:txBody>
        </p:sp>
        <p:grpSp>
          <p:nvGrpSpPr>
            <p:cNvPr id="57368" name="Group 54">
              <a:extLst>
                <a:ext uri="{FF2B5EF4-FFF2-40B4-BE49-F238E27FC236}">
                  <a16:creationId xmlns:a16="http://schemas.microsoft.com/office/drawing/2014/main" id="{619A385D-20A3-44CB-AE54-2719DF94A859}"/>
                </a:ext>
              </a:extLst>
            </p:cNvPr>
            <p:cNvGrpSpPr>
              <a:grpSpLocks/>
            </p:cNvGrpSpPr>
            <p:nvPr/>
          </p:nvGrpSpPr>
          <p:grpSpPr bwMode="auto">
            <a:xfrm>
              <a:off x="4771602" y="3394296"/>
              <a:ext cx="4325937" cy="1295400"/>
              <a:chOff x="2274" y="1704"/>
              <a:chExt cx="2725" cy="816"/>
            </a:xfrm>
          </p:grpSpPr>
          <p:sp>
            <p:nvSpPr>
              <p:cNvPr id="181" name="Line 55">
                <a:extLst>
                  <a:ext uri="{FF2B5EF4-FFF2-40B4-BE49-F238E27FC236}">
                    <a16:creationId xmlns:a16="http://schemas.microsoft.com/office/drawing/2014/main" id="{A24B2643-F553-4B93-BA75-B8BE231ED221}"/>
                  </a:ext>
                </a:extLst>
              </p:cNvPr>
              <p:cNvSpPr>
                <a:spLocks noChangeAspect="1" noChangeShapeType="1"/>
              </p:cNvSpPr>
              <p:nvPr/>
            </p:nvSpPr>
            <p:spPr bwMode="auto">
              <a:xfrm flipV="1">
                <a:off x="2274" y="1710"/>
                <a:ext cx="2" cy="810"/>
              </a:xfrm>
              <a:prstGeom prst="line">
                <a:avLst/>
              </a:prstGeom>
              <a:noFill/>
              <a:ln w="28575">
                <a:solidFill>
                  <a:srgbClr val="0000FF"/>
                </a:solidFill>
                <a:round/>
                <a:headEnd type="none" w="sm" len="sm"/>
                <a:tailEnd type="none" w="sm" len="sm"/>
              </a:ln>
            </p:spPr>
            <p:txBody>
              <a:bodyPr/>
              <a:lstStyle/>
              <a:p>
                <a:pPr eaLnBrk="1" fontAlgn="auto" hangingPunct="1">
                  <a:spcBef>
                    <a:spcPts val="0"/>
                  </a:spcBef>
                  <a:spcAft>
                    <a:spcPts val="0"/>
                  </a:spcAft>
                  <a:defRPr/>
                </a:pPr>
                <a:endParaRPr lang="zh-CN" altLang="en-US" sz="1707">
                  <a:latin typeface="+mn-lt"/>
                  <a:ea typeface="+mn-ea"/>
                </a:endParaRPr>
              </a:p>
            </p:txBody>
          </p:sp>
          <p:sp>
            <p:nvSpPr>
              <p:cNvPr id="182" name="Line 56">
                <a:extLst>
                  <a:ext uri="{FF2B5EF4-FFF2-40B4-BE49-F238E27FC236}">
                    <a16:creationId xmlns:a16="http://schemas.microsoft.com/office/drawing/2014/main" id="{829B0922-0EC7-4DC3-8988-379264BC2458}"/>
                  </a:ext>
                </a:extLst>
              </p:cNvPr>
              <p:cNvSpPr>
                <a:spLocks noChangeAspect="1" noChangeShapeType="1"/>
              </p:cNvSpPr>
              <p:nvPr/>
            </p:nvSpPr>
            <p:spPr bwMode="auto">
              <a:xfrm flipV="1">
                <a:off x="4997" y="1704"/>
                <a:ext cx="2" cy="743"/>
              </a:xfrm>
              <a:prstGeom prst="line">
                <a:avLst/>
              </a:prstGeom>
              <a:noFill/>
              <a:ln w="28575">
                <a:solidFill>
                  <a:srgbClr val="0000FF"/>
                </a:solidFill>
                <a:round/>
                <a:headEnd type="none" w="sm" len="sm"/>
                <a:tailEnd type="none" w="sm" len="sm"/>
              </a:ln>
            </p:spPr>
            <p:txBody>
              <a:bodyPr/>
              <a:lstStyle/>
              <a:p>
                <a:pPr eaLnBrk="1" fontAlgn="auto" hangingPunct="1">
                  <a:spcBef>
                    <a:spcPts val="0"/>
                  </a:spcBef>
                  <a:spcAft>
                    <a:spcPts val="0"/>
                  </a:spcAft>
                  <a:defRPr/>
                </a:pPr>
                <a:endParaRPr lang="zh-CN" altLang="en-US" sz="1707">
                  <a:latin typeface="+mn-lt"/>
                  <a:ea typeface="+mn-ea"/>
                </a:endParaRPr>
              </a:p>
            </p:txBody>
          </p:sp>
          <p:sp>
            <p:nvSpPr>
              <p:cNvPr id="183" name="Line 57">
                <a:extLst>
                  <a:ext uri="{FF2B5EF4-FFF2-40B4-BE49-F238E27FC236}">
                    <a16:creationId xmlns:a16="http://schemas.microsoft.com/office/drawing/2014/main" id="{6F52D2EA-90FE-4A4F-8B3D-77A75A585491}"/>
                  </a:ext>
                </a:extLst>
              </p:cNvPr>
              <p:cNvSpPr>
                <a:spLocks noChangeAspect="1" noChangeShapeType="1"/>
              </p:cNvSpPr>
              <p:nvPr/>
            </p:nvSpPr>
            <p:spPr bwMode="auto">
              <a:xfrm flipV="1">
                <a:off x="3753" y="1709"/>
                <a:ext cx="1" cy="807"/>
              </a:xfrm>
              <a:prstGeom prst="line">
                <a:avLst/>
              </a:prstGeom>
              <a:noFill/>
              <a:ln w="28575">
                <a:solidFill>
                  <a:srgbClr val="0000FF"/>
                </a:solidFill>
                <a:round/>
                <a:headEnd type="none" w="sm" len="sm"/>
                <a:tailEnd type="none" w="sm" len="sm"/>
              </a:ln>
            </p:spPr>
            <p:txBody>
              <a:bodyPr/>
              <a:lstStyle/>
              <a:p>
                <a:pPr eaLnBrk="1" fontAlgn="auto" hangingPunct="1">
                  <a:spcBef>
                    <a:spcPts val="0"/>
                  </a:spcBef>
                  <a:spcAft>
                    <a:spcPts val="0"/>
                  </a:spcAft>
                  <a:defRPr/>
                </a:pPr>
                <a:endParaRPr lang="zh-CN" altLang="en-US" sz="1707">
                  <a:latin typeface="+mn-lt"/>
                  <a:ea typeface="+mn-ea"/>
                </a:endParaRPr>
              </a:p>
            </p:txBody>
          </p:sp>
          <p:sp>
            <p:nvSpPr>
              <p:cNvPr id="184" name="Line 58">
                <a:extLst>
                  <a:ext uri="{FF2B5EF4-FFF2-40B4-BE49-F238E27FC236}">
                    <a16:creationId xmlns:a16="http://schemas.microsoft.com/office/drawing/2014/main" id="{9C13294C-82F4-44C4-8188-05D3261ED324}"/>
                  </a:ext>
                </a:extLst>
              </p:cNvPr>
              <p:cNvSpPr>
                <a:spLocks noChangeAspect="1" noChangeShapeType="1"/>
              </p:cNvSpPr>
              <p:nvPr/>
            </p:nvSpPr>
            <p:spPr bwMode="auto">
              <a:xfrm flipV="1">
                <a:off x="2974" y="1710"/>
                <a:ext cx="2" cy="810"/>
              </a:xfrm>
              <a:prstGeom prst="line">
                <a:avLst/>
              </a:prstGeom>
              <a:noFill/>
              <a:ln w="28575">
                <a:solidFill>
                  <a:srgbClr val="0000FF"/>
                </a:solidFill>
                <a:round/>
                <a:headEnd type="none" w="sm" len="sm"/>
                <a:tailEnd type="none" w="sm" len="sm"/>
              </a:ln>
            </p:spPr>
            <p:txBody>
              <a:bodyPr/>
              <a:lstStyle/>
              <a:p>
                <a:pPr eaLnBrk="1" fontAlgn="auto" hangingPunct="1">
                  <a:spcBef>
                    <a:spcPts val="0"/>
                  </a:spcBef>
                  <a:spcAft>
                    <a:spcPts val="0"/>
                  </a:spcAft>
                  <a:defRPr/>
                </a:pPr>
                <a:endParaRPr lang="zh-CN" altLang="en-US" sz="1707">
                  <a:latin typeface="+mn-lt"/>
                  <a:ea typeface="+mn-ea"/>
                </a:endParaRPr>
              </a:p>
            </p:txBody>
          </p:sp>
        </p:grpSp>
        <p:grpSp>
          <p:nvGrpSpPr>
            <p:cNvPr id="57369" name="Group 59">
              <a:extLst>
                <a:ext uri="{FF2B5EF4-FFF2-40B4-BE49-F238E27FC236}">
                  <a16:creationId xmlns:a16="http://schemas.microsoft.com/office/drawing/2014/main" id="{C6210E29-05FD-48E5-A69D-5C54A8F9911D}"/>
                </a:ext>
              </a:extLst>
            </p:cNvPr>
            <p:cNvGrpSpPr>
              <a:grpSpLocks/>
            </p:cNvGrpSpPr>
            <p:nvPr/>
          </p:nvGrpSpPr>
          <p:grpSpPr bwMode="auto">
            <a:xfrm>
              <a:off x="4527127" y="3922933"/>
              <a:ext cx="4198937" cy="642938"/>
              <a:chOff x="2120" y="2037"/>
              <a:chExt cx="2645" cy="405"/>
            </a:xfrm>
          </p:grpSpPr>
          <p:sp>
            <p:nvSpPr>
              <p:cNvPr id="186" name="Line 60">
                <a:extLst>
                  <a:ext uri="{FF2B5EF4-FFF2-40B4-BE49-F238E27FC236}">
                    <a16:creationId xmlns:a16="http://schemas.microsoft.com/office/drawing/2014/main" id="{7B3CB14F-58C7-47F7-B9F5-005BA0471EA5}"/>
                  </a:ext>
                </a:extLst>
              </p:cNvPr>
              <p:cNvSpPr>
                <a:spLocks noChangeAspect="1" noChangeShapeType="1"/>
              </p:cNvSpPr>
              <p:nvPr/>
            </p:nvSpPr>
            <p:spPr bwMode="auto">
              <a:xfrm>
                <a:off x="4765" y="2037"/>
                <a:ext cx="0" cy="405"/>
              </a:xfrm>
              <a:prstGeom prst="line">
                <a:avLst/>
              </a:prstGeom>
              <a:noFill/>
              <a:ln w="76200">
                <a:solidFill>
                  <a:srgbClr val="D60093"/>
                </a:solidFill>
                <a:round/>
                <a:headEnd type="none" w="sm" len="sm"/>
                <a:tailEnd type="triangle" w="sm" len="sm"/>
              </a:ln>
            </p:spPr>
            <p:txBody>
              <a:bodyPr/>
              <a:lstStyle/>
              <a:p>
                <a:pPr eaLnBrk="1" fontAlgn="auto" hangingPunct="1">
                  <a:spcBef>
                    <a:spcPts val="0"/>
                  </a:spcBef>
                  <a:spcAft>
                    <a:spcPts val="0"/>
                  </a:spcAft>
                  <a:defRPr/>
                </a:pPr>
                <a:endParaRPr lang="zh-CN" altLang="en-US" sz="1707">
                  <a:latin typeface="+mn-lt"/>
                  <a:ea typeface="+mn-ea"/>
                </a:endParaRPr>
              </a:p>
            </p:txBody>
          </p:sp>
          <p:sp>
            <p:nvSpPr>
              <p:cNvPr id="187" name="Line 61">
                <a:extLst>
                  <a:ext uri="{FF2B5EF4-FFF2-40B4-BE49-F238E27FC236}">
                    <a16:creationId xmlns:a16="http://schemas.microsoft.com/office/drawing/2014/main" id="{67069B43-31A8-412B-A0D2-980D27906D71}"/>
                  </a:ext>
                </a:extLst>
              </p:cNvPr>
              <p:cNvSpPr>
                <a:spLocks noChangeAspect="1" noChangeShapeType="1"/>
              </p:cNvSpPr>
              <p:nvPr/>
            </p:nvSpPr>
            <p:spPr bwMode="auto">
              <a:xfrm>
                <a:off x="2820" y="2037"/>
                <a:ext cx="0" cy="405"/>
              </a:xfrm>
              <a:prstGeom prst="line">
                <a:avLst/>
              </a:prstGeom>
              <a:noFill/>
              <a:ln w="76200">
                <a:solidFill>
                  <a:srgbClr val="D60093"/>
                </a:solidFill>
                <a:round/>
                <a:headEnd type="none" w="sm" len="sm"/>
                <a:tailEnd type="triangle" w="sm" len="sm"/>
              </a:ln>
            </p:spPr>
            <p:txBody>
              <a:bodyPr/>
              <a:lstStyle/>
              <a:p>
                <a:pPr eaLnBrk="1" fontAlgn="auto" hangingPunct="1">
                  <a:spcBef>
                    <a:spcPts val="0"/>
                  </a:spcBef>
                  <a:spcAft>
                    <a:spcPts val="0"/>
                  </a:spcAft>
                  <a:defRPr/>
                </a:pPr>
                <a:endParaRPr lang="zh-CN" altLang="en-US" sz="1707">
                  <a:latin typeface="+mn-lt"/>
                  <a:ea typeface="+mn-ea"/>
                </a:endParaRPr>
              </a:p>
            </p:txBody>
          </p:sp>
          <p:sp>
            <p:nvSpPr>
              <p:cNvPr id="188" name="Line 62">
                <a:extLst>
                  <a:ext uri="{FF2B5EF4-FFF2-40B4-BE49-F238E27FC236}">
                    <a16:creationId xmlns:a16="http://schemas.microsoft.com/office/drawing/2014/main" id="{5C558ACA-D97D-4D0E-9450-307BD9C14B90}"/>
                  </a:ext>
                </a:extLst>
              </p:cNvPr>
              <p:cNvSpPr>
                <a:spLocks noChangeAspect="1" noChangeShapeType="1"/>
              </p:cNvSpPr>
              <p:nvPr/>
            </p:nvSpPr>
            <p:spPr bwMode="auto">
              <a:xfrm>
                <a:off x="2120" y="2037"/>
                <a:ext cx="0" cy="405"/>
              </a:xfrm>
              <a:prstGeom prst="line">
                <a:avLst/>
              </a:prstGeom>
              <a:noFill/>
              <a:ln w="76200">
                <a:solidFill>
                  <a:srgbClr val="D60093"/>
                </a:solidFill>
                <a:round/>
                <a:headEnd type="none" w="sm" len="sm"/>
                <a:tailEnd type="triangle" w="sm" len="sm"/>
              </a:ln>
            </p:spPr>
            <p:txBody>
              <a:bodyPr/>
              <a:lstStyle/>
              <a:p>
                <a:pPr eaLnBrk="1" fontAlgn="auto" hangingPunct="1">
                  <a:spcBef>
                    <a:spcPts val="0"/>
                  </a:spcBef>
                  <a:spcAft>
                    <a:spcPts val="0"/>
                  </a:spcAft>
                  <a:defRPr/>
                </a:pPr>
                <a:endParaRPr lang="zh-CN" altLang="en-US" sz="1707">
                  <a:latin typeface="+mn-lt"/>
                  <a:ea typeface="+mn-ea"/>
                </a:endParaRPr>
              </a:p>
            </p:txBody>
          </p:sp>
          <p:sp>
            <p:nvSpPr>
              <p:cNvPr id="189" name="Line 63">
                <a:extLst>
                  <a:ext uri="{FF2B5EF4-FFF2-40B4-BE49-F238E27FC236}">
                    <a16:creationId xmlns:a16="http://schemas.microsoft.com/office/drawing/2014/main" id="{5D8CD3AC-076B-4C95-ACAC-4CA5336D06A7}"/>
                  </a:ext>
                </a:extLst>
              </p:cNvPr>
              <p:cNvSpPr>
                <a:spLocks noChangeAspect="1" noChangeShapeType="1"/>
              </p:cNvSpPr>
              <p:nvPr/>
            </p:nvSpPr>
            <p:spPr bwMode="auto">
              <a:xfrm>
                <a:off x="3598" y="2037"/>
                <a:ext cx="0" cy="405"/>
              </a:xfrm>
              <a:prstGeom prst="line">
                <a:avLst/>
              </a:prstGeom>
              <a:noFill/>
              <a:ln w="76200">
                <a:solidFill>
                  <a:srgbClr val="D60093"/>
                </a:solidFill>
                <a:round/>
                <a:headEnd type="none" w="sm" len="sm"/>
                <a:tailEnd type="triangle" w="sm" len="sm"/>
              </a:ln>
            </p:spPr>
            <p:txBody>
              <a:bodyPr/>
              <a:lstStyle/>
              <a:p>
                <a:pPr eaLnBrk="1" fontAlgn="auto" hangingPunct="1">
                  <a:spcBef>
                    <a:spcPts val="0"/>
                  </a:spcBef>
                  <a:spcAft>
                    <a:spcPts val="0"/>
                  </a:spcAft>
                  <a:defRPr/>
                </a:pPr>
                <a:endParaRPr lang="zh-CN" altLang="en-US" sz="1707">
                  <a:latin typeface="+mn-lt"/>
                  <a:ea typeface="+mn-ea"/>
                </a:endParaRPr>
              </a:p>
            </p:txBody>
          </p:sp>
        </p:grpSp>
        <p:sp>
          <p:nvSpPr>
            <p:cNvPr id="190" name="Line 64">
              <a:extLst>
                <a:ext uri="{FF2B5EF4-FFF2-40B4-BE49-F238E27FC236}">
                  <a16:creationId xmlns:a16="http://schemas.microsoft.com/office/drawing/2014/main" id="{6ACFE5B8-EB7B-4B92-AAD0-2C0521676B6F}"/>
                </a:ext>
              </a:extLst>
            </p:cNvPr>
            <p:cNvSpPr>
              <a:spLocks noChangeAspect="1" noChangeShapeType="1"/>
            </p:cNvSpPr>
            <p:nvPr/>
          </p:nvSpPr>
          <p:spPr bwMode="auto">
            <a:xfrm flipV="1">
              <a:off x="4286575" y="4244153"/>
              <a:ext cx="0" cy="430505"/>
            </a:xfrm>
            <a:prstGeom prst="line">
              <a:avLst/>
            </a:prstGeom>
            <a:noFill/>
            <a:ln w="28575">
              <a:solidFill>
                <a:schemeClr val="tx2"/>
              </a:solidFill>
              <a:round/>
              <a:headEnd type="none" w="sm" len="sm"/>
              <a:tailEnd type="oval" w="sm" len="sm"/>
            </a:ln>
          </p:spPr>
          <p:txBody>
            <a:bodyPr/>
            <a:lstStyle/>
            <a:p>
              <a:pPr eaLnBrk="1" fontAlgn="auto" hangingPunct="1">
                <a:spcBef>
                  <a:spcPts val="0"/>
                </a:spcBef>
                <a:spcAft>
                  <a:spcPts val="0"/>
                </a:spcAft>
                <a:defRPr/>
              </a:pPr>
              <a:endParaRPr lang="zh-CN" altLang="en-US" sz="1707">
                <a:latin typeface="+mn-lt"/>
                <a:ea typeface="+mn-ea"/>
              </a:endParaRPr>
            </a:p>
          </p:txBody>
        </p:sp>
        <p:sp>
          <p:nvSpPr>
            <p:cNvPr id="191" name="Line 65">
              <a:extLst>
                <a:ext uri="{FF2B5EF4-FFF2-40B4-BE49-F238E27FC236}">
                  <a16:creationId xmlns:a16="http://schemas.microsoft.com/office/drawing/2014/main" id="{0D820FC5-9C8D-422F-AB69-58C0A4B48B9D}"/>
                </a:ext>
              </a:extLst>
            </p:cNvPr>
            <p:cNvSpPr>
              <a:spLocks noChangeAspect="1" noChangeShapeType="1"/>
            </p:cNvSpPr>
            <p:nvPr/>
          </p:nvSpPr>
          <p:spPr bwMode="auto">
            <a:xfrm>
              <a:off x="3292253" y="4244153"/>
              <a:ext cx="5277941" cy="0"/>
            </a:xfrm>
            <a:prstGeom prst="line">
              <a:avLst/>
            </a:prstGeom>
            <a:noFill/>
            <a:ln w="28575">
              <a:solidFill>
                <a:schemeClr val="tx2"/>
              </a:solidFill>
              <a:round/>
              <a:headEnd type="none" w="sm" len="sm"/>
              <a:tailEnd type="none" w="sm" len="sm"/>
            </a:ln>
          </p:spPr>
          <p:txBody>
            <a:bodyPr/>
            <a:lstStyle/>
            <a:p>
              <a:pPr eaLnBrk="1" fontAlgn="auto" hangingPunct="1">
                <a:spcBef>
                  <a:spcPts val="0"/>
                </a:spcBef>
                <a:spcAft>
                  <a:spcPts val="0"/>
                </a:spcAft>
                <a:defRPr/>
              </a:pPr>
              <a:endParaRPr lang="zh-CN" altLang="en-US" sz="1707">
                <a:latin typeface="+mn-lt"/>
                <a:ea typeface="+mn-ea"/>
              </a:endParaRPr>
            </a:p>
          </p:txBody>
        </p:sp>
        <p:sp>
          <p:nvSpPr>
            <p:cNvPr id="192" name="Line 66">
              <a:extLst>
                <a:ext uri="{FF2B5EF4-FFF2-40B4-BE49-F238E27FC236}">
                  <a16:creationId xmlns:a16="http://schemas.microsoft.com/office/drawing/2014/main" id="{0DCC3CE4-AFC7-41A1-ACFC-94DD740CD3EC}"/>
                </a:ext>
              </a:extLst>
            </p:cNvPr>
            <p:cNvSpPr>
              <a:spLocks noChangeAspect="1" noChangeShapeType="1"/>
            </p:cNvSpPr>
            <p:nvPr/>
          </p:nvSpPr>
          <p:spPr bwMode="auto">
            <a:xfrm flipV="1">
              <a:off x="8570194" y="4244153"/>
              <a:ext cx="0" cy="430505"/>
            </a:xfrm>
            <a:prstGeom prst="line">
              <a:avLst/>
            </a:prstGeom>
            <a:noFill/>
            <a:ln w="28575">
              <a:solidFill>
                <a:schemeClr val="tx2"/>
              </a:solidFill>
              <a:round/>
              <a:headEnd type="none" w="sm" len="sm"/>
              <a:tailEnd type="none" w="sm" len="sm"/>
            </a:ln>
          </p:spPr>
          <p:txBody>
            <a:bodyPr/>
            <a:lstStyle/>
            <a:p>
              <a:pPr eaLnBrk="1" fontAlgn="auto" hangingPunct="1">
                <a:spcBef>
                  <a:spcPts val="0"/>
                </a:spcBef>
                <a:spcAft>
                  <a:spcPts val="0"/>
                </a:spcAft>
                <a:defRPr/>
              </a:pPr>
              <a:endParaRPr lang="zh-CN" altLang="en-US" sz="1707">
                <a:latin typeface="+mn-lt"/>
                <a:ea typeface="+mn-ea"/>
              </a:endParaRPr>
            </a:p>
          </p:txBody>
        </p:sp>
        <p:sp>
          <p:nvSpPr>
            <p:cNvPr id="193" name="Line 67">
              <a:extLst>
                <a:ext uri="{FF2B5EF4-FFF2-40B4-BE49-F238E27FC236}">
                  <a16:creationId xmlns:a16="http://schemas.microsoft.com/office/drawing/2014/main" id="{45C1BB63-A9E9-4B7C-A915-C198C009FDCC}"/>
                </a:ext>
              </a:extLst>
            </p:cNvPr>
            <p:cNvSpPr>
              <a:spLocks noChangeAspect="1" noChangeShapeType="1"/>
            </p:cNvSpPr>
            <p:nvPr/>
          </p:nvSpPr>
          <p:spPr bwMode="auto">
            <a:xfrm flipV="1">
              <a:off x="5428203" y="4220701"/>
              <a:ext cx="0" cy="430505"/>
            </a:xfrm>
            <a:prstGeom prst="line">
              <a:avLst/>
            </a:prstGeom>
            <a:noFill/>
            <a:ln w="28575">
              <a:solidFill>
                <a:schemeClr val="tx2"/>
              </a:solidFill>
              <a:round/>
              <a:headEnd type="none" w="sm" len="sm"/>
              <a:tailEnd type="oval" w="sm" len="sm"/>
            </a:ln>
          </p:spPr>
          <p:txBody>
            <a:bodyPr/>
            <a:lstStyle/>
            <a:p>
              <a:pPr eaLnBrk="1" fontAlgn="auto" hangingPunct="1">
                <a:spcBef>
                  <a:spcPts val="0"/>
                </a:spcBef>
                <a:spcAft>
                  <a:spcPts val="0"/>
                </a:spcAft>
                <a:defRPr/>
              </a:pPr>
              <a:endParaRPr lang="zh-CN" altLang="en-US" sz="1707">
                <a:latin typeface="+mn-lt"/>
                <a:ea typeface="+mn-ea"/>
              </a:endParaRPr>
            </a:p>
          </p:txBody>
        </p:sp>
        <p:sp>
          <p:nvSpPr>
            <p:cNvPr id="194" name="Line 68">
              <a:extLst>
                <a:ext uri="{FF2B5EF4-FFF2-40B4-BE49-F238E27FC236}">
                  <a16:creationId xmlns:a16="http://schemas.microsoft.com/office/drawing/2014/main" id="{128A9732-4D61-4AEF-96C8-CFB82F7502BF}"/>
                </a:ext>
              </a:extLst>
            </p:cNvPr>
            <p:cNvSpPr>
              <a:spLocks noChangeAspect="1" noChangeShapeType="1"/>
            </p:cNvSpPr>
            <p:nvPr/>
          </p:nvSpPr>
          <p:spPr bwMode="auto">
            <a:xfrm flipV="1">
              <a:off x="6648508" y="4220701"/>
              <a:ext cx="0" cy="469034"/>
            </a:xfrm>
            <a:prstGeom prst="line">
              <a:avLst/>
            </a:prstGeom>
            <a:noFill/>
            <a:ln w="28575">
              <a:solidFill>
                <a:schemeClr val="tx2"/>
              </a:solidFill>
              <a:round/>
              <a:headEnd type="none" w="sm" len="sm"/>
              <a:tailEnd type="oval" w="sm" len="sm"/>
            </a:ln>
          </p:spPr>
          <p:txBody>
            <a:bodyPr/>
            <a:lstStyle/>
            <a:p>
              <a:pPr eaLnBrk="1" fontAlgn="auto" hangingPunct="1">
                <a:spcBef>
                  <a:spcPts val="0"/>
                </a:spcBef>
                <a:spcAft>
                  <a:spcPts val="0"/>
                </a:spcAft>
                <a:defRPr/>
              </a:pPr>
              <a:endParaRPr lang="zh-CN" altLang="en-US" sz="1707">
                <a:latin typeface="+mn-lt"/>
                <a:ea typeface="+mn-ea"/>
              </a:endParaRPr>
            </a:p>
          </p:txBody>
        </p:sp>
      </p:grpSp>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2F8B1536-5FA1-47E6-8B1C-6FD79A661976}"/>
                  </a:ext>
                </a:extLst>
              </p14:cNvPr>
              <p14:cNvContentPartPr/>
              <p14:nvPr/>
            </p14:nvContentPartPr>
            <p14:xfrm>
              <a:off x="12185600" y="6737084"/>
              <a:ext cx="341" cy="341"/>
            </p14:xfrm>
          </p:contentPart>
        </mc:Choice>
        <mc:Fallback xmlns="">
          <p:pic>
            <p:nvPicPr>
              <p:cNvPr id="2" name="墨迹 1">
                <a:extLst>
                  <a:ext uri="{FF2B5EF4-FFF2-40B4-BE49-F238E27FC236}">
                    <a16:creationId xmlns:a16="http://schemas.microsoft.com/office/drawing/2014/main" id="{2F8B1536-5FA1-47E6-8B1C-6FD79A661976}"/>
                  </a:ext>
                </a:extLst>
              </p:cNvPr>
              <p:cNvPicPr/>
              <p:nvPr/>
            </p:nvPicPr>
            <p:blipFill>
              <a:blip r:embed="rId4"/>
              <a:stretch>
                <a:fillRect/>
              </a:stretch>
            </p:blipFill>
            <p:spPr>
              <a:xfrm>
                <a:off x="12176734" y="6728218"/>
                <a:ext cx="18073" cy="18073"/>
              </a:xfrm>
              <a:prstGeom prst="rect">
                <a:avLst/>
              </a:prstGeom>
            </p:spPr>
          </p:pic>
        </mc:Fallback>
      </mc:AlternateContent>
      <p:sp>
        <p:nvSpPr>
          <p:cNvPr id="81" name="标题 1">
            <a:extLst>
              <a:ext uri="{FF2B5EF4-FFF2-40B4-BE49-F238E27FC236}">
                <a16:creationId xmlns:a16="http://schemas.microsoft.com/office/drawing/2014/main" id="{5D13ABDE-E763-49C3-B0FE-116EB910355A}"/>
              </a:ext>
            </a:extLst>
          </p:cNvPr>
          <p:cNvSpPr>
            <a:spLocks noGrp="1"/>
          </p:cNvSpPr>
          <p:nvPr>
            <p:ph type="title"/>
          </p:nvPr>
        </p:nvSpPr>
        <p:spPr>
          <a:xfrm>
            <a:off x="465138" y="244475"/>
            <a:ext cx="6611937" cy="617538"/>
          </a:xfrm>
        </p:spPr>
        <p:txBody>
          <a:bodyPr rtlCol="0"/>
          <a:lstStyle/>
          <a:p>
            <a:pPr fontAlgn="auto">
              <a:spcAft>
                <a:spcPts val="0"/>
              </a:spcAft>
              <a:defRPr/>
            </a:pPr>
            <a:r>
              <a:rPr lang="en-US" altLang="zh-CN" dirty="0"/>
              <a:t>4.3.1 </a:t>
            </a:r>
            <a:r>
              <a:rPr lang="zh-CN" altLang="en-US" dirty="0"/>
              <a:t>存储器的扩展</a:t>
            </a:r>
          </a:p>
        </p:txBody>
      </p:sp>
      <p:sp>
        <p:nvSpPr>
          <p:cNvPr id="74" name="内容占位符 2">
            <a:extLst>
              <a:ext uri="{FF2B5EF4-FFF2-40B4-BE49-F238E27FC236}">
                <a16:creationId xmlns:a16="http://schemas.microsoft.com/office/drawing/2014/main" id="{54CAE13E-2402-4D3E-A587-D1D335413D62}"/>
              </a:ext>
            </a:extLst>
          </p:cNvPr>
          <p:cNvSpPr>
            <a:spLocks noGrp="1"/>
          </p:cNvSpPr>
          <p:nvPr>
            <p:ph idx="1"/>
          </p:nvPr>
        </p:nvSpPr>
        <p:spPr>
          <a:xfrm>
            <a:off x="215779" y="3803828"/>
            <a:ext cx="11561536" cy="2728596"/>
          </a:xfrm>
        </p:spPr>
        <p:txBody>
          <a:bodyPr rtlCol="0">
            <a:normAutofit/>
          </a:bodyPr>
          <a:lstStyle/>
          <a:p>
            <a:pPr>
              <a:spcBef>
                <a:spcPct val="0"/>
              </a:spcBef>
            </a:pPr>
            <a:r>
              <a:rPr lang="en-US" altLang="zh-CN" sz="2000" dirty="0"/>
              <a:t>A</a:t>
            </a:r>
            <a:r>
              <a:rPr lang="en-US" altLang="zh-CN" sz="2000" baseline="-25000" dirty="0"/>
              <a:t>18</a:t>
            </a:r>
            <a:r>
              <a:rPr lang="en-US" altLang="zh-CN" sz="2000" dirty="0"/>
              <a:t>A</a:t>
            </a:r>
            <a:r>
              <a:rPr lang="en-US" altLang="zh-CN" sz="2000" baseline="-25000" dirty="0"/>
              <a:t>17</a:t>
            </a:r>
            <a:r>
              <a:rPr lang="en-US" altLang="zh-CN" sz="2000" dirty="0"/>
              <a:t>A</a:t>
            </a:r>
            <a:r>
              <a:rPr lang="en-US" altLang="zh-CN" sz="2000" baseline="-25000" dirty="0"/>
              <a:t>16</a:t>
            </a:r>
            <a:r>
              <a:rPr lang="en-US" altLang="zh-CN" sz="2000" dirty="0"/>
              <a:t>         A</a:t>
            </a:r>
            <a:r>
              <a:rPr lang="en-US" altLang="zh-CN" sz="2000" baseline="-25000" dirty="0"/>
              <a:t>15</a:t>
            </a:r>
            <a:r>
              <a:rPr lang="en-US" altLang="zh-CN" sz="2000" dirty="0"/>
              <a:t>A</a:t>
            </a:r>
            <a:r>
              <a:rPr lang="en-US" altLang="zh-CN" sz="2000" baseline="-25000" dirty="0"/>
              <a:t>14</a:t>
            </a:r>
            <a:r>
              <a:rPr lang="en-US" altLang="zh-CN" sz="2000" dirty="0"/>
              <a:t>   A</a:t>
            </a:r>
            <a:r>
              <a:rPr lang="en-US" altLang="zh-CN" sz="2000" baseline="-25000" dirty="0"/>
              <a:t>13</a:t>
            </a:r>
            <a:r>
              <a:rPr lang="en-US" altLang="zh-CN" sz="2000" dirty="0"/>
              <a:t>A</a:t>
            </a:r>
            <a:r>
              <a:rPr lang="en-US" altLang="zh-CN" sz="2000" baseline="-25000" dirty="0"/>
              <a:t>12</a:t>
            </a:r>
            <a:r>
              <a:rPr lang="en-US" altLang="zh-CN" sz="2000" dirty="0"/>
              <a:t> ………………………………………A</a:t>
            </a:r>
            <a:r>
              <a:rPr lang="en-US" altLang="zh-CN" sz="2000" baseline="-25000" dirty="0"/>
              <a:t>3</a:t>
            </a:r>
            <a:r>
              <a:rPr lang="en-US" altLang="zh-CN" sz="2000" dirty="0"/>
              <a:t>A</a:t>
            </a:r>
            <a:r>
              <a:rPr lang="en-US" altLang="zh-CN" sz="2000" baseline="-25000" dirty="0"/>
              <a:t>2</a:t>
            </a:r>
            <a:r>
              <a:rPr lang="en-US" altLang="zh-CN" sz="2000" dirty="0"/>
              <a:t>A</a:t>
            </a:r>
            <a:r>
              <a:rPr lang="en-US" altLang="zh-CN" sz="2000" baseline="-25000" dirty="0"/>
              <a:t>1</a:t>
            </a:r>
            <a:r>
              <a:rPr lang="en-US" altLang="zh-CN" sz="2000" dirty="0"/>
              <a:t>A</a:t>
            </a:r>
            <a:r>
              <a:rPr lang="en-US" altLang="zh-CN" sz="2000" baseline="-25000" dirty="0"/>
              <a:t>0</a:t>
            </a:r>
          </a:p>
          <a:p>
            <a:pPr>
              <a:spcBef>
                <a:spcPct val="0"/>
              </a:spcBef>
            </a:pPr>
            <a:r>
              <a:rPr lang="en-US" altLang="zh-CN" sz="2000" dirty="0"/>
              <a:t>0      0     0        0     0      0 0      0 0 0 0         0 0 0 0        0  0  0  0</a:t>
            </a:r>
          </a:p>
          <a:p>
            <a:pPr>
              <a:spcBef>
                <a:spcPct val="0"/>
              </a:spcBef>
            </a:pPr>
            <a:r>
              <a:rPr lang="en-US" altLang="zh-CN" sz="2000" dirty="0"/>
              <a:t>0      0     0        1     1      1 1      1 1 1 1         1 1 1 1        1  1  1  1   </a:t>
            </a:r>
          </a:p>
          <a:p>
            <a:pPr>
              <a:spcBef>
                <a:spcPct val="0"/>
              </a:spcBef>
            </a:pPr>
            <a:r>
              <a:rPr lang="en-US" altLang="zh-CN" sz="2000" dirty="0"/>
              <a:t>0</a:t>
            </a:r>
            <a:r>
              <a:rPr lang="zh-CN" altLang="en-US" sz="2000" dirty="0"/>
              <a:t>号：</a:t>
            </a:r>
            <a:r>
              <a:rPr lang="en-US" altLang="zh-CN" sz="2000" dirty="0"/>
              <a:t>00000H</a:t>
            </a:r>
            <a:r>
              <a:rPr lang="zh-CN" altLang="en-US" sz="2000" dirty="0"/>
              <a:t>～</a:t>
            </a:r>
            <a:r>
              <a:rPr lang="en-US" altLang="zh-CN" sz="2000" dirty="0"/>
              <a:t>0FFFFH</a:t>
            </a:r>
          </a:p>
          <a:p>
            <a:pPr>
              <a:spcBef>
                <a:spcPct val="0"/>
              </a:spcBef>
            </a:pPr>
            <a:r>
              <a:rPr lang="en-US" altLang="zh-CN" sz="2000" dirty="0"/>
              <a:t>0      0     1        0     0      0 0      0 0 0 0         0 0 0 0        0  0  0  0</a:t>
            </a:r>
          </a:p>
          <a:p>
            <a:pPr>
              <a:spcBef>
                <a:spcPct val="0"/>
              </a:spcBef>
            </a:pPr>
            <a:r>
              <a:rPr lang="en-US" altLang="zh-CN" sz="2000" dirty="0"/>
              <a:t>0      0     1        1     1      1 1      1 1 1 1         1 1 1 1        1  1  1  1</a:t>
            </a:r>
          </a:p>
          <a:p>
            <a:pPr>
              <a:spcBef>
                <a:spcPct val="0"/>
              </a:spcBef>
            </a:pPr>
            <a:r>
              <a:rPr lang="en-US" altLang="zh-CN" sz="2000" dirty="0"/>
              <a:t>1</a:t>
            </a:r>
            <a:r>
              <a:rPr lang="zh-CN" altLang="en-US" sz="2000" dirty="0"/>
              <a:t>号：</a:t>
            </a:r>
            <a:r>
              <a:rPr lang="en-US" altLang="zh-CN" sz="2000" dirty="0"/>
              <a:t>10000H</a:t>
            </a:r>
            <a:r>
              <a:rPr lang="zh-CN" altLang="en-US" sz="2000" dirty="0"/>
              <a:t>～</a:t>
            </a:r>
            <a:r>
              <a:rPr lang="en-US" altLang="zh-CN" sz="2000" dirty="0"/>
              <a:t>1FFFFH	2</a:t>
            </a:r>
            <a:r>
              <a:rPr lang="zh-CN" altLang="en-US" sz="2000" dirty="0"/>
              <a:t>号：</a:t>
            </a:r>
            <a:r>
              <a:rPr lang="en-US" altLang="zh-CN" sz="2000" dirty="0"/>
              <a:t>20000H</a:t>
            </a:r>
            <a:r>
              <a:rPr lang="zh-CN" altLang="en-US" sz="2000" dirty="0"/>
              <a:t>～</a:t>
            </a:r>
            <a:r>
              <a:rPr lang="en-US" altLang="zh-CN" sz="2000" dirty="0"/>
              <a:t>2FFFFH …………………………7</a:t>
            </a:r>
            <a:r>
              <a:rPr lang="zh-CN" altLang="en-US" sz="2000" dirty="0"/>
              <a:t>号：</a:t>
            </a:r>
            <a:r>
              <a:rPr lang="en-US" altLang="zh-CN" sz="2000" dirty="0"/>
              <a:t>70000H</a:t>
            </a:r>
            <a:r>
              <a:rPr lang="zh-CN" altLang="en-US" sz="2000" dirty="0"/>
              <a:t>～</a:t>
            </a:r>
            <a:r>
              <a:rPr lang="en-US" altLang="zh-CN" sz="2000" dirty="0"/>
              <a:t>7FFFFH   </a:t>
            </a:r>
          </a:p>
          <a:p>
            <a:pPr>
              <a:spcBef>
                <a:spcPct val="0"/>
              </a:spcBef>
            </a:pPr>
            <a:endParaRPr lang="zh-CN" altLang="en-US" sz="2000" dirty="0"/>
          </a:p>
        </p:txBody>
      </p:sp>
    </p:spTree>
    <p:extLst>
      <p:ext uri="{BB962C8B-B14F-4D97-AF65-F5344CB8AC3E}">
        <p14:creationId xmlns:p14="http://schemas.microsoft.com/office/powerpoint/2010/main" val="30662073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1"/>
          <p:cNvSpPr>
            <a:spLocks noChangeArrowheads="1"/>
          </p:cNvSpPr>
          <p:nvPr/>
        </p:nvSpPr>
        <p:spPr bwMode="auto">
          <a:xfrm>
            <a:off x="172713" y="136924"/>
            <a:ext cx="2079113" cy="44267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686" tIns="45844" rIns="91686" bIns="45844" anchor="ctr">
            <a:spAutoFit/>
          </a:bodyPr>
          <a:lstStyle/>
          <a:p>
            <a:pPr algn="ctr" defTabSz="866341">
              <a:defRPr/>
            </a:pPr>
            <a:r>
              <a:rPr lang="zh-CN" altLang="en-US" sz="2275" b="1" kern="0" dirty="0">
                <a:solidFill>
                  <a:sysClr val="window" lastClr="FFFFFF"/>
                </a:solidFill>
                <a:latin typeface="微软雅黑" panose="020B0503020204020204" pitchFamily="34" charset="-122"/>
                <a:ea typeface="微软雅黑" panose="020B0503020204020204" pitchFamily="34" charset="-122"/>
              </a:rPr>
              <a:t>第四</a:t>
            </a:r>
            <a:r>
              <a:rPr lang="en-US" altLang="zh-CN" sz="2275" b="1" kern="0" dirty="0">
                <a:solidFill>
                  <a:sysClr val="window" lastClr="FFFFFF"/>
                </a:solidFill>
                <a:latin typeface="微软雅黑" panose="020B0503020204020204" pitchFamily="34" charset="-122"/>
                <a:ea typeface="微软雅黑" panose="020B0503020204020204" pitchFamily="34" charset="-122"/>
              </a:rPr>
              <a:t> </a:t>
            </a:r>
            <a:r>
              <a:rPr lang="zh-CN" altLang="en-US" sz="2275" b="1" kern="0" dirty="0">
                <a:solidFill>
                  <a:sysClr val="window" lastClr="FFFFFF"/>
                </a:solidFill>
                <a:latin typeface="微软雅黑" panose="020B0503020204020204" pitchFamily="34" charset="-122"/>
                <a:ea typeface="微软雅黑" panose="020B0503020204020204" pitchFamily="34" charset="-122"/>
              </a:rPr>
              <a:t>章 </a:t>
            </a:r>
          </a:p>
        </p:txBody>
      </p:sp>
      <p:grpSp>
        <p:nvGrpSpPr>
          <p:cNvPr id="6" name="组合 4179"/>
          <p:cNvGrpSpPr/>
          <p:nvPr/>
        </p:nvGrpSpPr>
        <p:grpSpPr bwMode="auto">
          <a:xfrm>
            <a:off x="831163" y="912830"/>
            <a:ext cx="6314252" cy="459986"/>
            <a:chOff x="-96346" y="0"/>
            <a:chExt cx="5282511" cy="524627"/>
          </a:xfrm>
        </p:grpSpPr>
        <p:sp>
          <p:nvSpPr>
            <p:cNvPr id="7" name="椭圆 4181"/>
            <p:cNvSpPr>
              <a:spLocks noChangeArrowheads="1"/>
            </p:cNvSpPr>
            <p:nvPr/>
          </p:nvSpPr>
          <p:spPr bwMode="auto">
            <a:xfrm>
              <a:off x="-96346" y="31744"/>
              <a:ext cx="293915" cy="441920"/>
            </a:xfrm>
            <a:prstGeom prst="ellipse">
              <a:avLst/>
            </a:prstGeom>
            <a:solidFill>
              <a:srgbClr val="59B2FF"/>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hangingPunct="1">
                <a:buFont typeface="Arial" panose="020B0604020202020204" pitchFamily="34" charset="0"/>
                <a:buNone/>
              </a:pPr>
              <a:r>
                <a:rPr lang="en-US" altLang="zh-CN" sz="2275" dirty="0">
                  <a:solidFill>
                    <a:srgbClr val="FFFFFF"/>
                  </a:solidFill>
                  <a:latin typeface="微软雅黑" panose="020B0503020204020204" pitchFamily="34" charset="-122"/>
                  <a:ea typeface="微软雅黑" panose="020B0503020204020204" pitchFamily="34" charset="-122"/>
                </a:rPr>
                <a:t>2</a:t>
              </a:r>
              <a:endParaRPr lang="zh-CN" altLang="en-US" sz="2275" dirty="0">
                <a:solidFill>
                  <a:srgbClr val="FFFFFF"/>
                </a:solidFill>
                <a:latin typeface="微软雅黑" panose="020B0503020204020204" pitchFamily="34" charset="-122"/>
                <a:ea typeface="微软雅黑" panose="020B0503020204020204" pitchFamily="34" charset="-122"/>
              </a:endParaRPr>
            </a:p>
          </p:txBody>
        </p:sp>
        <p:sp>
          <p:nvSpPr>
            <p:cNvPr id="8" name="五边形 4182"/>
            <p:cNvSpPr>
              <a:spLocks noChangeArrowheads="1"/>
            </p:cNvSpPr>
            <p:nvPr/>
          </p:nvSpPr>
          <p:spPr bwMode="auto">
            <a:xfrm flipH="1">
              <a:off x="478470" y="0"/>
              <a:ext cx="4707695" cy="505407"/>
            </a:xfrm>
            <a:prstGeom prst="homePlate">
              <a:avLst>
                <a:gd name="adj" fmla="val 37135"/>
              </a:avLst>
            </a:prstGeom>
            <a:solidFill>
              <a:srgbClr val="FF69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hangingPunct="1">
                <a:buFont typeface="Arial" panose="020B0604020202020204" pitchFamily="34" charset="0"/>
                <a:buNone/>
              </a:pPr>
              <a:endParaRPr lang="zh-CN" altLang="en-US" sz="2275">
                <a:solidFill>
                  <a:srgbClr val="FFFFFF"/>
                </a:solidFill>
                <a:latin typeface="微软雅黑" panose="020B0503020204020204" pitchFamily="34" charset="-122"/>
                <a:ea typeface="微软雅黑" panose="020B0503020204020204" pitchFamily="34" charset="-122"/>
              </a:endParaRPr>
            </a:p>
          </p:txBody>
        </p:sp>
        <p:sp>
          <p:nvSpPr>
            <p:cNvPr id="9" name="文本框 4183"/>
            <p:cNvSpPr txBox="1">
              <a:spLocks noChangeArrowheads="1"/>
            </p:cNvSpPr>
            <p:nvPr/>
          </p:nvSpPr>
          <p:spPr bwMode="auto">
            <a:xfrm>
              <a:off x="618132" y="20024"/>
              <a:ext cx="4558352" cy="504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spcBef>
                  <a:spcPct val="50000"/>
                </a:spcBef>
              </a:pPr>
              <a:r>
                <a:rPr lang="zh-CN" altLang="en-US" sz="2275" dirty="0">
                  <a:latin typeface="微软雅黑" panose="020B0503020204020204" pitchFamily="34" charset="-122"/>
                  <a:ea typeface="微软雅黑" panose="020B0503020204020204" pitchFamily="34" charset="-122"/>
                </a:rPr>
                <a:t>全相联映射的工作原理</a:t>
              </a:r>
            </a:p>
          </p:txBody>
        </p:sp>
      </p:grpSp>
      <p:sp>
        <p:nvSpPr>
          <p:cNvPr id="82" name="矩形 81"/>
          <p:cNvSpPr/>
          <p:nvPr/>
        </p:nvSpPr>
        <p:spPr>
          <a:xfrm>
            <a:off x="8357903" y="862796"/>
            <a:ext cx="3869751" cy="916020"/>
          </a:xfrm>
          <a:prstGeom prst="rect">
            <a:avLst/>
          </a:prstGeom>
        </p:spPr>
        <p:txBody>
          <a:bodyPr wrap="square">
            <a:spAutoFit/>
          </a:bodyPr>
          <a:lstStyle/>
          <a:p>
            <a:pPr>
              <a:lnSpc>
                <a:spcPct val="150000"/>
              </a:lnSpc>
            </a:pPr>
            <a:r>
              <a:rPr lang="zh-CN" altLang="en-US" sz="1896" kern="0" dirty="0">
                <a:latin typeface="微软雅黑" panose="020B0503020204020204" pitchFamily="34" charset="-122"/>
                <a:ea typeface="微软雅黑" panose="020B0503020204020204" pitchFamily="34" charset="-122"/>
                <a:sym typeface="Symbol" panose="05050102010706020507" pitchFamily="18" charset="2"/>
              </a:rPr>
              <a:t></a:t>
            </a:r>
            <a:r>
              <a:rPr lang="zh-CN" altLang="en-US" sz="1896" kern="0" dirty="0">
                <a:latin typeface="微软雅黑" panose="020B0503020204020204" pitchFamily="34" charset="-122"/>
                <a:ea typeface="微软雅黑" panose="020B0503020204020204" pitchFamily="34" charset="-122"/>
              </a:rPr>
              <a:t>主存分块，</a:t>
            </a:r>
            <a:r>
              <a:rPr lang="en-US" altLang="zh-CN" sz="1896" dirty="0">
                <a:latin typeface="微软雅黑" panose="020B0503020204020204" pitchFamily="34" charset="-122"/>
                <a:ea typeface="微软雅黑" panose="020B0503020204020204" pitchFamily="34" charset="-122"/>
              </a:rPr>
              <a:t>Cache</a:t>
            </a:r>
            <a:r>
              <a:rPr lang="zh-CN" altLang="en-US" sz="1896" dirty="0">
                <a:latin typeface="微软雅黑" panose="020B0503020204020204" pitchFamily="34" charset="-122"/>
                <a:ea typeface="微软雅黑" panose="020B0503020204020204" pitchFamily="34" charset="-122"/>
              </a:rPr>
              <a:t>分</a:t>
            </a:r>
            <a:r>
              <a:rPr lang="zh-CN" altLang="en-US" sz="1896" kern="0" dirty="0">
                <a:latin typeface="微软雅黑" panose="020B0503020204020204" pitchFamily="34" charset="-122"/>
                <a:ea typeface="微软雅黑" panose="020B0503020204020204" pitchFamily="34" charset="-122"/>
              </a:rPr>
              <a:t>行 （</a:t>
            </a:r>
            <a:r>
              <a:rPr lang="en-US" altLang="zh-CN" sz="1896" kern="0" dirty="0">
                <a:latin typeface="微软雅黑" panose="020B0503020204020204" pitchFamily="34" charset="-122"/>
                <a:ea typeface="微软雅黑" panose="020B0503020204020204" pitchFamily="34" charset="-122"/>
              </a:rPr>
              <a:t>Line</a:t>
            </a:r>
            <a:r>
              <a:rPr lang="zh-CN" altLang="en-US" sz="1896" kern="0" dirty="0">
                <a:latin typeface="微软雅黑" panose="020B0503020204020204" pitchFamily="34" charset="-122"/>
                <a:ea typeface="微软雅黑" panose="020B0503020204020204" pitchFamily="34" charset="-122"/>
              </a:rPr>
              <a:t>），两者大小相同；</a:t>
            </a:r>
            <a:endParaRPr lang="en-US" altLang="zh-CN" sz="1896" kern="0" dirty="0">
              <a:latin typeface="微软雅黑" panose="020B0503020204020204" pitchFamily="34" charset="-122"/>
              <a:ea typeface="微软雅黑" panose="020B0503020204020204" pitchFamily="34" charset="-122"/>
            </a:endParaRPr>
          </a:p>
        </p:txBody>
      </p:sp>
      <p:sp>
        <p:nvSpPr>
          <p:cNvPr id="50" name="矩形 49"/>
          <p:cNvSpPr/>
          <p:nvPr/>
        </p:nvSpPr>
        <p:spPr>
          <a:xfrm>
            <a:off x="8357903" y="4016692"/>
            <a:ext cx="3869751" cy="916020"/>
          </a:xfrm>
          <a:prstGeom prst="rect">
            <a:avLst/>
          </a:prstGeom>
        </p:spPr>
        <p:txBody>
          <a:bodyPr wrap="square">
            <a:spAutoFit/>
          </a:bodyPr>
          <a:lstStyle/>
          <a:p>
            <a:pPr>
              <a:lnSpc>
                <a:spcPct val="150000"/>
              </a:lnSpc>
            </a:pPr>
            <a:r>
              <a:rPr lang="zh-CN" altLang="en-US" sz="1896" kern="0" dirty="0">
                <a:latin typeface="微软雅黑" panose="020B0503020204020204" pitchFamily="34" charset="-122"/>
                <a:ea typeface="微软雅黑" panose="020B0503020204020204" pitchFamily="34" charset="-122"/>
                <a:sym typeface="Symbol" panose="05050102010706020507" pitchFamily="18" charset="2"/>
              </a:rPr>
              <a:t>主存分块后地址就从一维变成二维；</a:t>
            </a:r>
            <a:endParaRPr lang="en-US" altLang="zh-CN" sz="1896" kern="0" dirty="0">
              <a:latin typeface="微软雅黑" panose="020B0503020204020204" pitchFamily="34" charset="-122"/>
              <a:ea typeface="微软雅黑" panose="020B0503020204020204" pitchFamily="34" charset="-122"/>
              <a:sym typeface="Symbol" panose="05050102010706020507" pitchFamily="18" charset="2"/>
            </a:endParaRPr>
          </a:p>
        </p:txBody>
      </p:sp>
      <p:sp>
        <p:nvSpPr>
          <p:cNvPr id="55" name="矩形 54"/>
          <p:cNvSpPr/>
          <p:nvPr/>
        </p:nvSpPr>
        <p:spPr>
          <a:xfrm>
            <a:off x="8308441" y="4941872"/>
            <a:ext cx="3869751" cy="1353640"/>
          </a:xfrm>
          <a:prstGeom prst="rect">
            <a:avLst/>
          </a:prstGeom>
        </p:spPr>
        <p:txBody>
          <a:bodyPr wrap="square">
            <a:spAutoFit/>
          </a:bodyPr>
          <a:lstStyle/>
          <a:p>
            <a:pPr>
              <a:lnSpc>
                <a:spcPct val="150000"/>
              </a:lnSpc>
            </a:pPr>
            <a:r>
              <a:rPr lang="zh-CN" altLang="en-US" sz="1896" kern="0" dirty="0">
                <a:latin typeface="微软雅黑" panose="020B0503020204020204" pitchFamily="34" charset="-122"/>
                <a:ea typeface="微软雅黑" panose="020B0503020204020204" pitchFamily="34" charset="-122"/>
                <a:sym typeface="Symbol" panose="05050102010706020507" pitchFamily="18" charset="2"/>
              </a:rPr>
              <a:t></a:t>
            </a:r>
            <a:r>
              <a:rPr lang="zh-CN" altLang="en-US" sz="1896" dirty="0">
                <a:latin typeface="微软雅黑" panose="020B0503020204020204" pitchFamily="34" charset="-122"/>
                <a:ea typeface="微软雅黑" panose="020B0503020204020204" pitchFamily="34" charset="-122"/>
              </a:rPr>
              <a:t>映射算法：</a:t>
            </a:r>
            <a:r>
              <a:rPr lang="zh-CN" altLang="en-US" sz="1896" dirty="0">
                <a:solidFill>
                  <a:srgbClr val="D60093"/>
                </a:solidFill>
                <a:latin typeface="微软雅黑" panose="020B0503020204020204" pitchFamily="34" charset="-122"/>
                <a:ea typeface="微软雅黑" panose="020B0503020204020204" pitchFamily="34" charset="-122"/>
              </a:rPr>
              <a:t>主存</a:t>
            </a:r>
            <a:r>
              <a:rPr lang="zh-CN" altLang="en-US" sz="1896" dirty="0">
                <a:latin typeface="微软雅黑" panose="020B0503020204020204" pitchFamily="34" charset="-122"/>
                <a:ea typeface="微软雅黑" panose="020B0503020204020204" pitchFamily="34" charset="-122"/>
              </a:rPr>
              <a:t>的数据</a:t>
            </a:r>
            <a:r>
              <a:rPr lang="zh-CN" altLang="en-US" sz="1896" dirty="0">
                <a:solidFill>
                  <a:srgbClr val="D60093"/>
                </a:solidFill>
                <a:latin typeface="微软雅黑" panose="020B0503020204020204" pitchFamily="34" charset="-122"/>
                <a:ea typeface="微软雅黑" panose="020B0503020204020204" pitchFamily="34" charset="-122"/>
              </a:rPr>
              <a:t>块</a:t>
            </a:r>
            <a:r>
              <a:rPr lang="zh-CN" altLang="en-US" sz="1896" dirty="0">
                <a:latin typeface="微软雅黑" panose="020B0503020204020204" pitchFamily="34" charset="-122"/>
                <a:ea typeface="微软雅黑" panose="020B0503020204020204" pitchFamily="34" charset="-122"/>
              </a:rPr>
              <a:t>可</a:t>
            </a:r>
            <a:r>
              <a:rPr lang="zh-CN" altLang="en-US" sz="1896" dirty="0">
                <a:solidFill>
                  <a:srgbClr val="00B050"/>
                </a:solidFill>
                <a:latin typeface="微软雅黑" panose="020B0503020204020204" pitchFamily="34" charset="-122"/>
                <a:ea typeface="微软雅黑" panose="020B0503020204020204" pitchFamily="34" charset="-122"/>
              </a:rPr>
              <a:t>映射</a:t>
            </a:r>
            <a:r>
              <a:rPr lang="zh-CN" altLang="en-US" sz="1896" dirty="0">
                <a:latin typeface="微软雅黑" panose="020B0503020204020204" pitchFamily="34" charset="-122"/>
                <a:ea typeface="微软雅黑" panose="020B0503020204020204" pitchFamily="34" charset="-122"/>
              </a:rPr>
              <a:t>到</a:t>
            </a:r>
            <a:r>
              <a:rPr lang="en-US" altLang="zh-CN" sz="1896" dirty="0">
                <a:solidFill>
                  <a:srgbClr val="0000FF"/>
                </a:solidFill>
                <a:latin typeface="微软雅黑" panose="020B0503020204020204" pitchFamily="34" charset="-122"/>
                <a:ea typeface="微软雅黑" panose="020B0503020204020204" pitchFamily="34" charset="-122"/>
              </a:rPr>
              <a:t>Cache</a:t>
            </a:r>
            <a:r>
              <a:rPr lang="zh-CN" altLang="en-US" sz="1896" dirty="0">
                <a:solidFill>
                  <a:srgbClr val="0000FF"/>
                </a:solidFill>
                <a:latin typeface="微软雅黑" panose="020B0503020204020204" pitchFamily="34" charset="-122"/>
                <a:ea typeface="微软雅黑" panose="020B0503020204020204" pitchFamily="34" charset="-122"/>
              </a:rPr>
              <a:t>任意</a:t>
            </a:r>
            <a:r>
              <a:rPr lang="zh-CN" altLang="en-US" sz="1896" kern="0" dirty="0">
                <a:solidFill>
                  <a:srgbClr val="0000FF"/>
                </a:solidFill>
                <a:latin typeface="微软雅黑" panose="020B0503020204020204" pitchFamily="34" charset="-122"/>
                <a:ea typeface="微软雅黑" panose="020B0503020204020204" pitchFamily="34" charset="-122"/>
              </a:rPr>
              <a:t>行</a:t>
            </a:r>
            <a:r>
              <a:rPr lang="zh-CN" altLang="en-US" sz="1896" kern="0" dirty="0">
                <a:latin typeface="微软雅黑" panose="020B0503020204020204" pitchFamily="34" charset="-122"/>
                <a:ea typeface="微软雅黑" panose="020B0503020204020204" pitchFamily="34" charset="-122"/>
              </a:rPr>
              <a:t>，同时将该数据块地址对应行的标记存储体中保存。</a:t>
            </a:r>
            <a:endParaRPr lang="en-US" altLang="zh-CN" sz="1896" kern="0" dirty="0">
              <a:latin typeface="微软雅黑" panose="020B0503020204020204" pitchFamily="34" charset="-122"/>
              <a:ea typeface="微软雅黑" panose="020B0503020204020204" pitchFamily="34" charset="-122"/>
            </a:endParaRPr>
          </a:p>
        </p:txBody>
      </p:sp>
      <p:sp>
        <p:nvSpPr>
          <p:cNvPr id="12" name="矩形 11"/>
          <p:cNvSpPr/>
          <p:nvPr/>
        </p:nvSpPr>
        <p:spPr>
          <a:xfrm>
            <a:off x="8323006" y="1857913"/>
            <a:ext cx="3594634" cy="2134559"/>
          </a:xfrm>
          <a:prstGeom prst="rect">
            <a:avLst/>
          </a:prstGeom>
        </p:spPr>
        <p:txBody>
          <a:bodyPr wrap="square">
            <a:spAutoFit/>
          </a:bodyPr>
          <a:lstStyle/>
          <a:p>
            <a:pPr>
              <a:lnSpc>
                <a:spcPct val="150000"/>
              </a:lnSpc>
            </a:pPr>
            <a:r>
              <a:rPr lang="zh-CN" altLang="en-US" sz="1896" kern="0" dirty="0">
                <a:latin typeface="微软雅黑" panose="020B0503020204020204" pitchFamily="34" charset="-122"/>
                <a:ea typeface="微软雅黑" panose="020B0503020204020204" pitchFamily="34" charset="-122"/>
                <a:sym typeface="Symbol" panose="05050102010706020507" pitchFamily="18" charset="2"/>
              </a:rPr>
              <a:t></a:t>
            </a:r>
            <a:r>
              <a:rPr lang="zh-CN" altLang="en-US" sz="1896" dirty="0">
                <a:latin typeface="微软雅黑" panose="020B0503020204020204" pitchFamily="34" charset="-122"/>
                <a:ea typeface="微软雅黑" panose="020B0503020204020204" pitchFamily="34" charset="-122"/>
              </a:rPr>
              <a:t>设每块</a:t>
            </a:r>
            <a:r>
              <a:rPr lang="en-US" altLang="x-none" sz="1896" dirty="0">
                <a:latin typeface="微软雅黑" panose="020B0503020204020204" pitchFamily="34" charset="-122"/>
                <a:ea typeface="微软雅黑" panose="020B0503020204020204" pitchFamily="34" charset="-122"/>
              </a:rPr>
              <a:t>4</a:t>
            </a:r>
            <a:r>
              <a:rPr lang="zh-CN" altLang="en-US" sz="1896" dirty="0">
                <a:latin typeface="微软雅黑" panose="020B0503020204020204" pitchFamily="34" charset="-122"/>
                <a:ea typeface="微软雅黑" panose="020B0503020204020204" pitchFamily="34" charset="-122"/>
              </a:rPr>
              <a:t>个字，主存大小为</a:t>
            </a:r>
            <a:r>
              <a:rPr lang="en-US" altLang="x-none" sz="1896" dirty="0">
                <a:latin typeface="微软雅黑" panose="020B0503020204020204" pitchFamily="34" charset="-122"/>
                <a:ea typeface="微软雅黑" panose="020B0503020204020204" pitchFamily="34" charset="-122"/>
              </a:rPr>
              <a:t>1024</a:t>
            </a:r>
            <a:r>
              <a:rPr lang="zh-CN" altLang="en-US" sz="1896" dirty="0">
                <a:latin typeface="微软雅黑" panose="020B0503020204020204" pitchFamily="34" charset="-122"/>
                <a:ea typeface="微软雅黑" panose="020B0503020204020204" pitchFamily="34" charset="-122"/>
              </a:rPr>
              <a:t>个字，则第</a:t>
            </a:r>
            <a:r>
              <a:rPr lang="en-US" altLang="x-none" sz="1896" dirty="0">
                <a:latin typeface="微软雅黑" panose="020B0503020204020204" pitchFamily="34" charset="-122"/>
                <a:ea typeface="微软雅黑" panose="020B0503020204020204" pitchFamily="34" charset="-122"/>
              </a:rPr>
              <a:t>61</a:t>
            </a:r>
            <a:r>
              <a:rPr lang="zh-CN" altLang="en-US" sz="1896" dirty="0">
                <a:latin typeface="微软雅黑" panose="020B0503020204020204" pitchFamily="34" charset="-122"/>
                <a:ea typeface="微软雅黑" panose="020B0503020204020204" pitchFamily="34" charset="-122"/>
              </a:rPr>
              <a:t>个字的主存地址为：</a:t>
            </a:r>
          </a:p>
          <a:p>
            <a:pPr>
              <a:spcBef>
                <a:spcPct val="50000"/>
              </a:spcBef>
            </a:pPr>
            <a:r>
              <a:rPr lang="zh-CN" altLang="en-US" sz="1896" dirty="0">
                <a:latin typeface="微软雅黑" panose="020B0503020204020204" pitchFamily="34" charset="-122"/>
                <a:ea typeface="微软雅黑" panose="020B0503020204020204" pitchFamily="34" charset="-122"/>
              </a:rPr>
              <a:t>     </a:t>
            </a:r>
            <a:r>
              <a:rPr lang="en-US" altLang="x-none" sz="1896" dirty="0">
                <a:latin typeface="微软雅黑" panose="020B0503020204020204" pitchFamily="34" charset="-122"/>
                <a:ea typeface="微软雅黑" panose="020B0503020204020204" pitchFamily="34" charset="-122"/>
              </a:rPr>
              <a:t>00001111     01 </a:t>
            </a:r>
            <a:r>
              <a:rPr lang="zh-CN" altLang="en-US" sz="1896" dirty="0">
                <a:latin typeface="微软雅黑" panose="020B0503020204020204" pitchFamily="34" charset="-122"/>
                <a:ea typeface="微软雅黑" panose="020B0503020204020204" pitchFamily="34" charset="-122"/>
              </a:rPr>
              <a:t>（块号   块内地址）</a:t>
            </a:r>
          </a:p>
        </p:txBody>
      </p:sp>
      <p:sp>
        <p:nvSpPr>
          <p:cNvPr id="41" name="标题 1">
            <a:extLst>
              <a:ext uri="{FF2B5EF4-FFF2-40B4-BE49-F238E27FC236}">
                <a16:creationId xmlns:a16="http://schemas.microsoft.com/office/drawing/2014/main" id="{0063BA67-2CBE-4048-9D43-8C8B94699FDF}"/>
              </a:ext>
            </a:extLst>
          </p:cNvPr>
          <p:cNvSpPr>
            <a:spLocks noGrp="1"/>
          </p:cNvSpPr>
          <p:nvPr>
            <p:ph type="title"/>
          </p:nvPr>
        </p:nvSpPr>
        <p:spPr>
          <a:xfrm>
            <a:off x="465680" y="245155"/>
            <a:ext cx="6611810" cy="617641"/>
          </a:xfrm>
        </p:spPr>
        <p:txBody>
          <a:bodyPr>
            <a:normAutofit/>
          </a:bodyPr>
          <a:lstStyle/>
          <a:p>
            <a:r>
              <a:rPr lang="en-US" altLang="zh-CN" dirty="0"/>
              <a:t>4.5.3 </a:t>
            </a:r>
            <a:r>
              <a:rPr lang="zh-CN" altLang="en-US" dirty="0"/>
              <a:t>地址映射</a:t>
            </a:r>
          </a:p>
        </p:txBody>
      </p:sp>
      <p:cxnSp>
        <p:nvCxnSpPr>
          <p:cNvPr id="39" name="直接连接符 38">
            <a:extLst>
              <a:ext uri="{FF2B5EF4-FFF2-40B4-BE49-F238E27FC236}">
                <a16:creationId xmlns:a16="http://schemas.microsoft.com/office/drawing/2014/main" id="{FC13030A-FDAF-4480-A412-AD0F3F948758}"/>
              </a:ext>
            </a:extLst>
          </p:cNvPr>
          <p:cNvCxnSpPr/>
          <p:nvPr/>
        </p:nvCxnSpPr>
        <p:spPr>
          <a:xfrm>
            <a:off x="1335014" y="5734459"/>
            <a:ext cx="1245773" cy="0"/>
          </a:xfrm>
          <a:prstGeom prst="line">
            <a:avLst/>
          </a:prstGeom>
          <a:noFill/>
          <a:ln w="38100" cap="sq" cmpd="sng" algn="ctr">
            <a:solidFill>
              <a:srgbClr val="00B0F0"/>
            </a:solidFill>
            <a:prstDash val="solid"/>
            <a:miter lim="800000"/>
            <a:tailEnd type="none"/>
          </a:ln>
          <a:effectLst/>
        </p:spPr>
      </p:cxnSp>
      <p:sp>
        <p:nvSpPr>
          <p:cNvPr id="40" name="矩形 39">
            <a:extLst>
              <a:ext uri="{FF2B5EF4-FFF2-40B4-BE49-F238E27FC236}">
                <a16:creationId xmlns:a16="http://schemas.microsoft.com/office/drawing/2014/main" id="{1B5FBA6D-7D68-468D-AE75-74BFBCBE7625}"/>
              </a:ext>
            </a:extLst>
          </p:cNvPr>
          <p:cNvSpPr/>
          <p:nvPr/>
        </p:nvSpPr>
        <p:spPr>
          <a:xfrm>
            <a:off x="1734551" y="2560729"/>
            <a:ext cx="2404664" cy="2171180"/>
          </a:xfrm>
          <a:prstGeom prst="rect">
            <a:avLst/>
          </a:prstGeom>
          <a:solidFill>
            <a:srgbClr val="CCFFCC"/>
          </a:solidFill>
          <a:ln w="9525" cap="flat" cmpd="sng" algn="ctr">
            <a:solidFill>
              <a:srgbClr val="333333">
                <a:shade val="50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1" u="none" strike="noStrike" kern="0" cap="none" spc="0" normalizeH="0" baseline="0" noProof="0">
              <a:ln>
                <a:noFill/>
              </a:ln>
              <a:solidFill>
                <a:srgbClr val="FFFFFF"/>
              </a:solidFill>
              <a:effectLst/>
              <a:uLnTx/>
              <a:uFillTx/>
              <a:latin typeface="微软雅黑"/>
              <a:ea typeface="微软雅黑"/>
              <a:cs typeface="+mn-cs"/>
            </a:endParaRPr>
          </a:p>
        </p:txBody>
      </p:sp>
      <p:sp>
        <p:nvSpPr>
          <p:cNvPr id="42" name="矩形 41">
            <a:extLst>
              <a:ext uri="{FF2B5EF4-FFF2-40B4-BE49-F238E27FC236}">
                <a16:creationId xmlns:a16="http://schemas.microsoft.com/office/drawing/2014/main" id="{20C06F3F-0CFA-49D4-BE03-B85B48B5EE25}"/>
              </a:ext>
            </a:extLst>
          </p:cNvPr>
          <p:cNvSpPr/>
          <p:nvPr/>
        </p:nvSpPr>
        <p:spPr>
          <a:xfrm>
            <a:off x="4210654" y="2564971"/>
            <a:ext cx="1895499" cy="2166938"/>
          </a:xfrm>
          <a:prstGeom prst="rect">
            <a:avLst/>
          </a:prstGeom>
          <a:solidFill>
            <a:srgbClr val="B2B2B2">
              <a:lumMod val="60000"/>
              <a:lumOff val="40000"/>
            </a:srgbClr>
          </a:solidFill>
          <a:ln w="9525" cap="flat" cmpd="sng" algn="ctr">
            <a:solidFill>
              <a:srgbClr val="333333">
                <a:shade val="50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1" u="none" strike="noStrike" kern="0" cap="none" spc="0" normalizeH="0" baseline="0" noProof="0">
              <a:ln>
                <a:noFill/>
              </a:ln>
              <a:solidFill>
                <a:srgbClr val="FFFFFF"/>
              </a:solidFill>
              <a:effectLst/>
              <a:uLnTx/>
              <a:uFillTx/>
              <a:latin typeface="微软雅黑"/>
              <a:ea typeface="微软雅黑"/>
              <a:cs typeface="+mn-cs"/>
            </a:endParaRPr>
          </a:p>
        </p:txBody>
      </p:sp>
      <p:sp>
        <p:nvSpPr>
          <p:cNvPr id="43" name="TextBox 114">
            <a:extLst>
              <a:ext uri="{FF2B5EF4-FFF2-40B4-BE49-F238E27FC236}">
                <a16:creationId xmlns:a16="http://schemas.microsoft.com/office/drawing/2014/main" id="{360F1D28-4E1B-47ED-8445-C1730D02093C}"/>
              </a:ext>
            </a:extLst>
          </p:cNvPr>
          <p:cNvSpPr txBox="1">
            <a:spLocks noChangeArrowheads="1"/>
          </p:cNvSpPr>
          <p:nvPr/>
        </p:nvSpPr>
        <p:spPr bwMode="auto">
          <a:xfrm>
            <a:off x="5652128" y="2609421"/>
            <a:ext cx="433388" cy="338138"/>
          </a:xfrm>
          <a:prstGeom prst="rect">
            <a:avLst/>
          </a:prstGeom>
          <a:noFill/>
          <a:ln w="9525">
            <a:noFill/>
            <a:miter lim="800000"/>
            <a:headEnd/>
            <a:tailEnd/>
          </a:ln>
        </p:spPr>
        <p:txBody>
          <a:bodyPr>
            <a:spAutoFit/>
          </a:bodyPr>
          <a:lstStyle/>
          <a:p>
            <a:pPr fontAlgn="base">
              <a:spcBef>
                <a:spcPct val="0"/>
              </a:spcBef>
              <a:spcAft>
                <a:spcPct val="0"/>
              </a:spcAft>
            </a:pPr>
            <a:r>
              <a:rPr lang="en-US" altLang="zh-CN" sz="1600" b="1" i="1" dirty="0">
                <a:solidFill>
                  <a:srgbClr val="000000"/>
                </a:solidFill>
                <a:latin typeface="Arial" charset="0"/>
                <a:ea typeface="华文细黑" pitchFamily="2" charset="-122"/>
              </a:rPr>
              <a:t>L</a:t>
            </a:r>
            <a:r>
              <a:rPr lang="en-US" altLang="zh-CN" sz="1600" b="1" i="1" baseline="-25000" dirty="0">
                <a:solidFill>
                  <a:srgbClr val="000000"/>
                </a:solidFill>
                <a:latin typeface="Arial" charset="0"/>
                <a:ea typeface="华文细黑" pitchFamily="2" charset="-122"/>
              </a:rPr>
              <a:t>0</a:t>
            </a:r>
            <a:endParaRPr lang="zh-CN" altLang="en-US" sz="1600" b="1" i="1" baseline="-25000" dirty="0">
              <a:solidFill>
                <a:srgbClr val="000000"/>
              </a:solidFill>
              <a:latin typeface="Arial" charset="0"/>
              <a:ea typeface="华文细黑" pitchFamily="2" charset="-122"/>
            </a:endParaRPr>
          </a:p>
        </p:txBody>
      </p:sp>
      <p:sp>
        <p:nvSpPr>
          <p:cNvPr id="44" name="TextBox 120">
            <a:extLst>
              <a:ext uri="{FF2B5EF4-FFF2-40B4-BE49-F238E27FC236}">
                <a16:creationId xmlns:a16="http://schemas.microsoft.com/office/drawing/2014/main" id="{A8A2DB83-9329-47A4-88D1-0899CE4A0B0D}"/>
              </a:ext>
            </a:extLst>
          </p:cNvPr>
          <p:cNvSpPr txBox="1">
            <a:spLocks noChangeArrowheads="1"/>
          </p:cNvSpPr>
          <p:nvPr/>
        </p:nvSpPr>
        <p:spPr bwMode="auto">
          <a:xfrm>
            <a:off x="5652128" y="3179335"/>
            <a:ext cx="433388" cy="338137"/>
          </a:xfrm>
          <a:prstGeom prst="rect">
            <a:avLst/>
          </a:prstGeom>
          <a:noFill/>
          <a:ln w="9525">
            <a:noFill/>
            <a:miter lim="800000"/>
            <a:headEnd/>
            <a:tailEnd/>
          </a:ln>
        </p:spPr>
        <p:txBody>
          <a:bodyPr>
            <a:spAutoFit/>
          </a:bodyPr>
          <a:lstStyle/>
          <a:p>
            <a:pPr fontAlgn="base">
              <a:spcBef>
                <a:spcPct val="0"/>
              </a:spcBef>
              <a:spcAft>
                <a:spcPct val="0"/>
              </a:spcAft>
            </a:pPr>
            <a:r>
              <a:rPr lang="en-US" altLang="zh-CN" sz="1600" b="1" i="1" dirty="0">
                <a:solidFill>
                  <a:srgbClr val="000000"/>
                </a:solidFill>
                <a:latin typeface="Arial" charset="0"/>
                <a:ea typeface="华文细黑" pitchFamily="2" charset="-122"/>
              </a:rPr>
              <a:t>L</a:t>
            </a:r>
            <a:r>
              <a:rPr lang="en-US" altLang="zh-CN" sz="1600" b="1" i="1" baseline="-25000" dirty="0">
                <a:solidFill>
                  <a:srgbClr val="000000"/>
                </a:solidFill>
                <a:latin typeface="Arial" charset="0"/>
                <a:ea typeface="华文细黑" pitchFamily="2" charset="-122"/>
              </a:rPr>
              <a:t>1</a:t>
            </a:r>
            <a:endParaRPr lang="zh-CN" altLang="en-US" sz="1600" b="1" i="1" baseline="-25000" dirty="0">
              <a:solidFill>
                <a:srgbClr val="000000"/>
              </a:solidFill>
              <a:latin typeface="Arial" charset="0"/>
              <a:ea typeface="华文细黑" pitchFamily="2" charset="-122"/>
            </a:endParaRPr>
          </a:p>
        </p:txBody>
      </p:sp>
      <p:sp>
        <p:nvSpPr>
          <p:cNvPr id="48" name="TextBox 132">
            <a:extLst>
              <a:ext uri="{FF2B5EF4-FFF2-40B4-BE49-F238E27FC236}">
                <a16:creationId xmlns:a16="http://schemas.microsoft.com/office/drawing/2014/main" id="{AB2DBD68-DB1C-4947-BBAB-08C0F84327FB}"/>
              </a:ext>
            </a:extLst>
          </p:cNvPr>
          <p:cNvSpPr txBox="1">
            <a:spLocks noChangeArrowheads="1"/>
          </p:cNvSpPr>
          <p:nvPr/>
        </p:nvSpPr>
        <p:spPr bwMode="auto">
          <a:xfrm>
            <a:off x="5625141" y="4312810"/>
            <a:ext cx="552450" cy="339725"/>
          </a:xfrm>
          <a:prstGeom prst="rect">
            <a:avLst/>
          </a:prstGeom>
          <a:noFill/>
          <a:ln w="9525">
            <a:noFill/>
            <a:miter lim="800000"/>
            <a:headEnd/>
            <a:tailEnd/>
          </a:ln>
        </p:spPr>
        <p:txBody>
          <a:bodyPr>
            <a:spAutoFit/>
          </a:bodyPr>
          <a:lstStyle/>
          <a:p>
            <a:pPr fontAlgn="base">
              <a:spcBef>
                <a:spcPct val="0"/>
              </a:spcBef>
              <a:spcAft>
                <a:spcPct val="0"/>
              </a:spcAft>
            </a:pPr>
            <a:r>
              <a:rPr lang="en-US" altLang="zh-CN" sz="1600" b="1" i="1" dirty="0">
                <a:solidFill>
                  <a:srgbClr val="000000"/>
                </a:solidFill>
                <a:latin typeface="Arial" charset="0"/>
                <a:ea typeface="华文细黑" pitchFamily="2" charset="-122"/>
              </a:rPr>
              <a:t>L</a:t>
            </a:r>
            <a:r>
              <a:rPr lang="en-US" altLang="zh-CN" sz="1600" b="1" i="1" baseline="-25000" dirty="0">
                <a:solidFill>
                  <a:srgbClr val="000000"/>
                </a:solidFill>
                <a:latin typeface="Arial" charset="0"/>
                <a:ea typeface="华文细黑" pitchFamily="2" charset="-122"/>
              </a:rPr>
              <a:t>n-1</a:t>
            </a:r>
            <a:endParaRPr lang="zh-CN" altLang="en-US" sz="1600" b="1" i="1" baseline="-25000" dirty="0">
              <a:solidFill>
                <a:srgbClr val="000000"/>
              </a:solidFill>
              <a:latin typeface="Arial" charset="0"/>
              <a:ea typeface="华文细黑" pitchFamily="2" charset="-122"/>
            </a:endParaRPr>
          </a:p>
        </p:txBody>
      </p:sp>
      <p:sp>
        <p:nvSpPr>
          <p:cNvPr id="49" name="矩形 48">
            <a:extLst>
              <a:ext uri="{FF2B5EF4-FFF2-40B4-BE49-F238E27FC236}">
                <a16:creationId xmlns:a16="http://schemas.microsoft.com/office/drawing/2014/main" id="{3A5D682C-3916-4608-8D2E-38C83C6C4034}"/>
              </a:ext>
            </a:extLst>
          </p:cNvPr>
          <p:cNvSpPr/>
          <p:nvPr/>
        </p:nvSpPr>
        <p:spPr>
          <a:xfrm>
            <a:off x="6966579" y="2679271"/>
            <a:ext cx="1247775" cy="228600"/>
          </a:xfrm>
          <a:prstGeom prst="rect">
            <a:avLst/>
          </a:prstGeom>
          <a:solidFill>
            <a:srgbClr val="FFFFFF"/>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err="1">
                <a:ln>
                  <a:noFill/>
                </a:ln>
                <a:solidFill>
                  <a:srgbClr val="000000"/>
                </a:solidFill>
                <a:effectLst/>
                <a:uLnTx/>
                <a:uFillTx/>
                <a:latin typeface="微软雅黑"/>
                <a:ea typeface="微软雅黑"/>
                <a:cs typeface="+mn-cs"/>
              </a:rPr>
              <a:t>d</a:t>
            </a:r>
            <a:r>
              <a:rPr kumimoji="0" lang="en-US" altLang="zh-CN" sz="1400" b="0" i="0" u="none" strike="noStrike" kern="0" cap="none" spc="0" normalizeH="0" baseline="-25000" noProof="0" dirty="0" err="1">
                <a:ln>
                  <a:noFill/>
                </a:ln>
                <a:solidFill>
                  <a:srgbClr val="000000"/>
                </a:solidFill>
                <a:effectLst/>
                <a:uLnTx/>
                <a:uFillTx/>
                <a:latin typeface="微软雅黑"/>
                <a:ea typeface="微软雅黑"/>
                <a:cs typeface="+mn-cs"/>
              </a:rPr>
              <a:t>n</a:t>
            </a:r>
            <a:endParaRPr kumimoji="0" lang="zh-CN" altLang="en-US" sz="14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51" name="矩形 50">
            <a:extLst>
              <a:ext uri="{FF2B5EF4-FFF2-40B4-BE49-F238E27FC236}">
                <a16:creationId xmlns:a16="http://schemas.microsoft.com/office/drawing/2014/main" id="{99AC2455-BF22-46C5-A629-49DC9BBA0943}"/>
              </a:ext>
            </a:extLst>
          </p:cNvPr>
          <p:cNvSpPr/>
          <p:nvPr/>
        </p:nvSpPr>
        <p:spPr>
          <a:xfrm>
            <a:off x="6966579" y="2907872"/>
            <a:ext cx="1247775" cy="227013"/>
          </a:xfrm>
          <a:prstGeom prst="rect">
            <a:avLst/>
          </a:prstGeom>
          <a:solidFill>
            <a:srgbClr val="FFFFFF"/>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rgbClr val="000000"/>
                </a:solidFill>
                <a:effectLst/>
                <a:uLnTx/>
                <a:uFillTx/>
                <a:latin typeface="微软雅黑"/>
                <a:ea typeface="微软雅黑"/>
                <a:cs typeface="+mn-cs"/>
              </a:rPr>
              <a:t>n+1</a:t>
            </a:r>
            <a:endParaRPr kumimoji="0" lang="zh-CN" altLang="en-US" sz="14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52" name="矩形 51">
            <a:extLst>
              <a:ext uri="{FF2B5EF4-FFF2-40B4-BE49-F238E27FC236}">
                <a16:creationId xmlns:a16="http://schemas.microsoft.com/office/drawing/2014/main" id="{E09F669C-D75E-49C5-B1C6-A7F6AF890F19}"/>
              </a:ext>
            </a:extLst>
          </p:cNvPr>
          <p:cNvSpPr/>
          <p:nvPr/>
        </p:nvSpPr>
        <p:spPr>
          <a:xfrm>
            <a:off x="6966579" y="3136472"/>
            <a:ext cx="1247775" cy="227013"/>
          </a:xfrm>
          <a:prstGeom prst="rect">
            <a:avLst/>
          </a:prstGeom>
          <a:solidFill>
            <a:srgbClr val="FFFFFF"/>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a:t>
            </a:r>
            <a:endParaRPr kumimoji="0" lang="zh-CN" altLang="en-US" sz="14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53" name="矩形 52">
            <a:extLst>
              <a:ext uri="{FF2B5EF4-FFF2-40B4-BE49-F238E27FC236}">
                <a16:creationId xmlns:a16="http://schemas.microsoft.com/office/drawing/2014/main" id="{C84B3712-82EC-4717-8D94-6A54EF9443CD}"/>
              </a:ext>
            </a:extLst>
          </p:cNvPr>
          <p:cNvSpPr/>
          <p:nvPr/>
        </p:nvSpPr>
        <p:spPr>
          <a:xfrm>
            <a:off x="6966579" y="3363484"/>
            <a:ext cx="1247775" cy="228600"/>
          </a:xfrm>
          <a:prstGeom prst="rect">
            <a:avLst/>
          </a:prstGeom>
          <a:solidFill>
            <a:srgbClr val="FFFFFF"/>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rgbClr val="000000"/>
                </a:solidFill>
                <a:effectLst/>
                <a:uLnTx/>
                <a:uFillTx/>
                <a:latin typeface="微软雅黑"/>
                <a:ea typeface="微软雅黑"/>
                <a:cs typeface="+mn-cs"/>
              </a:rPr>
              <a:t>2n-1</a:t>
            </a:r>
            <a:endParaRPr kumimoji="0" lang="zh-CN" altLang="en-US" sz="14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54" name="矩形 53">
            <a:extLst>
              <a:ext uri="{FF2B5EF4-FFF2-40B4-BE49-F238E27FC236}">
                <a16:creationId xmlns:a16="http://schemas.microsoft.com/office/drawing/2014/main" id="{EC59A9DC-D2CF-4EEC-87C4-17DDD8EF0C40}"/>
              </a:ext>
            </a:extLst>
          </p:cNvPr>
          <p:cNvSpPr/>
          <p:nvPr/>
        </p:nvSpPr>
        <p:spPr>
          <a:xfrm>
            <a:off x="6966579" y="5416121"/>
            <a:ext cx="1247775" cy="228600"/>
          </a:xfrm>
          <a:prstGeom prst="rect">
            <a:avLst/>
          </a:prstGeom>
          <a:solidFill>
            <a:srgbClr val="92D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err="1">
                <a:ln>
                  <a:noFill/>
                </a:ln>
                <a:solidFill>
                  <a:srgbClr val="000000"/>
                </a:solidFill>
                <a:effectLst/>
                <a:uLnTx/>
                <a:uFillTx/>
                <a:latin typeface="微软雅黑"/>
                <a:ea typeface="微软雅黑"/>
                <a:cs typeface="+mn-cs"/>
              </a:rPr>
              <a:t>B</a:t>
            </a:r>
            <a:r>
              <a:rPr kumimoji="0" lang="en-US" altLang="zh-CN" sz="1400" b="0" i="1" u="none" strike="noStrike" kern="0" cap="none" spc="0" normalizeH="0" baseline="-25000" noProof="0" dirty="0" err="1">
                <a:ln>
                  <a:noFill/>
                </a:ln>
                <a:solidFill>
                  <a:srgbClr val="000000"/>
                </a:solidFill>
                <a:effectLst/>
                <a:uLnTx/>
                <a:uFillTx/>
                <a:latin typeface="微软雅黑"/>
                <a:ea typeface="微软雅黑"/>
                <a:cs typeface="+mn-cs"/>
              </a:rPr>
              <a:t>mn</a:t>
            </a:r>
            <a:endParaRPr kumimoji="0" lang="zh-CN" altLang="en-US" sz="1400" b="0" i="1"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56" name="矩形 55">
            <a:extLst>
              <a:ext uri="{FF2B5EF4-FFF2-40B4-BE49-F238E27FC236}">
                <a16:creationId xmlns:a16="http://schemas.microsoft.com/office/drawing/2014/main" id="{23D767E5-A321-4CC8-9E3E-3199AFE45940}"/>
              </a:ext>
            </a:extLst>
          </p:cNvPr>
          <p:cNvSpPr/>
          <p:nvPr/>
        </p:nvSpPr>
        <p:spPr>
          <a:xfrm>
            <a:off x="6966579" y="5644722"/>
            <a:ext cx="1247775" cy="227013"/>
          </a:xfrm>
          <a:prstGeom prst="rect">
            <a:avLst/>
          </a:prstGeom>
          <a:solidFill>
            <a:srgbClr val="FFFFFF"/>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B</a:t>
            </a:r>
            <a:r>
              <a:rPr kumimoji="0" lang="en-US" altLang="zh-CN" sz="1400" b="0" i="1" u="none" strike="noStrike" kern="0" cap="none" spc="0" normalizeH="0" baseline="-25000" noProof="0" dirty="0">
                <a:ln>
                  <a:noFill/>
                </a:ln>
                <a:solidFill>
                  <a:srgbClr val="000000"/>
                </a:solidFill>
                <a:effectLst/>
                <a:uLnTx/>
                <a:uFillTx/>
                <a:latin typeface="微软雅黑"/>
                <a:ea typeface="微软雅黑"/>
                <a:cs typeface="+mn-cs"/>
              </a:rPr>
              <a:t>mn+1</a:t>
            </a:r>
            <a:endParaRPr kumimoji="0" lang="zh-CN" altLang="en-US" sz="1400" b="0" i="1"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57" name="矩形 56">
            <a:extLst>
              <a:ext uri="{FF2B5EF4-FFF2-40B4-BE49-F238E27FC236}">
                <a16:creationId xmlns:a16="http://schemas.microsoft.com/office/drawing/2014/main" id="{A5C8B892-0903-4128-AB3C-98B490174716}"/>
              </a:ext>
            </a:extLst>
          </p:cNvPr>
          <p:cNvSpPr/>
          <p:nvPr/>
        </p:nvSpPr>
        <p:spPr>
          <a:xfrm>
            <a:off x="6966579" y="5871735"/>
            <a:ext cx="1247775" cy="225425"/>
          </a:xfrm>
          <a:prstGeom prst="rect">
            <a:avLst/>
          </a:prstGeom>
          <a:solidFill>
            <a:srgbClr val="FFFFFF"/>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a:t>
            </a:r>
            <a:endParaRPr kumimoji="0" lang="zh-CN" altLang="en-US" sz="1400" b="0" i="1"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58" name="矩形 57">
            <a:extLst>
              <a:ext uri="{FF2B5EF4-FFF2-40B4-BE49-F238E27FC236}">
                <a16:creationId xmlns:a16="http://schemas.microsoft.com/office/drawing/2014/main" id="{7835B13B-11E6-49AD-AC73-0AB61D1B763D}"/>
              </a:ext>
            </a:extLst>
          </p:cNvPr>
          <p:cNvSpPr/>
          <p:nvPr/>
        </p:nvSpPr>
        <p:spPr>
          <a:xfrm>
            <a:off x="6966579" y="3592084"/>
            <a:ext cx="1247775" cy="227012"/>
          </a:xfrm>
          <a:prstGeom prst="rect">
            <a:avLst/>
          </a:prstGeom>
          <a:solidFill>
            <a:srgbClr val="FFFFFF"/>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rgbClr val="000000"/>
                </a:solidFill>
                <a:effectLst/>
                <a:uLnTx/>
                <a:uFillTx/>
                <a:latin typeface="微软雅黑"/>
                <a:ea typeface="微软雅黑"/>
                <a:cs typeface="+mn-cs"/>
              </a:rPr>
              <a:t>2n</a:t>
            </a:r>
            <a:endParaRPr kumimoji="0" lang="zh-CN" altLang="en-US" sz="14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60" name="矩形 59">
            <a:extLst>
              <a:ext uri="{FF2B5EF4-FFF2-40B4-BE49-F238E27FC236}">
                <a16:creationId xmlns:a16="http://schemas.microsoft.com/office/drawing/2014/main" id="{C466DA9D-A9AF-4484-A21C-271839D481D3}"/>
              </a:ext>
            </a:extLst>
          </p:cNvPr>
          <p:cNvSpPr/>
          <p:nvPr/>
        </p:nvSpPr>
        <p:spPr>
          <a:xfrm>
            <a:off x="6966579" y="3820684"/>
            <a:ext cx="1247775" cy="227012"/>
          </a:xfrm>
          <a:prstGeom prst="rect">
            <a:avLst/>
          </a:prstGeom>
          <a:solidFill>
            <a:srgbClr val="FFFFFF"/>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rgbClr val="000000"/>
                </a:solidFill>
                <a:effectLst/>
                <a:uLnTx/>
                <a:uFillTx/>
                <a:latin typeface="微软雅黑"/>
                <a:ea typeface="微软雅黑"/>
                <a:cs typeface="+mn-cs"/>
              </a:rPr>
              <a:t>2n+1</a:t>
            </a:r>
            <a:endParaRPr kumimoji="0" lang="zh-CN" altLang="en-US" sz="14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62" name="矩形 61">
            <a:extLst>
              <a:ext uri="{FF2B5EF4-FFF2-40B4-BE49-F238E27FC236}">
                <a16:creationId xmlns:a16="http://schemas.microsoft.com/office/drawing/2014/main" id="{92F60443-720A-4B07-A8CA-913D41038065}"/>
              </a:ext>
            </a:extLst>
          </p:cNvPr>
          <p:cNvSpPr/>
          <p:nvPr/>
        </p:nvSpPr>
        <p:spPr>
          <a:xfrm>
            <a:off x="6966579" y="4047696"/>
            <a:ext cx="1247775" cy="228600"/>
          </a:xfrm>
          <a:prstGeom prst="rect">
            <a:avLst/>
          </a:prstGeom>
          <a:solidFill>
            <a:srgbClr val="FFFFFF"/>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微软雅黑"/>
                <a:ea typeface="微软雅黑"/>
                <a:cs typeface="+mn-cs"/>
              </a:rPr>
              <a:t>…</a:t>
            </a:r>
            <a:endParaRPr kumimoji="0" lang="zh-CN" altLang="en-US" sz="16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65" name="矩形 64">
            <a:extLst>
              <a:ext uri="{FF2B5EF4-FFF2-40B4-BE49-F238E27FC236}">
                <a16:creationId xmlns:a16="http://schemas.microsoft.com/office/drawing/2014/main" id="{B2561846-35C3-4E06-A441-8BF4FE9231A9}"/>
              </a:ext>
            </a:extLst>
          </p:cNvPr>
          <p:cNvSpPr/>
          <p:nvPr/>
        </p:nvSpPr>
        <p:spPr>
          <a:xfrm>
            <a:off x="6966579" y="4276297"/>
            <a:ext cx="1247775" cy="227013"/>
          </a:xfrm>
          <a:prstGeom prst="rect">
            <a:avLst/>
          </a:prstGeom>
          <a:solidFill>
            <a:srgbClr val="FFFFFF"/>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rgbClr val="000000"/>
                </a:solidFill>
                <a:effectLst/>
                <a:uLnTx/>
                <a:uFillTx/>
                <a:latin typeface="微软雅黑"/>
                <a:ea typeface="微软雅黑"/>
                <a:cs typeface="+mn-cs"/>
              </a:rPr>
              <a:t>3n-1</a:t>
            </a:r>
            <a:endParaRPr kumimoji="0" lang="zh-CN" altLang="en-US" sz="14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66" name="矩形 65">
            <a:extLst>
              <a:ext uri="{FF2B5EF4-FFF2-40B4-BE49-F238E27FC236}">
                <a16:creationId xmlns:a16="http://schemas.microsoft.com/office/drawing/2014/main" id="{1BA982F8-26FA-4C94-87B6-B13FEA6B3F02}"/>
              </a:ext>
            </a:extLst>
          </p:cNvPr>
          <p:cNvSpPr/>
          <p:nvPr/>
        </p:nvSpPr>
        <p:spPr>
          <a:xfrm>
            <a:off x="6966579" y="6097159"/>
            <a:ext cx="1247775" cy="227012"/>
          </a:xfrm>
          <a:prstGeom prst="rect">
            <a:avLst/>
          </a:prstGeom>
          <a:solidFill>
            <a:srgbClr val="FFFFFF"/>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B</a:t>
            </a:r>
            <a:r>
              <a:rPr kumimoji="0" lang="en-US" altLang="zh-CN" sz="1400" b="0" i="1" u="none" strike="noStrike" kern="0" cap="none" spc="0" normalizeH="0" baseline="-25000" noProof="0" dirty="0">
                <a:ln>
                  <a:noFill/>
                </a:ln>
                <a:solidFill>
                  <a:srgbClr val="000000"/>
                </a:solidFill>
                <a:effectLst/>
                <a:uLnTx/>
                <a:uFillTx/>
                <a:latin typeface="微软雅黑"/>
                <a:ea typeface="微软雅黑"/>
                <a:cs typeface="+mn-cs"/>
              </a:rPr>
              <a:t>mn+n-1</a:t>
            </a:r>
            <a:endParaRPr kumimoji="0" lang="zh-CN" altLang="en-US" sz="1400" b="0" i="1"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67" name="矩形 66">
            <a:extLst>
              <a:ext uri="{FF2B5EF4-FFF2-40B4-BE49-F238E27FC236}">
                <a16:creationId xmlns:a16="http://schemas.microsoft.com/office/drawing/2014/main" id="{7A8DD0C0-D4D2-4BC1-81BB-36D075E8E4FA}"/>
              </a:ext>
            </a:extLst>
          </p:cNvPr>
          <p:cNvSpPr/>
          <p:nvPr/>
        </p:nvSpPr>
        <p:spPr>
          <a:xfrm>
            <a:off x="6966579" y="1787096"/>
            <a:ext cx="1247775" cy="228600"/>
          </a:xfrm>
          <a:prstGeom prst="rect">
            <a:avLst/>
          </a:prstGeom>
          <a:solidFill>
            <a:srgbClr val="99FF66"/>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rgbClr val="000000"/>
                </a:solidFill>
                <a:effectLst/>
                <a:uLnTx/>
                <a:uFillTx/>
                <a:latin typeface="微软雅黑"/>
                <a:ea typeface="微软雅黑"/>
                <a:cs typeface="+mn-cs"/>
              </a:rPr>
              <a:t>0</a:t>
            </a:r>
            <a:endParaRPr kumimoji="0" lang="zh-CN" altLang="en-US" sz="14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68" name="矩形 67">
            <a:extLst>
              <a:ext uri="{FF2B5EF4-FFF2-40B4-BE49-F238E27FC236}">
                <a16:creationId xmlns:a16="http://schemas.microsoft.com/office/drawing/2014/main" id="{8BF178AC-08DC-4242-9D9F-0D28F4B68C96}"/>
              </a:ext>
            </a:extLst>
          </p:cNvPr>
          <p:cNvSpPr/>
          <p:nvPr/>
        </p:nvSpPr>
        <p:spPr>
          <a:xfrm>
            <a:off x="6966579" y="2015697"/>
            <a:ext cx="1247775" cy="227013"/>
          </a:xfrm>
          <a:prstGeom prst="rect">
            <a:avLst/>
          </a:prstGeom>
          <a:solidFill>
            <a:srgbClr val="FFFFFF"/>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rgbClr val="000000"/>
                </a:solidFill>
                <a:effectLst/>
                <a:uLnTx/>
                <a:uFillTx/>
                <a:latin typeface="微软雅黑"/>
                <a:ea typeface="微软雅黑"/>
                <a:cs typeface="+mn-cs"/>
              </a:rPr>
              <a:t>1</a:t>
            </a:r>
            <a:endParaRPr kumimoji="0" lang="zh-CN" altLang="en-US" sz="14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69" name="矩形 68">
            <a:extLst>
              <a:ext uri="{FF2B5EF4-FFF2-40B4-BE49-F238E27FC236}">
                <a16:creationId xmlns:a16="http://schemas.microsoft.com/office/drawing/2014/main" id="{F4E2F0C6-910C-465B-978B-9EBD8051DD38}"/>
              </a:ext>
            </a:extLst>
          </p:cNvPr>
          <p:cNvSpPr/>
          <p:nvPr/>
        </p:nvSpPr>
        <p:spPr>
          <a:xfrm>
            <a:off x="6966579" y="2242709"/>
            <a:ext cx="1247775" cy="228600"/>
          </a:xfrm>
          <a:prstGeom prst="rect">
            <a:avLst/>
          </a:prstGeom>
          <a:solidFill>
            <a:srgbClr val="FFFFFF"/>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a:t>
            </a:r>
            <a:endParaRPr kumimoji="0" lang="zh-CN" altLang="en-US" sz="14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70" name="矩形 69">
            <a:extLst>
              <a:ext uri="{FF2B5EF4-FFF2-40B4-BE49-F238E27FC236}">
                <a16:creationId xmlns:a16="http://schemas.microsoft.com/office/drawing/2014/main" id="{A4CC68F2-052A-4646-B0EB-9BF8ECE7E604}"/>
              </a:ext>
            </a:extLst>
          </p:cNvPr>
          <p:cNvSpPr/>
          <p:nvPr/>
        </p:nvSpPr>
        <p:spPr>
          <a:xfrm>
            <a:off x="6966579" y="2452259"/>
            <a:ext cx="1247775" cy="227012"/>
          </a:xfrm>
          <a:prstGeom prst="rect">
            <a:avLst/>
          </a:prstGeom>
          <a:solidFill>
            <a:srgbClr val="FFFFFF"/>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rgbClr val="000000"/>
                </a:solidFill>
                <a:effectLst/>
                <a:uLnTx/>
                <a:uFillTx/>
                <a:latin typeface="微软雅黑"/>
                <a:ea typeface="微软雅黑"/>
                <a:cs typeface="+mn-cs"/>
              </a:rPr>
              <a:t>n-1</a:t>
            </a:r>
            <a:endParaRPr kumimoji="0" lang="zh-CN" altLang="en-US" sz="14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71" name="矩形 70">
            <a:extLst>
              <a:ext uri="{FF2B5EF4-FFF2-40B4-BE49-F238E27FC236}">
                <a16:creationId xmlns:a16="http://schemas.microsoft.com/office/drawing/2014/main" id="{A27FC279-9544-4940-BBB1-E86D329ED7AC}"/>
              </a:ext>
            </a:extLst>
          </p:cNvPr>
          <p:cNvSpPr/>
          <p:nvPr/>
        </p:nvSpPr>
        <p:spPr>
          <a:xfrm>
            <a:off x="6966579" y="4503309"/>
            <a:ext cx="1247775" cy="228600"/>
          </a:xfrm>
          <a:prstGeom prst="rect">
            <a:avLst/>
          </a:prstGeom>
          <a:solidFill>
            <a:srgbClr val="FFFFFF"/>
          </a:solidFill>
          <a:ln w="25400" cap="flat" cmpd="sng" algn="ctr">
            <a:solidFill>
              <a:srgbClr val="333333"/>
            </a:solidFill>
            <a:prstDash val="solid"/>
          </a:ln>
          <a:effectLst/>
        </p:spPr>
        <p:txBody>
          <a:bodyPr tIns="0"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微软雅黑"/>
                <a:ea typeface="微软雅黑"/>
                <a:cs typeface="+mn-cs"/>
              </a:rPr>
              <a:t>…</a:t>
            </a:r>
            <a:endParaRPr kumimoji="0" lang="zh-CN" altLang="en-US" sz="16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72" name="矩形 71">
            <a:extLst>
              <a:ext uri="{FF2B5EF4-FFF2-40B4-BE49-F238E27FC236}">
                <a16:creationId xmlns:a16="http://schemas.microsoft.com/office/drawing/2014/main" id="{0DA3A885-D1C1-49BA-8441-D33A02A36868}"/>
              </a:ext>
            </a:extLst>
          </p:cNvPr>
          <p:cNvSpPr/>
          <p:nvPr/>
        </p:nvSpPr>
        <p:spPr>
          <a:xfrm>
            <a:off x="6966579" y="4731909"/>
            <a:ext cx="1247775" cy="228600"/>
          </a:xfrm>
          <a:prstGeom prst="rect">
            <a:avLst/>
          </a:prstGeom>
          <a:solidFill>
            <a:srgbClr val="FFFFFF"/>
          </a:solidFill>
          <a:ln w="25400" cap="flat" cmpd="sng" algn="ctr">
            <a:solidFill>
              <a:srgbClr val="333333"/>
            </a:solidFill>
            <a:prstDash val="solid"/>
          </a:ln>
          <a:effectLst/>
        </p:spPr>
        <p:txBody>
          <a:bodyPr tIns="0"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微软雅黑"/>
                <a:ea typeface="微软雅黑"/>
                <a:cs typeface="+mn-cs"/>
              </a:rPr>
              <a:t>…</a:t>
            </a:r>
            <a:endParaRPr kumimoji="0" lang="zh-CN" altLang="en-US" sz="16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73" name="矩形 72">
            <a:extLst>
              <a:ext uri="{FF2B5EF4-FFF2-40B4-BE49-F238E27FC236}">
                <a16:creationId xmlns:a16="http://schemas.microsoft.com/office/drawing/2014/main" id="{3A28E021-79E4-4DD8-876A-728EC8351BD1}"/>
              </a:ext>
            </a:extLst>
          </p:cNvPr>
          <p:cNvSpPr/>
          <p:nvPr/>
        </p:nvSpPr>
        <p:spPr>
          <a:xfrm>
            <a:off x="6966579" y="4960509"/>
            <a:ext cx="1247775" cy="227012"/>
          </a:xfrm>
          <a:prstGeom prst="rect">
            <a:avLst/>
          </a:prstGeom>
          <a:solidFill>
            <a:srgbClr val="FFFFFF"/>
          </a:solidFill>
          <a:ln w="25400" cap="flat" cmpd="sng" algn="ctr">
            <a:solidFill>
              <a:srgbClr val="333333"/>
            </a:solidFill>
            <a:prstDash val="solid"/>
          </a:ln>
          <a:effectLst/>
        </p:spPr>
        <p:txBody>
          <a:bodyPr tIns="0"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微软雅黑"/>
                <a:ea typeface="微软雅黑"/>
                <a:cs typeface="+mn-cs"/>
              </a:rPr>
              <a:t>…</a:t>
            </a:r>
            <a:endParaRPr kumimoji="0" lang="zh-CN" altLang="en-US" sz="16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74" name="矩形 73">
            <a:extLst>
              <a:ext uri="{FF2B5EF4-FFF2-40B4-BE49-F238E27FC236}">
                <a16:creationId xmlns:a16="http://schemas.microsoft.com/office/drawing/2014/main" id="{D704F585-F4F5-4121-884B-CFCB53621E09}"/>
              </a:ext>
            </a:extLst>
          </p:cNvPr>
          <p:cNvSpPr/>
          <p:nvPr/>
        </p:nvSpPr>
        <p:spPr>
          <a:xfrm>
            <a:off x="6966579" y="5187521"/>
            <a:ext cx="1247775" cy="228600"/>
          </a:xfrm>
          <a:prstGeom prst="rect">
            <a:avLst/>
          </a:prstGeom>
          <a:solidFill>
            <a:srgbClr val="FFFFFF"/>
          </a:solidFill>
          <a:ln w="25400" cap="flat" cmpd="sng" algn="ctr">
            <a:solidFill>
              <a:srgbClr val="333333"/>
            </a:solidFill>
            <a:prstDash val="solid"/>
          </a:ln>
          <a:effectLst/>
        </p:spPr>
        <p:txBody>
          <a:bodyPr tIns="0"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微软雅黑"/>
                <a:ea typeface="微软雅黑"/>
                <a:cs typeface="+mn-cs"/>
              </a:rPr>
              <a:t>…</a:t>
            </a:r>
            <a:endParaRPr kumimoji="0" lang="zh-CN" altLang="en-US" sz="16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75" name="矩形 74">
            <a:extLst>
              <a:ext uri="{FF2B5EF4-FFF2-40B4-BE49-F238E27FC236}">
                <a16:creationId xmlns:a16="http://schemas.microsoft.com/office/drawing/2014/main" id="{37D14945-2842-4221-8C35-C5CDD56AC595}"/>
              </a:ext>
            </a:extLst>
          </p:cNvPr>
          <p:cNvSpPr/>
          <p:nvPr/>
        </p:nvSpPr>
        <p:spPr>
          <a:xfrm>
            <a:off x="4305929" y="2679271"/>
            <a:ext cx="1247775" cy="228600"/>
          </a:xfrm>
          <a:prstGeom prst="rect">
            <a:avLst/>
          </a:prstGeom>
          <a:solidFill>
            <a:srgbClr val="00B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chemeClr val="bg1"/>
                </a:solidFill>
                <a:effectLst/>
                <a:uLnTx/>
                <a:uFillTx/>
                <a:latin typeface="微软雅黑"/>
                <a:ea typeface="微软雅黑"/>
                <a:cs typeface="+mn-cs"/>
              </a:rPr>
              <a:t>0</a:t>
            </a:r>
            <a:endParaRPr kumimoji="0" lang="zh-CN" altLang="en-US" sz="1400" b="0" i="0" u="none" strike="noStrike" kern="0" cap="none" spc="0" normalizeH="0" baseline="-25000" noProof="0" dirty="0">
              <a:ln>
                <a:noFill/>
              </a:ln>
              <a:solidFill>
                <a:schemeClr val="bg1"/>
              </a:solidFill>
              <a:effectLst/>
              <a:uLnTx/>
              <a:uFillTx/>
              <a:latin typeface="微软雅黑"/>
              <a:ea typeface="微软雅黑"/>
              <a:cs typeface="+mn-cs"/>
            </a:endParaRPr>
          </a:p>
        </p:txBody>
      </p:sp>
      <p:sp>
        <p:nvSpPr>
          <p:cNvPr id="76" name="矩形 75">
            <a:extLst>
              <a:ext uri="{FF2B5EF4-FFF2-40B4-BE49-F238E27FC236}">
                <a16:creationId xmlns:a16="http://schemas.microsoft.com/office/drawing/2014/main" id="{2A9F8324-68D7-414E-BC3A-5E75465C8974}"/>
              </a:ext>
            </a:extLst>
          </p:cNvPr>
          <p:cNvSpPr/>
          <p:nvPr/>
        </p:nvSpPr>
        <p:spPr>
          <a:xfrm>
            <a:off x="4305929" y="3249184"/>
            <a:ext cx="1247775" cy="228600"/>
          </a:xfrm>
          <a:prstGeom prst="rect">
            <a:avLst/>
          </a:prstGeom>
          <a:solidFill>
            <a:srgbClr val="00B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chemeClr val="bg1"/>
                </a:solidFill>
                <a:effectLst/>
                <a:uLnTx/>
                <a:uFillTx/>
                <a:latin typeface="微软雅黑"/>
                <a:ea typeface="微软雅黑"/>
                <a:cs typeface="+mn-cs"/>
              </a:rPr>
              <a:t>1</a:t>
            </a:r>
            <a:endParaRPr kumimoji="0" lang="zh-CN" altLang="en-US" sz="1400" b="0" i="0" u="none" strike="noStrike" kern="0" cap="none" spc="0" normalizeH="0" baseline="-25000" noProof="0" dirty="0">
              <a:ln>
                <a:noFill/>
              </a:ln>
              <a:solidFill>
                <a:schemeClr val="bg1"/>
              </a:solidFill>
              <a:effectLst/>
              <a:uLnTx/>
              <a:uFillTx/>
              <a:latin typeface="微软雅黑"/>
              <a:ea typeface="微软雅黑"/>
              <a:cs typeface="+mn-cs"/>
            </a:endParaRPr>
          </a:p>
        </p:txBody>
      </p:sp>
      <p:sp>
        <p:nvSpPr>
          <p:cNvPr id="77" name="矩形 76">
            <a:extLst>
              <a:ext uri="{FF2B5EF4-FFF2-40B4-BE49-F238E27FC236}">
                <a16:creationId xmlns:a16="http://schemas.microsoft.com/office/drawing/2014/main" id="{3BDDCA73-4FB2-46B9-B169-9C2B897B1B21}"/>
              </a:ext>
            </a:extLst>
          </p:cNvPr>
          <p:cNvSpPr/>
          <p:nvPr/>
        </p:nvSpPr>
        <p:spPr>
          <a:xfrm>
            <a:off x="4305929" y="3814334"/>
            <a:ext cx="1247775" cy="227012"/>
          </a:xfrm>
          <a:prstGeom prst="rect">
            <a:avLst/>
          </a:prstGeom>
          <a:solidFill>
            <a:srgbClr val="00B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微软雅黑"/>
                <a:ea typeface="微软雅黑"/>
                <a:cs typeface="+mn-cs"/>
              </a:rPr>
              <a:t>…</a:t>
            </a:r>
            <a:endParaRPr kumimoji="0" lang="zh-CN" altLang="en-US" sz="1400" b="0" i="0" u="none" strike="noStrike" kern="0" cap="none" spc="0" normalizeH="0" baseline="-25000" noProof="0" dirty="0">
              <a:ln>
                <a:noFill/>
              </a:ln>
              <a:solidFill>
                <a:schemeClr val="bg1"/>
              </a:solidFill>
              <a:effectLst/>
              <a:uLnTx/>
              <a:uFillTx/>
              <a:latin typeface="微软雅黑"/>
              <a:ea typeface="微软雅黑"/>
              <a:cs typeface="+mn-cs"/>
            </a:endParaRPr>
          </a:p>
        </p:txBody>
      </p:sp>
      <p:grpSp>
        <p:nvGrpSpPr>
          <p:cNvPr id="78" name="组合 77">
            <a:extLst>
              <a:ext uri="{FF2B5EF4-FFF2-40B4-BE49-F238E27FC236}">
                <a16:creationId xmlns:a16="http://schemas.microsoft.com/office/drawing/2014/main" id="{61329027-E1F1-4EAE-8C26-3C113B446729}"/>
              </a:ext>
            </a:extLst>
          </p:cNvPr>
          <p:cNvGrpSpPr>
            <a:grpSpLocks/>
          </p:cNvGrpSpPr>
          <p:nvPr/>
        </p:nvGrpSpPr>
        <p:grpSpPr bwMode="auto">
          <a:xfrm>
            <a:off x="3662073" y="2679271"/>
            <a:ext cx="360362" cy="1931988"/>
            <a:chOff x="2411760" y="2161394"/>
            <a:chExt cx="360040" cy="1932171"/>
          </a:xfrm>
        </p:grpSpPr>
        <p:sp>
          <p:nvSpPr>
            <p:cNvPr id="79" name="矩形 78">
              <a:extLst>
                <a:ext uri="{FF2B5EF4-FFF2-40B4-BE49-F238E27FC236}">
                  <a16:creationId xmlns:a16="http://schemas.microsoft.com/office/drawing/2014/main" id="{8E08EA77-BF90-45AA-A6C4-CBB90413FB89}"/>
                </a:ext>
              </a:extLst>
            </p:cNvPr>
            <p:cNvSpPr/>
            <p:nvPr/>
          </p:nvSpPr>
          <p:spPr>
            <a:xfrm>
              <a:off x="2411760" y="2161394"/>
              <a:ext cx="360040" cy="227035"/>
            </a:xfrm>
            <a:prstGeom prst="rect">
              <a:avLst/>
            </a:prstGeom>
            <a:solidFill>
              <a:srgbClr val="FF0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Brush Script MT" pitchFamily="66" charset="0"/>
                  <a:ea typeface="微软雅黑"/>
                  <a:cs typeface="+mn-cs"/>
                </a:rPr>
                <a:t>V</a:t>
              </a:r>
              <a:endPar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endParaRPr>
            </a:p>
          </p:txBody>
        </p:sp>
        <p:sp>
          <p:nvSpPr>
            <p:cNvPr id="80" name="矩形 79">
              <a:extLst>
                <a:ext uri="{FF2B5EF4-FFF2-40B4-BE49-F238E27FC236}">
                  <a16:creationId xmlns:a16="http://schemas.microsoft.com/office/drawing/2014/main" id="{A12F1534-42EC-480A-B6C9-2DA0D1AB636C}"/>
                </a:ext>
              </a:extLst>
            </p:cNvPr>
            <p:cNvSpPr/>
            <p:nvPr/>
          </p:nvSpPr>
          <p:spPr>
            <a:xfrm>
              <a:off x="2411760" y="2731361"/>
              <a:ext cx="360040" cy="228622"/>
            </a:xfrm>
            <a:prstGeom prst="rect">
              <a:avLst/>
            </a:prstGeom>
            <a:solidFill>
              <a:srgbClr val="FF0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Brush Script MT" pitchFamily="66" charset="0"/>
                  <a:ea typeface="微软雅黑"/>
                  <a:cs typeface="+mn-cs"/>
                </a:rPr>
                <a:t>V</a:t>
              </a:r>
              <a:endPar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endParaRPr>
            </a:p>
          </p:txBody>
        </p:sp>
        <p:sp>
          <p:nvSpPr>
            <p:cNvPr id="81" name="矩形 80">
              <a:extLst>
                <a:ext uri="{FF2B5EF4-FFF2-40B4-BE49-F238E27FC236}">
                  <a16:creationId xmlns:a16="http://schemas.microsoft.com/office/drawing/2014/main" id="{CBE6929A-03A1-472C-9CA4-0FB59C53F30B}"/>
                </a:ext>
              </a:extLst>
            </p:cNvPr>
            <p:cNvSpPr/>
            <p:nvPr/>
          </p:nvSpPr>
          <p:spPr>
            <a:xfrm>
              <a:off x="2411760" y="3294976"/>
              <a:ext cx="360040" cy="228622"/>
            </a:xfrm>
            <a:prstGeom prst="rect">
              <a:avLst/>
            </a:prstGeom>
            <a:solidFill>
              <a:srgbClr val="FF0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Brush Script MT" pitchFamily="66" charset="0"/>
                  <a:ea typeface="微软雅黑"/>
                  <a:cs typeface="+mn-cs"/>
                </a:rPr>
                <a:t>V</a:t>
              </a:r>
              <a:endPar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endParaRPr>
            </a:p>
          </p:txBody>
        </p:sp>
        <p:sp>
          <p:nvSpPr>
            <p:cNvPr id="83" name="矩形 82">
              <a:extLst>
                <a:ext uri="{FF2B5EF4-FFF2-40B4-BE49-F238E27FC236}">
                  <a16:creationId xmlns:a16="http://schemas.microsoft.com/office/drawing/2014/main" id="{DF95A51C-A825-484E-A49D-6C12E0E7D84D}"/>
                </a:ext>
              </a:extLst>
            </p:cNvPr>
            <p:cNvSpPr/>
            <p:nvPr/>
          </p:nvSpPr>
          <p:spPr>
            <a:xfrm>
              <a:off x="2411760" y="3866530"/>
              <a:ext cx="360040" cy="227035"/>
            </a:xfrm>
            <a:prstGeom prst="rect">
              <a:avLst/>
            </a:prstGeom>
            <a:solidFill>
              <a:srgbClr val="FF0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Brush Script MT" pitchFamily="66" charset="0"/>
                  <a:ea typeface="微软雅黑"/>
                  <a:cs typeface="+mn-cs"/>
                </a:rPr>
                <a:t>V</a:t>
              </a:r>
              <a:endPar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endParaRPr>
            </a:p>
          </p:txBody>
        </p:sp>
      </p:grpSp>
      <p:grpSp>
        <p:nvGrpSpPr>
          <p:cNvPr id="84" name="组合 83">
            <a:extLst>
              <a:ext uri="{FF2B5EF4-FFF2-40B4-BE49-F238E27FC236}">
                <a16:creationId xmlns:a16="http://schemas.microsoft.com/office/drawing/2014/main" id="{1AFC3100-0C43-4044-BE95-07492F5D0F2E}"/>
              </a:ext>
            </a:extLst>
          </p:cNvPr>
          <p:cNvGrpSpPr>
            <a:grpSpLocks/>
          </p:cNvGrpSpPr>
          <p:nvPr/>
        </p:nvGrpSpPr>
        <p:grpSpPr bwMode="auto">
          <a:xfrm>
            <a:off x="3301711" y="2679271"/>
            <a:ext cx="360363" cy="1931988"/>
            <a:chOff x="2051720" y="2161394"/>
            <a:chExt cx="360040" cy="1932171"/>
          </a:xfrm>
          <a:solidFill>
            <a:srgbClr val="7030A0"/>
          </a:solidFill>
        </p:grpSpPr>
        <p:sp>
          <p:nvSpPr>
            <p:cNvPr id="85" name="矩形 84">
              <a:extLst>
                <a:ext uri="{FF2B5EF4-FFF2-40B4-BE49-F238E27FC236}">
                  <a16:creationId xmlns:a16="http://schemas.microsoft.com/office/drawing/2014/main" id="{6B3266BA-34AF-47AB-A7E1-FB5B5D6ACBBA}"/>
                </a:ext>
              </a:extLst>
            </p:cNvPr>
            <p:cNvSpPr/>
            <p:nvPr/>
          </p:nvSpPr>
          <p:spPr>
            <a:xfrm>
              <a:off x="2051720" y="2161394"/>
              <a:ext cx="360040" cy="227035"/>
            </a:xfrm>
            <a:prstGeom prst="rect">
              <a:avLst/>
            </a:prstGeom>
            <a:grp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Brush Script MT" pitchFamily="66" charset="0"/>
                  <a:ea typeface="微软雅黑"/>
                  <a:cs typeface="+mn-cs"/>
                </a:rPr>
                <a:t>D</a:t>
              </a:r>
              <a:endPar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endParaRPr>
            </a:p>
          </p:txBody>
        </p:sp>
        <p:sp>
          <p:nvSpPr>
            <p:cNvPr id="86" name="矩形 85">
              <a:extLst>
                <a:ext uri="{FF2B5EF4-FFF2-40B4-BE49-F238E27FC236}">
                  <a16:creationId xmlns:a16="http://schemas.microsoft.com/office/drawing/2014/main" id="{CCE808CA-7D84-4467-8B9E-40174BC53A00}"/>
                </a:ext>
              </a:extLst>
            </p:cNvPr>
            <p:cNvSpPr/>
            <p:nvPr/>
          </p:nvSpPr>
          <p:spPr>
            <a:xfrm>
              <a:off x="2051720" y="2731361"/>
              <a:ext cx="360040" cy="228622"/>
            </a:xfrm>
            <a:prstGeom prst="rect">
              <a:avLst/>
            </a:prstGeom>
            <a:grp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Brush Script MT" pitchFamily="66" charset="0"/>
                  <a:ea typeface="微软雅黑"/>
                  <a:cs typeface="+mn-cs"/>
                </a:rPr>
                <a:t>D</a:t>
              </a:r>
              <a:endPar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endParaRPr>
            </a:p>
          </p:txBody>
        </p:sp>
        <p:sp>
          <p:nvSpPr>
            <p:cNvPr id="87" name="矩形 86">
              <a:extLst>
                <a:ext uri="{FF2B5EF4-FFF2-40B4-BE49-F238E27FC236}">
                  <a16:creationId xmlns:a16="http://schemas.microsoft.com/office/drawing/2014/main" id="{98C6BBED-8858-4382-86AD-B472B3DAE1C4}"/>
                </a:ext>
              </a:extLst>
            </p:cNvPr>
            <p:cNvSpPr/>
            <p:nvPr/>
          </p:nvSpPr>
          <p:spPr>
            <a:xfrm>
              <a:off x="2051720" y="3294976"/>
              <a:ext cx="360040" cy="228622"/>
            </a:xfrm>
            <a:prstGeom prst="rect">
              <a:avLst/>
            </a:prstGeom>
            <a:grp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Brush Script MT" pitchFamily="66" charset="0"/>
                  <a:ea typeface="微软雅黑"/>
                  <a:cs typeface="+mn-cs"/>
                </a:rPr>
                <a:t>D</a:t>
              </a:r>
              <a:endPar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endParaRPr>
            </a:p>
          </p:txBody>
        </p:sp>
        <p:sp>
          <p:nvSpPr>
            <p:cNvPr id="88" name="矩形 87">
              <a:extLst>
                <a:ext uri="{FF2B5EF4-FFF2-40B4-BE49-F238E27FC236}">
                  <a16:creationId xmlns:a16="http://schemas.microsoft.com/office/drawing/2014/main" id="{5064BAC7-4274-4A47-B81D-5C8C6F650D9E}"/>
                </a:ext>
              </a:extLst>
            </p:cNvPr>
            <p:cNvSpPr/>
            <p:nvPr/>
          </p:nvSpPr>
          <p:spPr>
            <a:xfrm>
              <a:off x="2051720" y="3866530"/>
              <a:ext cx="360040" cy="227035"/>
            </a:xfrm>
            <a:prstGeom prst="rect">
              <a:avLst/>
            </a:prstGeom>
            <a:grp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Brush Script MT" pitchFamily="66" charset="0"/>
                  <a:ea typeface="微软雅黑"/>
                  <a:cs typeface="+mn-cs"/>
                </a:rPr>
                <a:t>D</a:t>
              </a:r>
              <a:endPar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endParaRPr>
            </a:p>
          </p:txBody>
        </p:sp>
      </p:grpSp>
      <p:sp>
        <p:nvSpPr>
          <p:cNvPr id="89" name="矩形 88">
            <a:extLst>
              <a:ext uri="{FF2B5EF4-FFF2-40B4-BE49-F238E27FC236}">
                <a16:creationId xmlns:a16="http://schemas.microsoft.com/office/drawing/2014/main" id="{981D11C0-01BC-4D9D-956B-0159183784D9}"/>
              </a:ext>
            </a:extLst>
          </p:cNvPr>
          <p:cNvSpPr/>
          <p:nvPr/>
        </p:nvSpPr>
        <p:spPr>
          <a:xfrm>
            <a:off x="4305929" y="4384246"/>
            <a:ext cx="1247775" cy="228600"/>
          </a:xfrm>
          <a:prstGeom prst="rect">
            <a:avLst/>
          </a:prstGeom>
          <a:solidFill>
            <a:srgbClr val="00B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chemeClr val="bg1"/>
                </a:solidFill>
                <a:effectLst/>
                <a:uLnTx/>
                <a:uFillTx/>
                <a:latin typeface="微软雅黑"/>
                <a:ea typeface="微软雅黑"/>
                <a:cs typeface="+mn-cs"/>
              </a:rPr>
              <a:t>n-1</a:t>
            </a:r>
            <a:endParaRPr kumimoji="0" lang="zh-CN" altLang="en-US" sz="1400" b="0" i="0" u="none" strike="noStrike" kern="0" cap="none" spc="0" normalizeH="0" baseline="-25000" noProof="0" dirty="0">
              <a:ln>
                <a:noFill/>
              </a:ln>
              <a:solidFill>
                <a:schemeClr val="bg1"/>
              </a:solidFill>
              <a:effectLst/>
              <a:uLnTx/>
              <a:uFillTx/>
              <a:latin typeface="微软雅黑"/>
              <a:ea typeface="微软雅黑"/>
              <a:cs typeface="+mn-cs"/>
            </a:endParaRPr>
          </a:p>
        </p:txBody>
      </p:sp>
      <p:sp>
        <p:nvSpPr>
          <p:cNvPr id="90" name="Line 12">
            <a:extLst>
              <a:ext uri="{FF2B5EF4-FFF2-40B4-BE49-F238E27FC236}">
                <a16:creationId xmlns:a16="http://schemas.microsoft.com/office/drawing/2014/main" id="{41F694CD-6F0B-4B4B-B00A-994882A65825}"/>
              </a:ext>
            </a:extLst>
          </p:cNvPr>
          <p:cNvSpPr>
            <a:spLocks noChangeShapeType="1"/>
          </p:cNvSpPr>
          <p:nvPr/>
        </p:nvSpPr>
        <p:spPr bwMode="auto">
          <a:xfrm flipV="1">
            <a:off x="5553703" y="1887167"/>
            <a:ext cx="1453139" cy="1476317"/>
          </a:xfrm>
          <a:prstGeom prst="line">
            <a:avLst/>
          </a:prstGeom>
          <a:noFill/>
          <a:ln w="3175">
            <a:solidFill>
              <a:srgbClr val="00B0F0"/>
            </a:solidFill>
            <a:round/>
            <a:headEnd type="triangle"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91" name="Line 14">
            <a:extLst>
              <a:ext uri="{FF2B5EF4-FFF2-40B4-BE49-F238E27FC236}">
                <a16:creationId xmlns:a16="http://schemas.microsoft.com/office/drawing/2014/main" id="{8704123A-0DA7-4D66-8B81-5DBDC2F7B269}"/>
              </a:ext>
            </a:extLst>
          </p:cNvPr>
          <p:cNvSpPr>
            <a:spLocks noChangeShapeType="1"/>
          </p:cNvSpPr>
          <p:nvPr/>
        </p:nvSpPr>
        <p:spPr bwMode="auto">
          <a:xfrm flipV="1">
            <a:off x="5553704" y="1935400"/>
            <a:ext cx="1431385" cy="1999584"/>
          </a:xfrm>
          <a:prstGeom prst="line">
            <a:avLst/>
          </a:prstGeom>
          <a:noFill/>
          <a:ln w="3175">
            <a:solidFill>
              <a:srgbClr val="00B0F0"/>
            </a:solidFill>
            <a:round/>
            <a:headEnd type="triangle"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92" name="Line 15">
            <a:extLst>
              <a:ext uri="{FF2B5EF4-FFF2-40B4-BE49-F238E27FC236}">
                <a16:creationId xmlns:a16="http://schemas.microsoft.com/office/drawing/2014/main" id="{1DC50087-15EA-4F1B-96BE-8EE1C6119F1C}"/>
              </a:ext>
            </a:extLst>
          </p:cNvPr>
          <p:cNvSpPr>
            <a:spLocks noChangeShapeType="1"/>
          </p:cNvSpPr>
          <p:nvPr/>
        </p:nvSpPr>
        <p:spPr bwMode="auto">
          <a:xfrm flipV="1">
            <a:off x="5593392" y="2015696"/>
            <a:ext cx="1383951" cy="2501900"/>
          </a:xfrm>
          <a:prstGeom prst="line">
            <a:avLst/>
          </a:prstGeom>
          <a:noFill/>
          <a:ln w="3175">
            <a:solidFill>
              <a:srgbClr val="00B0F0"/>
            </a:solidFill>
            <a:round/>
            <a:headEnd type="triangle"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93" name="Line 16">
            <a:extLst>
              <a:ext uri="{FF2B5EF4-FFF2-40B4-BE49-F238E27FC236}">
                <a16:creationId xmlns:a16="http://schemas.microsoft.com/office/drawing/2014/main" id="{9E093196-D9EA-46D4-918E-E707967EAD2D}"/>
              </a:ext>
            </a:extLst>
          </p:cNvPr>
          <p:cNvSpPr>
            <a:spLocks noChangeShapeType="1"/>
          </p:cNvSpPr>
          <p:nvPr/>
        </p:nvSpPr>
        <p:spPr bwMode="auto">
          <a:xfrm flipV="1">
            <a:off x="5553703" y="1904913"/>
            <a:ext cx="1412876" cy="928345"/>
          </a:xfrm>
          <a:prstGeom prst="line">
            <a:avLst/>
          </a:prstGeom>
          <a:noFill/>
          <a:ln w="3175">
            <a:solidFill>
              <a:srgbClr val="00B0F0"/>
            </a:solidFill>
            <a:round/>
            <a:headEnd type="triangle"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94" name="Line 16">
            <a:extLst>
              <a:ext uri="{FF2B5EF4-FFF2-40B4-BE49-F238E27FC236}">
                <a16:creationId xmlns:a16="http://schemas.microsoft.com/office/drawing/2014/main" id="{974BED0C-4768-4E37-AD4E-FC6832C2D3BF}"/>
              </a:ext>
            </a:extLst>
          </p:cNvPr>
          <p:cNvSpPr>
            <a:spLocks noChangeShapeType="1"/>
          </p:cNvSpPr>
          <p:nvPr/>
        </p:nvSpPr>
        <p:spPr bwMode="auto">
          <a:xfrm>
            <a:off x="5553705" y="2822146"/>
            <a:ext cx="1383951" cy="2554980"/>
          </a:xfrm>
          <a:prstGeom prst="line">
            <a:avLst/>
          </a:prstGeom>
          <a:noFill/>
          <a:ln w="3175">
            <a:solidFill>
              <a:srgbClr val="00B0F0"/>
            </a:solidFill>
            <a:round/>
            <a:headEnd type="triangle"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95" name="Line 16">
            <a:extLst>
              <a:ext uri="{FF2B5EF4-FFF2-40B4-BE49-F238E27FC236}">
                <a16:creationId xmlns:a16="http://schemas.microsoft.com/office/drawing/2014/main" id="{6410E5F8-5545-4D42-AAC8-CF674A7E693A}"/>
              </a:ext>
            </a:extLst>
          </p:cNvPr>
          <p:cNvSpPr>
            <a:spLocks noChangeShapeType="1"/>
          </p:cNvSpPr>
          <p:nvPr/>
        </p:nvSpPr>
        <p:spPr bwMode="auto">
          <a:xfrm>
            <a:off x="5553703" y="3347611"/>
            <a:ext cx="1406046" cy="2149924"/>
          </a:xfrm>
          <a:prstGeom prst="line">
            <a:avLst/>
          </a:prstGeom>
          <a:noFill/>
          <a:ln w="3175">
            <a:solidFill>
              <a:srgbClr val="00B0F0"/>
            </a:solidFill>
            <a:round/>
            <a:headEnd type="triangle"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96" name="Line 16">
            <a:extLst>
              <a:ext uri="{FF2B5EF4-FFF2-40B4-BE49-F238E27FC236}">
                <a16:creationId xmlns:a16="http://schemas.microsoft.com/office/drawing/2014/main" id="{376E8E74-8F82-4C63-A286-84D6181C55DC}"/>
              </a:ext>
            </a:extLst>
          </p:cNvPr>
          <p:cNvSpPr>
            <a:spLocks noChangeShapeType="1"/>
          </p:cNvSpPr>
          <p:nvPr/>
        </p:nvSpPr>
        <p:spPr bwMode="auto">
          <a:xfrm>
            <a:off x="5553705" y="3934984"/>
            <a:ext cx="1391938" cy="1572835"/>
          </a:xfrm>
          <a:prstGeom prst="line">
            <a:avLst/>
          </a:prstGeom>
          <a:noFill/>
          <a:ln w="3175">
            <a:solidFill>
              <a:srgbClr val="00B0F0"/>
            </a:solidFill>
            <a:round/>
            <a:headEnd type="triangle"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97" name="Line 16">
            <a:extLst>
              <a:ext uri="{FF2B5EF4-FFF2-40B4-BE49-F238E27FC236}">
                <a16:creationId xmlns:a16="http://schemas.microsoft.com/office/drawing/2014/main" id="{45D96B51-4B21-4425-8B4D-5608CDF1A979}"/>
              </a:ext>
            </a:extLst>
          </p:cNvPr>
          <p:cNvSpPr>
            <a:spLocks noChangeShapeType="1"/>
          </p:cNvSpPr>
          <p:nvPr/>
        </p:nvSpPr>
        <p:spPr bwMode="auto">
          <a:xfrm>
            <a:off x="5553703" y="4498546"/>
            <a:ext cx="1423640" cy="1047242"/>
          </a:xfrm>
          <a:prstGeom prst="line">
            <a:avLst/>
          </a:prstGeom>
          <a:noFill/>
          <a:ln w="3175">
            <a:solidFill>
              <a:srgbClr val="00B0F0"/>
            </a:solidFill>
            <a:round/>
            <a:headEnd type="triangle"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98" name="Text Box 52">
            <a:extLst>
              <a:ext uri="{FF2B5EF4-FFF2-40B4-BE49-F238E27FC236}">
                <a16:creationId xmlns:a16="http://schemas.microsoft.com/office/drawing/2014/main" id="{60E0B5D6-0A4C-4FD0-9658-E046763627FD}"/>
              </a:ext>
            </a:extLst>
          </p:cNvPr>
          <p:cNvSpPr txBox="1">
            <a:spLocks noChangeArrowheads="1"/>
          </p:cNvSpPr>
          <p:nvPr/>
        </p:nvSpPr>
        <p:spPr bwMode="auto">
          <a:xfrm>
            <a:off x="6400013" y="1385611"/>
            <a:ext cx="2019776" cy="369332"/>
          </a:xfrm>
          <a:prstGeom prst="rect">
            <a:avLst/>
          </a:prstGeom>
          <a:noFill/>
          <a:ln w="9525">
            <a:noFill/>
            <a:miter lim="800000"/>
            <a:headEnd/>
            <a:tailEnd/>
          </a:ln>
        </p:spPr>
        <p:txBody>
          <a:bodyPr wrap="square">
            <a:spAutoFit/>
          </a:bodyPr>
          <a:lstStyle/>
          <a:p>
            <a:pPr algn="ctr" fontAlgn="base">
              <a:spcBef>
                <a:spcPct val="0"/>
              </a:spcBef>
              <a:spcAft>
                <a:spcPct val="0"/>
              </a:spcAft>
            </a:pPr>
            <a:r>
              <a:rPr lang="zh-CN" altLang="en-US" b="1" dirty="0">
                <a:solidFill>
                  <a:srgbClr val="000000"/>
                </a:solidFill>
                <a:latin typeface="微软雅黑" charset="-122"/>
                <a:ea typeface="微软雅黑" charset="-122"/>
              </a:rPr>
              <a:t>主存（</a:t>
            </a:r>
            <a:r>
              <a:rPr lang="en-US" altLang="zh-CN" b="1" dirty="0">
                <a:solidFill>
                  <a:srgbClr val="000000"/>
                </a:solidFill>
                <a:latin typeface="微软雅黑" charset="-122"/>
                <a:ea typeface="微软雅黑" charset="-122"/>
              </a:rPr>
              <a:t>DRAM</a:t>
            </a:r>
            <a:r>
              <a:rPr lang="zh-CN" altLang="en-US" b="1" dirty="0">
                <a:solidFill>
                  <a:srgbClr val="000000"/>
                </a:solidFill>
                <a:latin typeface="微软雅黑" charset="-122"/>
                <a:ea typeface="微软雅黑" charset="-122"/>
              </a:rPr>
              <a:t>）</a:t>
            </a:r>
          </a:p>
        </p:txBody>
      </p:sp>
      <p:sp>
        <p:nvSpPr>
          <p:cNvPr id="99" name="Text Box 51">
            <a:extLst>
              <a:ext uri="{FF2B5EF4-FFF2-40B4-BE49-F238E27FC236}">
                <a16:creationId xmlns:a16="http://schemas.microsoft.com/office/drawing/2014/main" id="{524F9872-9235-48DC-9AA4-C447120E910C}"/>
              </a:ext>
            </a:extLst>
          </p:cNvPr>
          <p:cNvSpPr txBox="1">
            <a:spLocks noChangeArrowheads="1"/>
          </p:cNvSpPr>
          <p:nvPr/>
        </p:nvSpPr>
        <p:spPr bwMode="auto">
          <a:xfrm>
            <a:off x="4122318" y="2199819"/>
            <a:ext cx="2097808" cy="369332"/>
          </a:xfrm>
          <a:prstGeom prst="rect">
            <a:avLst/>
          </a:prstGeom>
          <a:noFill/>
          <a:ln w="9525">
            <a:noFill/>
            <a:miter lim="800000"/>
            <a:headEnd/>
            <a:tailEnd/>
          </a:ln>
        </p:spPr>
        <p:txBody>
          <a:bodyPr wrap="square">
            <a:spAutoFit/>
          </a:bodyPr>
          <a:lstStyle>
            <a:defPPr>
              <a:defRPr lang="zh-CN"/>
            </a:defPPr>
            <a:lvl1pPr algn="ctr">
              <a:defRPr i="0">
                <a:latin typeface="微软雅黑" panose="020B0503020204020204" pitchFamily="34" charset="-122"/>
                <a:ea typeface="微软雅黑" panose="020B0503020204020204" pitchFamily="34" charset="-122"/>
              </a:defRPr>
            </a:lvl1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cache</a:t>
            </a:r>
            <a:r>
              <a:rPr kumimoji="0" lang="zh-CN" altLang="en-US"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副本</a:t>
            </a:r>
            <a:r>
              <a:rPr kumimoji="0" lang="en-US" altLang="zh-CN"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(SRAM)</a:t>
            </a:r>
          </a:p>
        </p:txBody>
      </p:sp>
      <p:sp>
        <p:nvSpPr>
          <p:cNvPr id="100" name="Text Box 66">
            <a:extLst>
              <a:ext uri="{FF2B5EF4-FFF2-40B4-BE49-F238E27FC236}">
                <a16:creationId xmlns:a16="http://schemas.microsoft.com/office/drawing/2014/main" id="{B0120C79-43A6-478F-B987-59D41EA11A59}"/>
              </a:ext>
            </a:extLst>
          </p:cNvPr>
          <p:cNvSpPr txBox="1">
            <a:spLocks noChangeArrowheads="1"/>
          </p:cNvSpPr>
          <p:nvPr/>
        </p:nvSpPr>
        <p:spPr bwMode="auto">
          <a:xfrm>
            <a:off x="968059" y="1584571"/>
            <a:ext cx="5607051" cy="461665"/>
          </a:xfrm>
          <a:prstGeom prst="rect">
            <a:avLst/>
          </a:prstGeom>
          <a:noFill/>
          <a:ln w="9525">
            <a:noFill/>
            <a:miter lim="800000"/>
            <a:headEnd/>
            <a:tailEnd/>
          </a:ln>
        </p:spPr>
        <p:txBody>
          <a:bodyPr>
            <a:spAutoFit/>
          </a:bodyPr>
          <a:lstStyle/>
          <a:p>
            <a:pPr algn="ctr" fontAlgn="base">
              <a:spcBef>
                <a:spcPct val="0"/>
              </a:spcBef>
              <a:spcAft>
                <a:spcPct val="0"/>
              </a:spcAft>
            </a:pPr>
            <a:r>
              <a:rPr kumimoji="1" lang="zh-CN" altLang="en-US" sz="2400" b="1" dirty="0">
                <a:solidFill>
                  <a:schemeClr val="tx1">
                    <a:lumMod val="65000"/>
                    <a:lumOff val="35000"/>
                  </a:schemeClr>
                </a:solidFill>
                <a:latin typeface="微软雅黑" charset="-122"/>
                <a:ea typeface="微软雅黑" charset="-122"/>
              </a:rPr>
              <a:t>主存块可放置在</a:t>
            </a:r>
            <a:r>
              <a:rPr kumimoji="1" lang="zh-CN" altLang="en-US" sz="2400" b="1" dirty="0">
                <a:solidFill>
                  <a:srgbClr val="D60093"/>
                </a:solidFill>
                <a:latin typeface="微软雅黑" charset="-122"/>
                <a:ea typeface="微软雅黑" charset="-122"/>
              </a:rPr>
              <a:t>任意</a:t>
            </a:r>
            <a:r>
              <a:rPr kumimoji="1" lang="en-US" altLang="zh-CN" sz="2400" b="1" dirty="0">
                <a:solidFill>
                  <a:srgbClr val="D60093"/>
                </a:solidFill>
                <a:latin typeface="微软雅黑" charset="-122"/>
                <a:ea typeface="微软雅黑" charset="-122"/>
              </a:rPr>
              <a:t>cache</a:t>
            </a:r>
            <a:r>
              <a:rPr kumimoji="1" lang="zh-CN" altLang="en-US" sz="2400" b="1" dirty="0">
                <a:solidFill>
                  <a:srgbClr val="D60093"/>
                </a:solidFill>
                <a:latin typeface="微软雅黑" charset="-122"/>
                <a:ea typeface="微软雅黑" charset="-122"/>
              </a:rPr>
              <a:t>行</a:t>
            </a:r>
            <a:endParaRPr kumimoji="1" lang="en-US" altLang="zh-CN" sz="2400" b="1" dirty="0">
              <a:solidFill>
                <a:srgbClr val="D60093"/>
              </a:solidFill>
              <a:latin typeface="微软雅黑" charset="-122"/>
              <a:ea typeface="微软雅黑" charset="-122"/>
            </a:endParaRPr>
          </a:p>
        </p:txBody>
      </p:sp>
      <p:grpSp>
        <p:nvGrpSpPr>
          <p:cNvPr id="101" name="组合 100">
            <a:extLst>
              <a:ext uri="{FF2B5EF4-FFF2-40B4-BE49-F238E27FC236}">
                <a16:creationId xmlns:a16="http://schemas.microsoft.com/office/drawing/2014/main" id="{AE4255EE-35D0-4FB8-9A9B-8EAE7D0E6FDB}"/>
              </a:ext>
            </a:extLst>
          </p:cNvPr>
          <p:cNvGrpSpPr>
            <a:grpSpLocks/>
          </p:cNvGrpSpPr>
          <p:nvPr/>
        </p:nvGrpSpPr>
        <p:grpSpPr bwMode="auto">
          <a:xfrm>
            <a:off x="2161216" y="5171647"/>
            <a:ext cx="4238800" cy="1152524"/>
            <a:chOff x="1105462" y="4896241"/>
            <a:chExt cx="3735156" cy="1152489"/>
          </a:xfrm>
        </p:grpSpPr>
        <p:grpSp>
          <p:nvGrpSpPr>
            <p:cNvPr id="102" name="组合 183">
              <a:extLst>
                <a:ext uri="{FF2B5EF4-FFF2-40B4-BE49-F238E27FC236}">
                  <a16:creationId xmlns:a16="http://schemas.microsoft.com/office/drawing/2014/main" id="{99D5558E-996A-44F2-BE96-DD8C20183B29}"/>
                </a:ext>
              </a:extLst>
            </p:cNvPr>
            <p:cNvGrpSpPr>
              <a:grpSpLocks/>
            </p:cNvGrpSpPr>
            <p:nvPr/>
          </p:nvGrpSpPr>
          <p:grpSpPr bwMode="auto">
            <a:xfrm>
              <a:off x="1105462" y="5280380"/>
              <a:ext cx="3735156" cy="768350"/>
              <a:chOff x="1447798" y="5551488"/>
              <a:chExt cx="6705606" cy="1147002"/>
            </a:xfrm>
          </p:grpSpPr>
          <p:sp>
            <p:nvSpPr>
              <p:cNvPr id="104" name="Text Box 3">
                <a:extLst>
                  <a:ext uri="{FF2B5EF4-FFF2-40B4-BE49-F238E27FC236}">
                    <a16:creationId xmlns:a16="http://schemas.microsoft.com/office/drawing/2014/main" id="{2144ABCE-E89A-40A1-A6FD-246ECE8B721A}"/>
                  </a:ext>
                </a:extLst>
              </p:cNvPr>
              <p:cNvSpPr txBox="1">
                <a:spLocks noChangeArrowheads="1"/>
              </p:cNvSpPr>
              <p:nvPr/>
            </p:nvSpPr>
            <p:spPr bwMode="auto">
              <a:xfrm>
                <a:off x="6470656" y="6351028"/>
                <a:ext cx="951838" cy="315180"/>
              </a:xfrm>
              <a:prstGeom prst="rect">
                <a:avLst/>
              </a:prstGeom>
              <a:noFill/>
              <a:ln w="19050">
                <a:noFill/>
                <a:miter lim="800000"/>
                <a:headEnd/>
                <a:tailEnd/>
              </a:ln>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b</a:t>
                </a:r>
                <a:r>
                  <a:rPr kumimoji="0" lang="zh-CN" altLang="en-US"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位</a:t>
                </a:r>
                <a:endParaRPr kumimoji="0" lang="zh-CN" altLang="en-US" sz="18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endParaRPr>
              </a:p>
            </p:txBody>
          </p:sp>
          <p:sp>
            <p:nvSpPr>
              <p:cNvPr id="105" name="AutoShape 6">
                <a:extLst>
                  <a:ext uri="{FF2B5EF4-FFF2-40B4-BE49-F238E27FC236}">
                    <a16:creationId xmlns:a16="http://schemas.microsoft.com/office/drawing/2014/main" id="{21AB5B91-99E1-405F-9F1E-8B596B9B6DF7}"/>
                  </a:ext>
                </a:extLst>
              </p:cNvPr>
              <p:cNvSpPr>
                <a:spLocks/>
              </p:cNvSpPr>
              <p:nvPr/>
            </p:nvSpPr>
            <p:spPr bwMode="auto">
              <a:xfrm rot="16200000">
                <a:off x="6729481" y="4889565"/>
                <a:ext cx="227829" cy="2620016"/>
              </a:xfrm>
              <a:prstGeom prst="leftBrace">
                <a:avLst>
                  <a:gd name="adj1" fmla="val 57712"/>
                  <a:gd name="adj2" fmla="val 50000"/>
                </a:avLst>
              </a:prstGeom>
              <a:noFill/>
              <a:ln w="19050">
                <a:solidFill>
                  <a:srgbClr val="000000"/>
                </a:solidFill>
                <a:round/>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06" name="Rectangle 9">
                <a:extLst>
                  <a:ext uri="{FF2B5EF4-FFF2-40B4-BE49-F238E27FC236}">
                    <a16:creationId xmlns:a16="http://schemas.microsoft.com/office/drawing/2014/main" id="{A63F2B05-6283-4B06-A43B-EE9D93EC19B5}"/>
                  </a:ext>
                </a:extLst>
              </p:cNvPr>
              <p:cNvSpPr>
                <a:spLocks noChangeArrowheads="1"/>
              </p:cNvSpPr>
              <p:nvPr/>
            </p:nvSpPr>
            <p:spPr bwMode="auto">
              <a:xfrm>
                <a:off x="1447798" y="5551488"/>
                <a:ext cx="4085588" cy="533399"/>
              </a:xfrm>
              <a:prstGeom prst="rect">
                <a:avLst/>
              </a:prstGeom>
              <a:solidFill>
                <a:srgbClr val="0066FF"/>
              </a:solidFill>
              <a:ln w="19050">
                <a:solidFill>
                  <a:srgbClr val="000000"/>
                </a:solidFill>
                <a:miter lim="800000"/>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主存块地址（标记）</a:t>
                </a:r>
              </a:p>
            </p:txBody>
          </p:sp>
          <p:sp>
            <p:nvSpPr>
              <p:cNvPr id="107" name="Rectangle 11">
                <a:extLst>
                  <a:ext uri="{FF2B5EF4-FFF2-40B4-BE49-F238E27FC236}">
                    <a16:creationId xmlns:a16="http://schemas.microsoft.com/office/drawing/2014/main" id="{8A60E234-69E3-4312-9378-B2FBC61B651B}"/>
                  </a:ext>
                </a:extLst>
              </p:cNvPr>
              <p:cNvSpPr>
                <a:spLocks noChangeArrowheads="1"/>
              </p:cNvSpPr>
              <p:nvPr/>
            </p:nvSpPr>
            <p:spPr bwMode="auto">
              <a:xfrm>
                <a:off x="5533386" y="5551488"/>
                <a:ext cx="2620013" cy="533400"/>
              </a:xfrm>
              <a:prstGeom prst="rect">
                <a:avLst/>
              </a:prstGeom>
              <a:solidFill>
                <a:srgbClr val="FFFF00"/>
              </a:solidFill>
              <a:ln w="19050">
                <a:solidFill>
                  <a:srgbClr val="000000"/>
                </a:solidFill>
                <a:miter lim="800000"/>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字</a:t>
                </a:r>
                <a:r>
                  <a:rPr kumimoji="0" lang="en-US" altLang="zh-CN"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块内字偏移</a:t>
                </a:r>
                <a:r>
                  <a:rPr kumimoji="0" lang="en-US" altLang="zh-CN"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endParaRPr kumimoji="0" lang="zh-CN" altLang="en-US"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08" name="Text Box 13">
                <a:extLst>
                  <a:ext uri="{FF2B5EF4-FFF2-40B4-BE49-F238E27FC236}">
                    <a16:creationId xmlns:a16="http://schemas.microsoft.com/office/drawing/2014/main" id="{4833A064-4A59-43A7-9D1A-41CB20ACB0CF}"/>
                  </a:ext>
                </a:extLst>
              </p:cNvPr>
              <p:cNvSpPr txBox="1">
                <a:spLocks noChangeArrowheads="1"/>
              </p:cNvSpPr>
              <p:nvPr/>
            </p:nvSpPr>
            <p:spPr bwMode="auto">
              <a:xfrm>
                <a:off x="2994454" y="6383310"/>
                <a:ext cx="914788" cy="315180"/>
              </a:xfrm>
              <a:prstGeom prst="rect">
                <a:avLst/>
              </a:prstGeom>
              <a:noFill/>
              <a:ln w="19050">
                <a:noFill/>
                <a:miter lim="800000"/>
                <a:headEnd/>
                <a:tailEnd/>
              </a:ln>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t</a:t>
                </a:r>
                <a:r>
                  <a:rPr kumimoji="0" lang="zh-CN" altLang="en-US"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位</a:t>
                </a:r>
                <a:endParaRPr kumimoji="0" lang="zh-CN" altLang="en-US" sz="18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endParaRPr>
              </a:p>
            </p:txBody>
          </p:sp>
          <p:sp>
            <p:nvSpPr>
              <p:cNvPr id="109" name="AutoShape 14">
                <a:extLst>
                  <a:ext uri="{FF2B5EF4-FFF2-40B4-BE49-F238E27FC236}">
                    <a16:creationId xmlns:a16="http://schemas.microsoft.com/office/drawing/2014/main" id="{4EEF42DA-3817-435F-BB42-4DAB17939965}"/>
                  </a:ext>
                </a:extLst>
              </p:cNvPr>
              <p:cNvSpPr>
                <a:spLocks/>
              </p:cNvSpPr>
              <p:nvPr/>
            </p:nvSpPr>
            <p:spPr bwMode="auto">
              <a:xfrm rot="16200000">
                <a:off x="3383310" y="4163405"/>
                <a:ext cx="214567" cy="4085587"/>
              </a:xfrm>
              <a:prstGeom prst="leftBrace">
                <a:avLst>
                  <a:gd name="adj1" fmla="val 47244"/>
                  <a:gd name="adj2" fmla="val 50000"/>
                </a:avLst>
              </a:prstGeom>
              <a:noFill/>
              <a:ln w="19050">
                <a:solidFill>
                  <a:srgbClr val="000000"/>
                </a:solidFill>
                <a:round/>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sp>
          <p:nvSpPr>
            <p:cNvPr id="103" name="Text Box 52">
              <a:extLst>
                <a:ext uri="{FF2B5EF4-FFF2-40B4-BE49-F238E27FC236}">
                  <a16:creationId xmlns:a16="http://schemas.microsoft.com/office/drawing/2014/main" id="{393F24BC-15CD-4FD8-9265-D5DD83A49BD9}"/>
                </a:ext>
              </a:extLst>
            </p:cNvPr>
            <p:cNvSpPr txBox="1">
              <a:spLocks noChangeArrowheads="1"/>
            </p:cNvSpPr>
            <p:nvPr/>
          </p:nvSpPr>
          <p:spPr bwMode="auto">
            <a:xfrm>
              <a:off x="2663788" y="4896241"/>
              <a:ext cx="1260140" cy="369332"/>
            </a:xfrm>
            <a:prstGeom prst="rect">
              <a:avLst/>
            </a:prstGeom>
            <a:noFill/>
            <a:ln w="9525">
              <a:noFill/>
              <a:miter lim="800000"/>
              <a:headEnd/>
              <a:tailEnd/>
            </a:ln>
          </p:spPr>
          <p:txBody>
            <a:bodyP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主存地址</a:t>
              </a:r>
            </a:p>
          </p:txBody>
        </p:sp>
      </p:grpSp>
      <p:grpSp>
        <p:nvGrpSpPr>
          <p:cNvPr id="110" name="组合 109">
            <a:extLst>
              <a:ext uri="{FF2B5EF4-FFF2-40B4-BE49-F238E27FC236}">
                <a16:creationId xmlns:a16="http://schemas.microsoft.com/office/drawing/2014/main" id="{9AF3A11E-F862-451F-8BC4-6D0D847B2B4C}"/>
              </a:ext>
            </a:extLst>
          </p:cNvPr>
          <p:cNvGrpSpPr/>
          <p:nvPr/>
        </p:nvGrpSpPr>
        <p:grpSpPr>
          <a:xfrm>
            <a:off x="1860062" y="2679271"/>
            <a:ext cx="1441649" cy="1931988"/>
            <a:chOff x="2984012" y="2374471"/>
            <a:chExt cx="1441649" cy="1931988"/>
          </a:xfrm>
        </p:grpSpPr>
        <p:grpSp>
          <p:nvGrpSpPr>
            <p:cNvPr id="111" name="组合 110">
              <a:extLst>
                <a:ext uri="{FF2B5EF4-FFF2-40B4-BE49-F238E27FC236}">
                  <a16:creationId xmlns:a16="http://schemas.microsoft.com/office/drawing/2014/main" id="{6397C407-C9AD-438B-8366-949D87894B4F}"/>
                </a:ext>
              </a:extLst>
            </p:cNvPr>
            <p:cNvGrpSpPr>
              <a:grpSpLocks/>
            </p:cNvGrpSpPr>
            <p:nvPr/>
          </p:nvGrpSpPr>
          <p:grpSpPr bwMode="auto">
            <a:xfrm>
              <a:off x="2984012" y="2374471"/>
              <a:ext cx="720725" cy="1931988"/>
              <a:chOff x="2771800" y="2161394"/>
              <a:chExt cx="720080" cy="1932171"/>
            </a:xfrm>
          </p:grpSpPr>
          <p:sp>
            <p:nvSpPr>
              <p:cNvPr id="117" name="矩形 116">
                <a:extLst>
                  <a:ext uri="{FF2B5EF4-FFF2-40B4-BE49-F238E27FC236}">
                    <a16:creationId xmlns:a16="http://schemas.microsoft.com/office/drawing/2014/main" id="{0DCF97E8-50A0-47F6-8AB9-9834D92D1133}"/>
                  </a:ext>
                </a:extLst>
              </p:cNvPr>
              <p:cNvSpPr/>
              <p:nvPr/>
            </p:nvSpPr>
            <p:spPr>
              <a:xfrm>
                <a:off x="2771800" y="2161394"/>
                <a:ext cx="720080" cy="227035"/>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100" b="0" i="0" u="none" strike="noStrike" kern="0" cap="none" spc="0" normalizeH="0" baseline="0" noProof="0" dirty="0">
                    <a:ln>
                      <a:noFill/>
                    </a:ln>
                    <a:solidFill>
                      <a:srgbClr val="FFFFFF"/>
                    </a:solidFill>
                    <a:effectLst/>
                    <a:uLnTx/>
                    <a:uFillTx/>
                    <a:latin typeface="Brush Script MT" pitchFamily="66" charset="0"/>
                    <a:ea typeface="微软雅黑"/>
                    <a:cs typeface="+mn-cs"/>
                  </a:rPr>
                  <a:t>主存块</a:t>
                </a:r>
              </a:p>
            </p:txBody>
          </p:sp>
          <p:sp>
            <p:nvSpPr>
              <p:cNvPr id="118" name="矩形 117">
                <a:extLst>
                  <a:ext uri="{FF2B5EF4-FFF2-40B4-BE49-F238E27FC236}">
                    <a16:creationId xmlns:a16="http://schemas.microsoft.com/office/drawing/2014/main" id="{73CE6546-BA8C-4245-99AC-38E85A13CCEA}"/>
                  </a:ext>
                </a:extLst>
              </p:cNvPr>
              <p:cNvSpPr/>
              <p:nvPr/>
            </p:nvSpPr>
            <p:spPr>
              <a:xfrm>
                <a:off x="2771800" y="2731361"/>
                <a:ext cx="720080" cy="228622"/>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100" b="0" i="0" u="none" strike="noStrike" kern="0" cap="none" spc="0" normalizeH="0" baseline="0" noProof="0" dirty="0">
                    <a:ln>
                      <a:noFill/>
                    </a:ln>
                    <a:solidFill>
                      <a:srgbClr val="FFFFFF"/>
                    </a:solidFill>
                    <a:effectLst/>
                    <a:uLnTx/>
                    <a:uFillTx/>
                    <a:latin typeface="Brush Script MT" pitchFamily="66" charset="0"/>
                    <a:ea typeface="微软雅黑"/>
                    <a:cs typeface="+mn-cs"/>
                  </a:rPr>
                  <a:t>主存块</a:t>
                </a:r>
              </a:p>
            </p:txBody>
          </p:sp>
          <p:sp>
            <p:nvSpPr>
              <p:cNvPr id="119" name="矩形 118">
                <a:extLst>
                  <a:ext uri="{FF2B5EF4-FFF2-40B4-BE49-F238E27FC236}">
                    <a16:creationId xmlns:a16="http://schemas.microsoft.com/office/drawing/2014/main" id="{374E0730-04BA-4CA5-9E47-BB546C54D768}"/>
                  </a:ext>
                </a:extLst>
              </p:cNvPr>
              <p:cNvSpPr/>
              <p:nvPr/>
            </p:nvSpPr>
            <p:spPr>
              <a:xfrm>
                <a:off x="2771800" y="3294976"/>
                <a:ext cx="720080" cy="228622"/>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100" b="0" i="0" u="none" strike="noStrike" kern="0" cap="none" spc="0" normalizeH="0" baseline="0" noProof="0" dirty="0">
                    <a:ln>
                      <a:noFill/>
                    </a:ln>
                    <a:solidFill>
                      <a:srgbClr val="FFFFFF"/>
                    </a:solidFill>
                    <a:effectLst/>
                    <a:uLnTx/>
                    <a:uFillTx/>
                    <a:latin typeface="Brush Script MT" pitchFamily="66" charset="0"/>
                    <a:ea typeface="微软雅黑"/>
                    <a:cs typeface="+mn-cs"/>
                  </a:rPr>
                  <a:t>主存块</a:t>
                </a:r>
              </a:p>
            </p:txBody>
          </p:sp>
          <p:sp>
            <p:nvSpPr>
              <p:cNvPr id="120" name="矩形 119">
                <a:extLst>
                  <a:ext uri="{FF2B5EF4-FFF2-40B4-BE49-F238E27FC236}">
                    <a16:creationId xmlns:a16="http://schemas.microsoft.com/office/drawing/2014/main" id="{9608EB48-E6C5-4930-B7CB-E03BAB853887}"/>
                  </a:ext>
                </a:extLst>
              </p:cNvPr>
              <p:cNvSpPr/>
              <p:nvPr/>
            </p:nvSpPr>
            <p:spPr>
              <a:xfrm>
                <a:off x="2771800" y="3866530"/>
                <a:ext cx="720080" cy="227035"/>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100" b="0" i="0" u="none" strike="noStrike" kern="0" cap="none" spc="0" normalizeH="0" baseline="0" noProof="0" dirty="0">
                    <a:ln>
                      <a:noFill/>
                    </a:ln>
                    <a:solidFill>
                      <a:srgbClr val="FFFFFF"/>
                    </a:solidFill>
                    <a:effectLst/>
                    <a:uLnTx/>
                    <a:uFillTx/>
                    <a:latin typeface="Brush Script MT" pitchFamily="66" charset="0"/>
                    <a:ea typeface="微软雅黑"/>
                    <a:cs typeface="+mn-cs"/>
                  </a:rPr>
                  <a:t>主存块</a:t>
                </a:r>
              </a:p>
            </p:txBody>
          </p:sp>
        </p:grpSp>
        <p:grpSp>
          <p:nvGrpSpPr>
            <p:cNvPr id="112" name="组合 111">
              <a:extLst>
                <a:ext uri="{FF2B5EF4-FFF2-40B4-BE49-F238E27FC236}">
                  <a16:creationId xmlns:a16="http://schemas.microsoft.com/office/drawing/2014/main" id="{8621F02E-21FF-40C0-BCA6-E9B61BE5842A}"/>
                </a:ext>
              </a:extLst>
            </p:cNvPr>
            <p:cNvGrpSpPr>
              <a:grpSpLocks/>
            </p:cNvGrpSpPr>
            <p:nvPr/>
          </p:nvGrpSpPr>
          <p:grpSpPr bwMode="auto">
            <a:xfrm>
              <a:off x="3704936" y="2374471"/>
              <a:ext cx="720725" cy="1931988"/>
              <a:chOff x="2771800" y="2161394"/>
              <a:chExt cx="720080" cy="1932171"/>
            </a:xfrm>
          </p:grpSpPr>
          <p:sp>
            <p:nvSpPr>
              <p:cNvPr id="113" name="矩形 112">
                <a:extLst>
                  <a:ext uri="{FF2B5EF4-FFF2-40B4-BE49-F238E27FC236}">
                    <a16:creationId xmlns:a16="http://schemas.microsoft.com/office/drawing/2014/main" id="{CB547AF1-ADA1-4000-B327-43D00B2E3F7D}"/>
                  </a:ext>
                </a:extLst>
              </p:cNvPr>
              <p:cNvSpPr/>
              <p:nvPr/>
            </p:nvSpPr>
            <p:spPr>
              <a:xfrm>
                <a:off x="2771800" y="2161394"/>
                <a:ext cx="720080" cy="227035"/>
              </a:xfrm>
              <a:prstGeom prst="rect">
                <a:avLst/>
              </a:prstGeom>
              <a:solidFill>
                <a:srgbClr val="00CC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Brush Script MT" pitchFamily="66" charset="0"/>
                    <a:ea typeface="微软雅黑"/>
                    <a:cs typeface="+mn-cs"/>
                  </a:rPr>
                  <a:t>Cache</a:t>
                </a:r>
                <a:r>
                  <a:rPr kumimoji="0" lang="zh-CN" altLang="en-US" sz="1200" b="0" i="0" u="none" strike="noStrike" kern="0" cap="none" spc="0" normalizeH="0" baseline="0" noProof="0" dirty="0">
                    <a:ln>
                      <a:noFill/>
                    </a:ln>
                    <a:solidFill>
                      <a:srgbClr val="FFFFFF"/>
                    </a:solidFill>
                    <a:effectLst/>
                    <a:uLnTx/>
                    <a:uFillTx/>
                    <a:latin typeface="Brush Script MT" pitchFamily="66" charset="0"/>
                    <a:ea typeface="微软雅黑"/>
                    <a:cs typeface="+mn-cs"/>
                  </a:rPr>
                  <a:t>块</a:t>
                </a:r>
              </a:p>
            </p:txBody>
          </p:sp>
          <p:sp>
            <p:nvSpPr>
              <p:cNvPr id="114" name="矩形 113">
                <a:extLst>
                  <a:ext uri="{FF2B5EF4-FFF2-40B4-BE49-F238E27FC236}">
                    <a16:creationId xmlns:a16="http://schemas.microsoft.com/office/drawing/2014/main" id="{562C4E47-725A-4CBB-99B5-B1D1313F23FA}"/>
                  </a:ext>
                </a:extLst>
              </p:cNvPr>
              <p:cNvSpPr/>
              <p:nvPr/>
            </p:nvSpPr>
            <p:spPr>
              <a:xfrm>
                <a:off x="2771800" y="2731361"/>
                <a:ext cx="720080" cy="228622"/>
              </a:xfrm>
              <a:prstGeom prst="rect">
                <a:avLst/>
              </a:prstGeom>
              <a:solidFill>
                <a:srgbClr val="00CC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Brush Script MT" pitchFamily="66" charset="0"/>
                    <a:ea typeface="微软雅黑"/>
                    <a:cs typeface="+mn-cs"/>
                  </a:rPr>
                  <a:t>Cache</a:t>
                </a:r>
                <a:r>
                  <a:rPr kumimoji="0" lang="zh-CN" altLang="en-US" sz="1200" b="0" i="0" u="none" strike="noStrike" kern="0" cap="none" spc="0" normalizeH="0" baseline="0" noProof="0" dirty="0">
                    <a:ln>
                      <a:noFill/>
                    </a:ln>
                    <a:solidFill>
                      <a:srgbClr val="FFFFFF"/>
                    </a:solidFill>
                    <a:effectLst/>
                    <a:uLnTx/>
                    <a:uFillTx/>
                    <a:latin typeface="Brush Script MT" pitchFamily="66" charset="0"/>
                    <a:ea typeface="微软雅黑"/>
                    <a:cs typeface="+mn-cs"/>
                  </a:rPr>
                  <a:t>块</a:t>
                </a:r>
              </a:p>
            </p:txBody>
          </p:sp>
          <p:sp>
            <p:nvSpPr>
              <p:cNvPr id="115" name="矩形 114">
                <a:extLst>
                  <a:ext uri="{FF2B5EF4-FFF2-40B4-BE49-F238E27FC236}">
                    <a16:creationId xmlns:a16="http://schemas.microsoft.com/office/drawing/2014/main" id="{93A4E97D-0851-49C6-A975-D73116769404}"/>
                  </a:ext>
                </a:extLst>
              </p:cNvPr>
              <p:cNvSpPr/>
              <p:nvPr/>
            </p:nvSpPr>
            <p:spPr>
              <a:xfrm>
                <a:off x="2771800" y="3294976"/>
                <a:ext cx="720080" cy="228622"/>
              </a:xfrm>
              <a:prstGeom prst="rect">
                <a:avLst/>
              </a:prstGeom>
              <a:solidFill>
                <a:srgbClr val="00CC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Brush Script MT" pitchFamily="66" charset="0"/>
                    <a:ea typeface="微软雅黑"/>
                    <a:cs typeface="+mn-cs"/>
                  </a:rPr>
                  <a:t>Cache</a:t>
                </a:r>
                <a:r>
                  <a:rPr kumimoji="0" lang="zh-CN" altLang="en-US" sz="1200" b="0" i="0" u="none" strike="noStrike" kern="0" cap="none" spc="0" normalizeH="0" baseline="0" noProof="0" dirty="0">
                    <a:ln>
                      <a:noFill/>
                    </a:ln>
                    <a:solidFill>
                      <a:srgbClr val="FFFFFF"/>
                    </a:solidFill>
                    <a:effectLst/>
                    <a:uLnTx/>
                    <a:uFillTx/>
                    <a:latin typeface="Brush Script MT" pitchFamily="66" charset="0"/>
                    <a:ea typeface="微软雅黑"/>
                    <a:cs typeface="+mn-cs"/>
                  </a:rPr>
                  <a:t>块</a:t>
                </a:r>
              </a:p>
            </p:txBody>
          </p:sp>
          <p:sp>
            <p:nvSpPr>
              <p:cNvPr id="116" name="矩形 115">
                <a:extLst>
                  <a:ext uri="{FF2B5EF4-FFF2-40B4-BE49-F238E27FC236}">
                    <a16:creationId xmlns:a16="http://schemas.microsoft.com/office/drawing/2014/main" id="{4B0B3E02-26A4-4659-B44C-1D268E158652}"/>
                  </a:ext>
                </a:extLst>
              </p:cNvPr>
              <p:cNvSpPr/>
              <p:nvPr/>
            </p:nvSpPr>
            <p:spPr>
              <a:xfrm>
                <a:off x="2771800" y="3866530"/>
                <a:ext cx="720080" cy="227035"/>
              </a:xfrm>
              <a:prstGeom prst="rect">
                <a:avLst/>
              </a:prstGeom>
              <a:solidFill>
                <a:srgbClr val="00CC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rgbClr val="FFFFFF"/>
                    </a:solidFill>
                    <a:effectLst/>
                    <a:uLnTx/>
                    <a:uFillTx/>
                    <a:latin typeface="Brush Script MT" pitchFamily="66" charset="0"/>
                    <a:ea typeface="微软雅黑"/>
                    <a:cs typeface="+mn-cs"/>
                  </a:rPr>
                  <a:t>Cache</a:t>
                </a:r>
                <a:r>
                  <a:rPr kumimoji="0" lang="zh-CN" altLang="en-US" sz="1200" b="0" i="0" u="none" strike="noStrike" kern="0" cap="none" spc="0" normalizeH="0" baseline="0" noProof="0" dirty="0">
                    <a:ln>
                      <a:noFill/>
                    </a:ln>
                    <a:solidFill>
                      <a:srgbClr val="FFFFFF"/>
                    </a:solidFill>
                    <a:effectLst/>
                    <a:uLnTx/>
                    <a:uFillTx/>
                    <a:latin typeface="Brush Script MT" pitchFamily="66" charset="0"/>
                    <a:ea typeface="微软雅黑"/>
                    <a:cs typeface="+mn-cs"/>
                  </a:rPr>
                  <a:t>块</a:t>
                </a:r>
              </a:p>
            </p:txBody>
          </p:sp>
        </p:grpSp>
      </p:grpSp>
      <p:sp>
        <p:nvSpPr>
          <p:cNvPr id="121" name="Text Box 51">
            <a:extLst>
              <a:ext uri="{FF2B5EF4-FFF2-40B4-BE49-F238E27FC236}">
                <a16:creationId xmlns:a16="http://schemas.microsoft.com/office/drawing/2014/main" id="{D03FEE6B-D4FC-4FED-BDC2-93C3FA3C3A29}"/>
              </a:ext>
            </a:extLst>
          </p:cNvPr>
          <p:cNvSpPr txBox="1">
            <a:spLocks noChangeArrowheads="1"/>
          </p:cNvSpPr>
          <p:nvPr/>
        </p:nvSpPr>
        <p:spPr bwMode="auto">
          <a:xfrm>
            <a:off x="2181234" y="2209649"/>
            <a:ext cx="1659532" cy="369332"/>
          </a:xfrm>
          <a:prstGeom prst="rect">
            <a:avLst/>
          </a:prstGeom>
          <a:noFill/>
          <a:ln w="9525">
            <a:noFill/>
            <a:miter lim="800000"/>
            <a:headEnd/>
            <a:tailEnd/>
          </a:ln>
        </p:spPr>
        <p:txBody>
          <a:bodyPr wrap="square">
            <a:spAutoFit/>
          </a:bodyPr>
          <a:lstStyle>
            <a:defPPr>
              <a:defRPr lang="zh-CN"/>
            </a:defPPr>
            <a:lvl1pPr algn="ctr">
              <a:defRPr i="0">
                <a:latin typeface="Tahoma" pitchFamily="34" charset="0"/>
                <a:ea typeface="宋体" charset="-122"/>
              </a:defRPr>
            </a:lvl1pPr>
          </a:lstStyle>
          <a:p>
            <a:pPr fontAlgn="base">
              <a:spcBef>
                <a:spcPct val="0"/>
              </a:spcBef>
              <a:spcAft>
                <a:spcPct val="0"/>
              </a:spcAft>
            </a:pPr>
            <a:r>
              <a:rPr lang="zh-CN" altLang="en-US" b="1" dirty="0">
                <a:solidFill>
                  <a:srgbClr val="339933"/>
                </a:solidFill>
                <a:latin typeface="微软雅黑" panose="020B0503020204020204" pitchFamily="34" charset="-122"/>
                <a:ea typeface="微软雅黑" panose="020B0503020204020204" pitchFamily="34" charset="-122"/>
              </a:rPr>
              <a:t>查找表（</a:t>
            </a:r>
            <a:r>
              <a:rPr lang="en-US" altLang="zh-CN" b="1" dirty="0">
                <a:solidFill>
                  <a:srgbClr val="339933"/>
                </a:solidFill>
                <a:latin typeface="微软雅黑" panose="020B0503020204020204" pitchFamily="34" charset="-122"/>
                <a:ea typeface="微软雅黑" panose="020B0503020204020204" pitchFamily="34" charset="-122"/>
              </a:rPr>
              <a:t>CAM</a:t>
            </a:r>
            <a:r>
              <a:rPr lang="zh-CN" altLang="en-US" b="1" dirty="0">
                <a:solidFill>
                  <a:srgbClr val="339933"/>
                </a:solidFill>
                <a:latin typeface="微软雅黑" panose="020B0503020204020204" pitchFamily="34" charset="-122"/>
                <a:ea typeface="微软雅黑" panose="020B0503020204020204" pitchFamily="34" charset="-122"/>
              </a:rPr>
              <a:t>）</a:t>
            </a:r>
            <a:endParaRPr lang="en-US" altLang="zh-CN" b="1" dirty="0">
              <a:solidFill>
                <a:srgbClr val="339933"/>
              </a:solidFill>
              <a:latin typeface="微软雅黑" panose="020B0503020204020204" pitchFamily="34" charset="-122"/>
              <a:ea typeface="微软雅黑" panose="020B0503020204020204" pitchFamily="34" charset="-122"/>
            </a:endParaRPr>
          </a:p>
        </p:txBody>
      </p:sp>
      <p:sp>
        <p:nvSpPr>
          <p:cNvPr id="122" name="弧形 121">
            <a:extLst>
              <a:ext uri="{FF2B5EF4-FFF2-40B4-BE49-F238E27FC236}">
                <a16:creationId xmlns:a16="http://schemas.microsoft.com/office/drawing/2014/main" id="{0F9C287C-D995-4486-80EF-06C078F2BFAB}"/>
              </a:ext>
            </a:extLst>
          </p:cNvPr>
          <p:cNvSpPr/>
          <p:nvPr/>
        </p:nvSpPr>
        <p:spPr>
          <a:xfrm rot="10800000">
            <a:off x="2936883" y="4228781"/>
            <a:ext cx="2883817" cy="847508"/>
          </a:xfrm>
          <a:prstGeom prst="arc">
            <a:avLst>
              <a:gd name="adj1" fmla="val 10721374"/>
              <a:gd name="adj2" fmla="val 642"/>
            </a:avLst>
          </a:prstGeom>
          <a:noFill/>
          <a:ln w="38100" cap="flat" cmpd="sng" algn="ctr">
            <a:solidFill>
              <a:srgbClr val="333333"/>
            </a:solidFill>
            <a:prstDash val="solid"/>
            <a:headEnd type="triangle" w="med" len="med"/>
            <a:tailEnd type="none" w="med" len="me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1" u="none" strike="noStrike" kern="0" cap="none" spc="0" normalizeH="0" baseline="0" noProof="0">
              <a:ln>
                <a:noFill/>
              </a:ln>
              <a:solidFill>
                <a:srgbClr val="000000"/>
              </a:solidFill>
              <a:effectLst/>
              <a:uLnTx/>
              <a:uFillTx/>
              <a:latin typeface="微软雅黑"/>
              <a:ea typeface="微软雅黑"/>
              <a:cs typeface="+mn-cs"/>
            </a:endParaRPr>
          </a:p>
        </p:txBody>
      </p:sp>
      <p:grpSp>
        <p:nvGrpSpPr>
          <p:cNvPr id="123" name="组合 122">
            <a:extLst>
              <a:ext uri="{FF2B5EF4-FFF2-40B4-BE49-F238E27FC236}">
                <a16:creationId xmlns:a16="http://schemas.microsoft.com/office/drawing/2014/main" id="{0A73ECCC-84DD-4295-BD7E-74CEC4782B9B}"/>
              </a:ext>
            </a:extLst>
          </p:cNvPr>
          <p:cNvGrpSpPr/>
          <p:nvPr/>
        </p:nvGrpSpPr>
        <p:grpSpPr>
          <a:xfrm>
            <a:off x="478464" y="2562486"/>
            <a:ext cx="5607051" cy="475903"/>
            <a:chOff x="487822" y="3242616"/>
            <a:chExt cx="6141581" cy="559743"/>
          </a:xfrm>
        </p:grpSpPr>
        <p:sp>
          <p:nvSpPr>
            <p:cNvPr id="124" name="矩形 123">
              <a:extLst>
                <a:ext uri="{FF2B5EF4-FFF2-40B4-BE49-F238E27FC236}">
                  <a16:creationId xmlns:a16="http://schemas.microsoft.com/office/drawing/2014/main" id="{34835122-9C68-4995-ACA3-CAE86BEA3125}"/>
                </a:ext>
              </a:extLst>
            </p:cNvPr>
            <p:cNvSpPr/>
            <p:nvPr/>
          </p:nvSpPr>
          <p:spPr>
            <a:xfrm>
              <a:off x="496399" y="3270408"/>
              <a:ext cx="1265959" cy="50980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矩形 124">
              <a:extLst>
                <a:ext uri="{FF2B5EF4-FFF2-40B4-BE49-F238E27FC236}">
                  <a16:creationId xmlns:a16="http://schemas.microsoft.com/office/drawing/2014/main" id="{8D3E0570-A332-40E3-A2E5-9AF034EF0349}"/>
                </a:ext>
              </a:extLst>
            </p:cNvPr>
            <p:cNvSpPr/>
            <p:nvPr/>
          </p:nvSpPr>
          <p:spPr>
            <a:xfrm>
              <a:off x="487822" y="3242616"/>
              <a:ext cx="6141581" cy="55974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文本框 125">
              <a:extLst>
                <a:ext uri="{FF2B5EF4-FFF2-40B4-BE49-F238E27FC236}">
                  <a16:creationId xmlns:a16="http://schemas.microsoft.com/office/drawing/2014/main" id="{7A808CBD-808A-4EF6-87AE-CBD871A5BAB0}"/>
                </a:ext>
              </a:extLst>
            </p:cNvPr>
            <p:cNvSpPr txBox="1"/>
            <p:nvPr/>
          </p:nvSpPr>
          <p:spPr>
            <a:xfrm>
              <a:off x="526758" y="3316360"/>
              <a:ext cx="1106393" cy="369332"/>
            </a:xfrm>
            <a:prstGeom prst="rect">
              <a:avLst/>
            </a:prstGeom>
            <a:noFill/>
          </p:spPr>
          <p:txBody>
            <a:bodyPr wrap="none" rtlCol="0">
              <a:spAutoFit/>
            </a:bodyPr>
            <a:lstStyle/>
            <a:p>
              <a:r>
                <a:rPr lang="en-US" altLang="zh-CN" b="1" dirty="0">
                  <a:solidFill>
                    <a:schemeClr val="bg1"/>
                  </a:solidFill>
                  <a:latin typeface="微软雅黑" panose="020B0503020204020204" pitchFamily="34" charset="-122"/>
                  <a:ea typeface="微软雅黑" panose="020B0503020204020204" pitchFamily="34" charset="-122"/>
                </a:rPr>
                <a:t>Cache</a:t>
              </a:r>
              <a:r>
                <a:rPr lang="zh-CN" altLang="en-US" b="1" dirty="0">
                  <a:solidFill>
                    <a:schemeClr val="bg1"/>
                  </a:solidFill>
                  <a:latin typeface="微软雅黑" panose="020B0503020204020204" pitchFamily="34" charset="-122"/>
                  <a:ea typeface="微软雅黑" panose="020B0503020204020204" pitchFamily="34" charset="-122"/>
                </a:rPr>
                <a:t>槽</a:t>
              </a:r>
            </a:p>
          </p:txBody>
        </p:sp>
      </p:grpSp>
      <p:cxnSp>
        <p:nvCxnSpPr>
          <p:cNvPr id="127" name="直接连接符 126">
            <a:extLst>
              <a:ext uri="{FF2B5EF4-FFF2-40B4-BE49-F238E27FC236}">
                <a16:creationId xmlns:a16="http://schemas.microsoft.com/office/drawing/2014/main" id="{E231E5A3-387B-4506-91DE-DA786509DBB4}"/>
              </a:ext>
            </a:extLst>
          </p:cNvPr>
          <p:cNvCxnSpPr/>
          <p:nvPr/>
        </p:nvCxnSpPr>
        <p:spPr>
          <a:xfrm>
            <a:off x="2393128" y="2778490"/>
            <a:ext cx="0" cy="2349158"/>
          </a:xfrm>
          <a:prstGeom prst="line">
            <a:avLst/>
          </a:prstGeom>
          <a:noFill/>
          <a:ln w="38100" cap="sq" cmpd="sng" algn="ctr">
            <a:solidFill>
              <a:srgbClr val="00B0F0"/>
            </a:solidFill>
            <a:prstDash val="solid"/>
            <a:miter lim="800000"/>
            <a:tailEnd type="none"/>
          </a:ln>
          <a:effectLst/>
        </p:spPr>
      </p:cxnSp>
      <p:grpSp>
        <p:nvGrpSpPr>
          <p:cNvPr id="128" name="组合 127">
            <a:extLst>
              <a:ext uri="{FF2B5EF4-FFF2-40B4-BE49-F238E27FC236}">
                <a16:creationId xmlns:a16="http://schemas.microsoft.com/office/drawing/2014/main" id="{6C5CEEEC-1ECD-48C5-8302-035CB352FF25}"/>
              </a:ext>
            </a:extLst>
          </p:cNvPr>
          <p:cNvGrpSpPr/>
          <p:nvPr/>
        </p:nvGrpSpPr>
        <p:grpSpPr>
          <a:xfrm>
            <a:off x="75463" y="5062238"/>
            <a:ext cx="1097288" cy="400110"/>
            <a:chOff x="1788423" y="4504347"/>
            <a:chExt cx="1097288" cy="400110"/>
          </a:xfrm>
        </p:grpSpPr>
        <p:cxnSp>
          <p:nvCxnSpPr>
            <p:cNvPr id="129" name="直接连接符 128">
              <a:extLst>
                <a:ext uri="{FF2B5EF4-FFF2-40B4-BE49-F238E27FC236}">
                  <a16:creationId xmlns:a16="http://schemas.microsoft.com/office/drawing/2014/main" id="{A912B88F-3B66-49A6-A0D7-B4075620B125}"/>
                </a:ext>
              </a:extLst>
            </p:cNvPr>
            <p:cNvCxnSpPr/>
            <p:nvPr/>
          </p:nvCxnSpPr>
          <p:spPr>
            <a:xfrm>
              <a:off x="2332176" y="4700361"/>
              <a:ext cx="553535" cy="0"/>
            </a:xfrm>
            <a:prstGeom prst="line">
              <a:avLst/>
            </a:prstGeom>
            <a:noFill/>
            <a:ln w="25400" cap="sq" cmpd="sng" algn="ctr">
              <a:solidFill>
                <a:srgbClr val="333333">
                  <a:shade val="95000"/>
                  <a:satMod val="105000"/>
                </a:srgbClr>
              </a:solidFill>
              <a:prstDash val="solid"/>
              <a:miter lim="800000"/>
              <a:headEnd type="stealth" w="lg" len="lg"/>
              <a:tailEnd type="none"/>
            </a:ln>
            <a:effectLst/>
          </p:spPr>
        </p:cxnSp>
        <p:sp>
          <p:nvSpPr>
            <p:cNvPr id="130" name="Text Box 66">
              <a:extLst>
                <a:ext uri="{FF2B5EF4-FFF2-40B4-BE49-F238E27FC236}">
                  <a16:creationId xmlns:a16="http://schemas.microsoft.com/office/drawing/2014/main" id="{05F6BCA4-88A6-4897-A145-B42E00636424}"/>
                </a:ext>
              </a:extLst>
            </p:cNvPr>
            <p:cNvSpPr txBox="1">
              <a:spLocks noChangeArrowheads="1"/>
            </p:cNvSpPr>
            <p:nvPr/>
          </p:nvSpPr>
          <p:spPr bwMode="auto">
            <a:xfrm>
              <a:off x="1788423" y="4504347"/>
              <a:ext cx="700152" cy="400110"/>
            </a:xfrm>
            <a:prstGeom prst="rect">
              <a:avLst/>
            </a:prstGeom>
            <a:noFill/>
            <a:ln>
              <a:noFill/>
            </a:ln>
          </p:spPr>
          <p:txBody>
            <a:bodyPr wrap="square">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ctr" eaLnBrk="1" fontAlgn="base" hangingPunct="1">
                <a:spcBef>
                  <a:spcPct val="0"/>
                </a:spcBef>
                <a:spcAft>
                  <a:spcPct val="0"/>
                </a:spcAft>
                <a:defRPr/>
              </a:pPr>
              <a:r>
                <a:rPr kumimoji="1" lang="en-US" altLang="zh-CN" b="1" dirty="0">
                  <a:solidFill>
                    <a:srgbClr val="0000FF"/>
                  </a:solidFill>
                  <a:latin typeface="微软雅黑" panose="020B0503020204020204" pitchFamily="34" charset="-122"/>
                  <a:ea typeface="微软雅黑" panose="020B0503020204020204" pitchFamily="34" charset="-122"/>
                </a:rPr>
                <a:t>Hit</a:t>
              </a:r>
              <a:endParaRPr kumimoji="1" lang="en-US" altLang="zh-CN" b="1" baseline="30000" dirty="0">
                <a:solidFill>
                  <a:srgbClr val="0000FF"/>
                </a:solidFill>
                <a:latin typeface="微软雅黑" panose="020B0503020204020204" pitchFamily="34" charset="-122"/>
                <a:ea typeface="微软雅黑" panose="020B0503020204020204" pitchFamily="34" charset="-122"/>
              </a:endParaRPr>
            </a:p>
          </p:txBody>
        </p:sp>
      </p:grpSp>
      <p:cxnSp>
        <p:nvCxnSpPr>
          <p:cNvPr id="131" name="直接连接符 130">
            <a:extLst>
              <a:ext uri="{FF2B5EF4-FFF2-40B4-BE49-F238E27FC236}">
                <a16:creationId xmlns:a16="http://schemas.microsoft.com/office/drawing/2014/main" id="{D233AC74-7D94-40D0-BADC-77CE561C3189}"/>
              </a:ext>
            </a:extLst>
          </p:cNvPr>
          <p:cNvCxnSpPr/>
          <p:nvPr/>
        </p:nvCxnSpPr>
        <p:spPr>
          <a:xfrm>
            <a:off x="1335014" y="5427254"/>
            <a:ext cx="0" cy="307205"/>
          </a:xfrm>
          <a:prstGeom prst="line">
            <a:avLst/>
          </a:prstGeom>
          <a:noFill/>
          <a:ln w="38100" cap="sq" cmpd="sng" algn="ctr">
            <a:solidFill>
              <a:srgbClr val="00B0F0"/>
            </a:solidFill>
            <a:prstDash val="solid"/>
            <a:miter lim="800000"/>
            <a:headEnd type="stealth"/>
            <a:tailEnd type="none"/>
          </a:ln>
          <a:effectLst/>
        </p:spPr>
      </p:cxnSp>
      <p:cxnSp>
        <p:nvCxnSpPr>
          <p:cNvPr id="132" name="直接连接符 131">
            <a:extLst>
              <a:ext uri="{FF2B5EF4-FFF2-40B4-BE49-F238E27FC236}">
                <a16:creationId xmlns:a16="http://schemas.microsoft.com/office/drawing/2014/main" id="{0601B5F5-6C74-4B60-AA95-968C95ACB241}"/>
              </a:ext>
            </a:extLst>
          </p:cNvPr>
          <p:cNvCxnSpPr/>
          <p:nvPr/>
        </p:nvCxnSpPr>
        <p:spPr>
          <a:xfrm>
            <a:off x="2270134" y="3363484"/>
            <a:ext cx="0" cy="1783214"/>
          </a:xfrm>
          <a:prstGeom prst="line">
            <a:avLst/>
          </a:prstGeom>
          <a:noFill/>
          <a:ln w="38100" cap="sq" cmpd="sng" algn="ctr">
            <a:solidFill>
              <a:srgbClr val="00B0F0"/>
            </a:solidFill>
            <a:prstDash val="solid"/>
            <a:miter lim="800000"/>
            <a:tailEnd type="none"/>
          </a:ln>
          <a:effectLst/>
        </p:spPr>
      </p:cxnSp>
      <p:cxnSp>
        <p:nvCxnSpPr>
          <p:cNvPr id="133" name="直接连接符 132">
            <a:extLst>
              <a:ext uri="{FF2B5EF4-FFF2-40B4-BE49-F238E27FC236}">
                <a16:creationId xmlns:a16="http://schemas.microsoft.com/office/drawing/2014/main" id="{98CE1112-6FF7-45F1-9BC2-0F4BFD31032C}"/>
              </a:ext>
            </a:extLst>
          </p:cNvPr>
          <p:cNvCxnSpPr/>
          <p:nvPr/>
        </p:nvCxnSpPr>
        <p:spPr>
          <a:xfrm>
            <a:off x="2136784" y="3934984"/>
            <a:ext cx="0" cy="1177382"/>
          </a:xfrm>
          <a:prstGeom prst="line">
            <a:avLst/>
          </a:prstGeom>
          <a:noFill/>
          <a:ln w="38100" cap="sq" cmpd="sng" algn="ctr">
            <a:solidFill>
              <a:srgbClr val="00B0F0"/>
            </a:solidFill>
            <a:prstDash val="solid"/>
            <a:miter lim="800000"/>
            <a:tailEnd type="none"/>
          </a:ln>
          <a:effectLst/>
        </p:spPr>
      </p:cxnSp>
      <p:cxnSp>
        <p:nvCxnSpPr>
          <p:cNvPr id="134" name="直接连接符 133">
            <a:extLst>
              <a:ext uri="{FF2B5EF4-FFF2-40B4-BE49-F238E27FC236}">
                <a16:creationId xmlns:a16="http://schemas.microsoft.com/office/drawing/2014/main" id="{5D1F762E-D1E4-4FE7-98FD-ACB9468DB8AB}"/>
              </a:ext>
            </a:extLst>
          </p:cNvPr>
          <p:cNvCxnSpPr/>
          <p:nvPr/>
        </p:nvCxnSpPr>
        <p:spPr>
          <a:xfrm>
            <a:off x="1997084" y="4497275"/>
            <a:ext cx="0" cy="659377"/>
          </a:xfrm>
          <a:prstGeom prst="line">
            <a:avLst/>
          </a:prstGeom>
          <a:noFill/>
          <a:ln w="38100" cap="sq" cmpd="sng" algn="ctr">
            <a:solidFill>
              <a:srgbClr val="00B0F0"/>
            </a:solidFill>
            <a:prstDash val="solid"/>
            <a:miter lim="800000"/>
            <a:tailEnd type="none"/>
          </a:ln>
          <a:effectLst/>
        </p:spPr>
      </p:cxnSp>
      <p:cxnSp>
        <p:nvCxnSpPr>
          <p:cNvPr id="135" name="直接连接符 134">
            <a:extLst>
              <a:ext uri="{FF2B5EF4-FFF2-40B4-BE49-F238E27FC236}">
                <a16:creationId xmlns:a16="http://schemas.microsoft.com/office/drawing/2014/main" id="{7456D5D5-FD58-4D4C-90F2-6B78BB9F41B3}"/>
              </a:ext>
            </a:extLst>
          </p:cNvPr>
          <p:cNvCxnSpPr/>
          <p:nvPr/>
        </p:nvCxnSpPr>
        <p:spPr>
          <a:xfrm>
            <a:off x="1694859" y="5156652"/>
            <a:ext cx="679246" cy="0"/>
          </a:xfrm>
          <a:prstGeom prst="line">
            <a:avLst/>
          </a:prstGeom>
          <a:noFill/>
          <a:ln w="76200" cap="sq" cmpd="sng" algn="ctr">
            <a:solidFill>
              <a:srgbClr val="00B0F0"/>
            </a:solidFill>
            <a:prstDash val="solid"/>
            <a:miter lim="800000"/>
            <a:headEnd type="stealth" w="sm" len="sm"/>
            <a:tailEnd type="none"/>
          </a:ln>
          <a:effectLst/>
        </p:spPr>
      </p:cxnSp>
      <p:grpSp>
        <p:nvGrpSpPr>
          <p:cNvPr id="136" name="组合 135">
            <a:extLst>
              <a:ext uri="{FF2B5EF4-FFF2-40B4-BE49-F238E27FC236}">
                <a16:creationId xmlns:a16="http://schemas.microsoft.com/office/drawing/2014/main" id="{C7E8313F-B64D-4DEC-944B-85AF52A9E44F}"/>
              </a:ext>
            </a:extLst>
          </p:cNvPr>
          <p:cNvGrpSpPr/>
          <p:nvPr/>
        </p:nvGrpSpPr>
        <p:grpSpPr>
          <a:xfrm>
            <a:off x="1086700" y="5007236"/>
            <a:ext cx="604985" cy="420018"/>
            <a:chOff x="2210650" y="4702436"/>
            <a:chExt cx="604985" cy="420018"/>
          </a:xfrm>
        </p:grpSpPr>
        <p:sp>
          <p:nvSpPr>
            <p:cNvPr id="137" name="矩形 136">
              <a:extLst>
                <a:ext uri="{FF2B5EF4-FFF2-40B4-BE49-F238E27FC236}">
                  <a16:creationId xmlns:a16="http://schemas.microsoft.com/office/drawing/2014/main" id="{79BA77F2-1A68-4C90-BF3F-6CCC70286A2B}"/>
                </a:ext>
              </a:extLst>
            </p:cNvPr>
            <p:cNvSpPr/>
            <p:nvPr/>
          </p:nvSpPr>
          <p:spPr>
            <a:xfrm>
              <a:off x="2325357" y="4702436"/>
              <a:ext cx="490278" cy="314888"/>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FFFFFF"/>
                  </a:solidFill>
                  <a:effectLst/>
                  <a:uLnTx/>
                  <a:uFillTx/>
                  <a:latin typeface="微软雅黑"/>
                  <a:ea typeface="微软雅黑"/>
                  <a:cs typeface="+mn-cs"/>
                </a:rPr>
                <a:t>=</a:t>
              </a:r>
              <a:r>
                <a:rPr kumimoji="0" lang="zh-CN" altLang="en-US" sz="1600" b="0" i="0" u="none" strike="noStrike" kern="0" cap="none" spc="0" normalizeH="0" baseline="0" noProof="0" dirty="0">
                  <a:ln>
                    <a:noFill/>
                  </a:ln>
                  <a:solidFill>
                    <a:srgbClr val="FFFFFF"/>
                  </a:solidFill>
                  <a:effectLst/>
                  <a:uLnTx/>
                  <a:uFillTx/>
                  <a:latin typeface="微软雅黑"/>
                  <a:ea typeface="微软雅黑"/>
                  <a:cs typeface="+mn-cs"/>
                </a:rPr>
                <a:t>？</a:t>
              </a:r>
            </a:p>
          </p:txBody>
        </p:sp>
        <p:sp>
          <p:nvSpPr>
            <p:cNvPr id="138" name="矩形 137">
              <a:extLst>
                <a:ext uri="{FF2B5EF4-FFF2-40B4-BE49-F238E27FC236}">
                  <a16:creationId xmlns:a16="http://schemas.microsoft.com/office/drawing/2014/main" id="{554B6CD1-D8C2-46AA-B331-D871F76A0DC1}"/>
                </a:ext>
              </a:extLst>
            </p:cNvPr>
            <p:cNvSpPr/>
            <p:nvPr/>
          </p:nvSpPr>
          <p:spPr>
            <a:xfrm>
              <a:off x="2266416" y="4757438"/>
              <a:ext cx="490278" cy="314888"/>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FFFFFF"/>
                  </a:solidFill>
                  <a:effectLst/>
                  <a:uLnTx/>
                  <a:uFillTx/>
                  <a:latin typeface="微软雅黑"/>
                  <a:ea typeface="微软雅黑"/>
                  <a:cs typeface="+mn-cs"/>
                </a:rPr>
                <a:t>=</a:t>
              </a:r>
              <a:r>
                <a:rPr kumimoji="0" lang="zh-CN" altLang="en-US" sz="1600" b="0" i="0" u="none" strike="noStrike" kern="0" cap="none" spc="0" normalizeH="0" baseline="0" noProof="0" dirty="0">
                  <a:ln>
                    <a:noFill/>
                  </a:ln>
                  <a:solidFill>
                    <a:srgbClr val="FFFFFF"/>
                  </a:solidFill>
                  <a:effectLst/>
                  <a:uLnTx/>
                  <a:uFillTx/>
                  <a:latin typeface="微软雅黑"/>
                  <a:ea typeface="微软雅黑"/>
                  <a:cs typeface="+mn-cs"/>
                </a:rPr>
                <a:t>？</a:t>
              </a:r>
            </a:p>
          </p:txBody>
        </p:sp>
        <p:sp>
          <p:nvSpPr>
            <p:cNvPr id="139" name="矩形 138">
              <a:extLst>
                <a:ext uri="{FF2B5EF4-FFF2-40B4-BE49-F238E27FC236}">
                  <a16:creationId xmlns:a16="http://schemas.microsoft.com/office/drawing/2014/main" id="{A47C99E0-7D56-43B6-B8B6-D91F9C24BBD2}"/>
                </a:ext>
              </a:extLst>
            </p:cNvPr>
            <p:cNvSpPr/>
            <p:nvPr/>
          </p:nvSpPr>
          <p:spPr>
            <a:xfrm>
              <a:off x="2210650" y="4807566"/>
              <a:ext cx="490278" cy="314888"/>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FFFFFF"/>
                  </a:solidFill>
                  <a:effectLst/>
                  <a:uLnTx/>
                  <a:uFillTx/>
                  <a:latin typeface="微软雅黑"/>
                  <a:ea typeface="微软雅黑"/>
                  <a:cs typeface="+mn-cs"/>
                </a:rPr>
                <a:t>  =</a:t>
              </a:r>
              <a:r>
                <a:rPr kumimoji="0" lang="zh-CN" altLang="en-US" sz="1600" b="0" i="0" u="none" strike="noStrike" kern="0" cap="none" spc="0" normalizeH="0" baseline="0" noProof="0" dirty="0">
                  <a:ln>
                    <a:noFill/>
                  </a:ln>
                  <a:solidFill>
                    <a:srgbClr val="FFFFFF"/>
                  </a:solidFill>
                  <a:effectLst/>
                  <a:uLnTx/>
                  <a:uFillTx/>
                  <a:latin typeface="微软雅黑"/>
                  <a:ea typeface="微软雅黑"/>
                  <a:cs typeface="+mn-cs"/>
                </a:rPr>
                <a:t>？</a:t>
              </a: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blinds(vertical)">
                                      <p:cBhvr>
                                        <p:cTn id="7" dur="5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vertic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blinds(vertical)">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blinds(vertical)">
                                      <p:cBhvr>
                                        <p:cTn id="22" dur="500"/>
                                        <p:tgtEl>
                                          <p:spTgt spid="5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1"/>
                                        </p:tgtEl>
                                        <p:attrNameLst>
                                          <p:attrName>style.visibility</p:attrName>
                                        </p:attrNameLst>
                                      </p:cBhvr>
                                      <p:to>
                                        <p:strVal val="visible"/>
                                      </p:to>
                                    </p:set>
                                    <p:animEffect transition="in" filter="wipe(left)">
                                      <p:cBhvr>
                                        <p:cTn id="27" dur="500"/>
                                        <p:tgtEl>
                                          <p:spTgt spid="10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0"/>
                                        </p:tgtEl>
                                        <p:attrNameLst>
                                          <p:attrName>style.visibility</p:attrName>
                                        </p:attrNameLst>
                                      </p:cBhvr>
                                      <p:to>
                                        <p:strVal val="visible"/>
                                      </p:to>
                                    </p:set>
                                    <p:animEffect transition="in" filter="wipe(left)">
                                      <p:cBhvr>
                                        <p:cTn id="32" dur="500"/>
                                        <p:tgtEl>
                                          <p:spTgt spid="100"/>
                                        </p:tgtEl>
                                      </p:cBhvr>
                                    </p:animEffect>
                                  </p:childTnLst>
                                </p:cTn>
                              </p:par>
                              <p:par>
                                <p:cTn id="33" presetID="1" presetClass="exit" presetSubtype="0" fill="hold" nodeType="withEffect">
                                  <p:stCondLst>
                                    <p:cond delay="0"/>
                                  </p:stCondLst>
                                  <p:childTnLst>
                                    <p:set>
                                      <p:cBhvr>
                                        <p:cTn id="34" dur="1" fill="hold">
                                          <p:stCondLst>
                                            <p:cond delay="0"/>
                                          </p:stCondLst>
                                        </p:cTn>
                                        <p:tgtEl>
                                          <p:spTgt spid="101"/>
                                        </p:tgtEl>
                                        <p:attrNameLst>
                                          <p:attrName>style.visibility</p:attrName>
                                        </p:attrNameLst>
                                      </p:cBhvr>
                                      <p:to>
                                        <p:strVal val="hidden"/>
                                      </p:to>
                                    </p:set>
                                  </p:childTnLst>
                                </p:cTn>
                              </p:par>
                            </p:childTnLst>
                          </p:cTn>
                        </p:par>
                        <p:par>
                          <p:cTn id="35" fill="hold">
                            <p:stCondLst>
                              <p:cond delay="500"/>
                            </p:stCondLst>
                            <p:childTnLst>
                              <p:par>
                                <p:cTn id="36" presetID="27" presetClass="emph" presetSubtype="0" repeatCount="3000" fill="remove" grpId="0" nodeType="afterEffect">
                                  <p:stCondLst>
                                    <p:cond delay="3000"/>
                                  </p:stCondLst>
                                  <p:childTnLst>
                                    <p:animClr clrSpc="rgb" dir="cw">
                                      <p:cBhvr override="childStyle">
                                        <p:cTn id="37" dur="250" autoRev="1" fill="remove"/>
                                        <p:tgtEl>
                                          <p:spTgt spid="67"/>
                                        </p:tgtEl>
                                        <p:attrNameLst>
                                          <p:attrName>style.color</p:attrName>
                                        </p:attrNameLst>
                                      </p:cBhvr>
                                      <p:to>
                                        <a:schemeClr val="bg1"/>
                                      </p:to>
                                    </p:animClr>
                                    <p:animClr clrSpc="rgb" dir="cw">
                                      <p:cBhvr>
                                        <p:cTn id="38" dur="250" autoRev="1" fill="remove"/>
                                        <p:tgtEl>
                                          <p:spTgt spid="67"/>
                                        </p:tgtEl>
                                        <p:attrNameLst>
                                          <p:attrName>fillcolor</p:attrName>
                                        </p:attrNameLst>
                                      </p:cBhvr>
                                      <p:to>
                                        <a:schemeClr val="bg1"/>
                                      </p:to>
                                    </p:animClr>
                                    <p:set>
                                      <p:cBhvr>
                                        <p:cTn id="39" dur="250" autoRev="1" fill="remove"/>
                                        <p:tgtEl>
                                          <p:spTgt spid="67"/>
                                        </p:tgtEl>
                                        <p:attrNameLst>
                                          <p:attrName>fill.type</p:attrName>
                                        </p:attrNameLst>
                                      </p:cBhvr>
                                      <p:to>
                                        <p:strVal val="solid"/>
                                      </p:to>
                                    </p:set>
                                    <p:set>
                                      <p:cBhvr>
                                        <p:cTn id="40" dur="250" autoRev="1" fill="remove"/>
                                        <p:tgtEl>
                                          <p:spTgt spid="67"/>
                                        </p:tgtEl>
                                        <p:attrNameLst>
                                          <p:attrName>fill.on</p:attrName>
                                        </p:attrNameLst>
                                      </p:cBhvr>
                                      <p:to>
                                        <p:strVal val="true"/>
                                      </p:to>
                                    </p:set>
                                  </p:childTnLst>
                                </p:cTn>
                              </p:par>
                              <p:par>
                                <p:cTn id="41" presetID="27" presetClass="emph" presetSubtype="0" repeatCount="3000" fill="remove" grpId="0" nodeType="withEffect">
                                  <p:stCondLst>
                                    <p:cond delay="0"/>
                                  </p:stCondLst>
                                  <p:childTnLst>
                                    <p:animClr clrSpc="rgb" dir="cw">
                                      <p:cBhvr override="childStyle">
                                        <p:cTn id="42" dur="250" autoRev="1" fill="remove"/>
                                        <p:tgtEl>
                                          <p:spTgt spid="75"/>
                                        </p:tgtEl>
                                        <p:attrNameLst>
                                          <p:attrName>style.color</p:attrName>
                                        </p:attrNameLst>
                                      </p:cBhvr>
                                      <p:to>
                                        <a:schemeClr val="bg1"/>
                                      </p:to>
                                    </p:animClr>
                                    <p:animClr clrSpc="rgb" dir="cw">
                                      <p:cBhvr>
                                        <p:cTn id="43" dur="250" autoRev="1" fill="remove"/>
                                        <p:tgtEl>
                                          <p:spTgt spid="75"/>
                                        </p:tgtEl>
                                        <p:attrNameLst>
                                          <p:attrName>fillcolor</p:attrName>
                                        </p:attrNameLst>
                                      </p:cBhvr>
                                      <p:to>
                                        <a:schemeClr val="bg1"/>
                                      </p:to>
                                    </p:animClr>
                                    <p:set>
                                      <p:cBhvr>
                                        <p:cTn id="44" dur="250" autoRev="1" fill="remove"/>
                                        <p:tgtEl>
                                          <p:spTgt spid="75"/>
                                        </p:tgtEl>
                                        <p:attrNameLst>
                                          <p:attrName>fill.type</p:attrName>
                                        </p:attrNameLst>
                                      </p:cBhvr>
                                      <p:to>
                                        <p:strVal val="solid"/>
                                      </p:to>
                                    </p:set>
                                    <p:set>
                                      <p:cBhvr>
                                        <p:cTn id="45" dur="250" autoRev="1" fill="remove"/>
                                        <p:tgtEl>
                                          <p:spTgt spid="75"/>
                                        </p:tgtEl>
                                        <p:attrNameLst>
                                          <p:attrName>fill.on</p:attrName>
                                        </p:attrNameLst>
                                      </p:cBhvr>
                                      <p:to>
                                        <p:strVal val="true"/>
                                      </p:to>
                                    </p:set>
                                  </p:childTnLst>
                                </p:cTn>
                              </p:par>
                              <p:par>
                                <p:cTn id="46" presetID="22" presetClass="entr" presetSubtype="1" repeatCount="3000" fill="hold" grpId="0" nodeType="withEffect">
                                  <p:stCondLst>
                                    <p:cond delay="0"/>
                                  </p:stCondLst>
                                  <p:childTnLst>
                                    <p:set>
                                      <p:cBhvr>
                                        <p:cTn id="47" dur="1" fill="hold">
                                          <p:stCondLst>
                                            <p:cond delay="0"/>
                                          </p:stCondLst>
                                        </p:cTn>
                                        <p:tgtEl>
                                          <p:spTgt spid="93"/>
                                        </p:tgtEl>
                                        <p:attrNameLst>
                                          <p:attrName>style.visibility</p:attrName>
                                        </p:attrNameLst>
                                      </p:cBhvr>
                                      <p:to>
                                        <p:strVal val="visible"/>
                                      </p:to>
                                    </p:set>
                                    <p:animEffect transition="in" filter="wipe(up)">
                                      <p:cBhvr>
                                        <p:cTn id="48" dur="500"/>
                                        <p:tgtEl>
                                          <p:spTgt spid="93"/>
                                        </p:tgtEl>
                                      </p:cBhvr>
                                    </p:animEffect>
                                  </p:childTnLst>
                                </p:cTn>
                              </p:par>
                              <p:par>
                                <p:cTn id="49" presetID="27" presetClass="emph" presetSubtype="0" repeatCount="3000" fill="remove" grpId="0" nodeType="withEffect">
                                  <p:stCondLst>
                                    <p:cond delay="0"/>
                                  </p:stCondLst>
                                  <p:childTnLst>
                                    <p:animClr clrSpc="rgb" dir="cw">
                                      <p:cBhvr override="childStyle">
                                        <p:cTn id="50" dur="250" autoRev="1" fill="remove"/>
                                        <p:tgtEl>
                                          <p:spTgt spid="76"/>
                                        </p:tgtEl>
                                        <p:attrNameLst>
                                          <p:attrName>style.color</p:attrName>
                                        </p:attrNameLst>
                                      </p:cBhvr>
                                      <p:to>
                                        <a:schemeClr val="bg1"/>
                                      </p:to>
                                    </p:animClr>
                                    <p:animClr clrSpc="rgb" dir="cw">
                                      <p:cBhvr>
                                        <p:cTn id="51" dur="250" autoRev="1" fill="remove"/>
                                        <p:tgtEl>
                                          <p:spTgt spid="76"/>
                                        </p:tgtEl>
                                        <p:attrNameLst>
                                          <p:attrName>fillcolor</p:attrName>
                                        </p:attrNameLst>
                                      </p:cBhvr>
                                      <p:to>
                                        <a:schemeClr val="bg1"/>
                                      </p:to>
                                    </p:animClr>
                                    <p:set>
                                      <p:cBhvr>
                                        <p:cTn id="52" dur="250" autoRev="1" fill="remove"/>
                                        <p:tgtEl>
                                          <p:spTgt spid="76"/>
                                        </p:tgtEl>
                                        <p:attrNameLst>
                                          <p:attrName>fill.type</p:attrName>
                                        </p:attrNameLst>
                                      </p:cBhvr>
                                      <p:to>
                                        <p:strVal val="solid"/>
                                      </p:to>
                                    </p:set>
                                    <p:set>
                                      <p:cBhvr>
                                        <p:cTn id="53" dur="250" autoRev="1" fill="remove"/>
                                        <p:tgtEl>
                                          <p:spTgt spid="76"/>
                                        </p:tgtEl>
                                        <p:attrNameLst>
                                          <p:attrName>fill.on</p:attrName>
                                        </p:attrNameLst>
                                      </p:cBhvr>
                                      <p:to>
                                        <p:strVal val="true"/>
                                      </p:to>
                                    </p:set>
                                  </p:childTnLst>
                                </p:cTn>
                              </p:par>
                              <p:par>
                                <p:cTn id="54" presetID="22" presetClass="entr" presetSubtype="1" repeatCount="3000" fill="hold" grpId="0" nodeType="withEffect">
                                  <p:stCondLst>
                                    <p:cond delay="0"/>
                                  </p:stCondLst>
                                  <p:childTnLst>
                                    <p:set>
                                      <p:cBhvr>
                                        <p:cTn id="55" dur="1" fill="hold">
                                          <p:stCondLst>
                                            <p:cond delay="0"/>
                                          </p:stCondLst>
                                        </p:cTn>
                                        <p:tgtEl>
                                          <p:spTgt spid="90"/>
                                        </p:tgtEl>
                                        <p:attrNameLst>
                                          <p:attrName>style.visibility</p:attrName>
                                        </p:attrNameLst>
                                      </p:cBhvr>
                                      <p:to>
                                        <p:strVal val="visible"/>
                                      </p:to>
                                    </p:set>
                                    <p:animEffect transition="in" filter="wipe(up)">
                                      <p:cBhvr>
                                        <p:cTn id="56" dur="500"/>
                                        <p:tgtEl>
                                          <p:spTgt spid="90"/>
                                        </p:tgtEl>
                                      </p:cBhvr>
                                    </p:animEffect>
                                  </p:childTnLst>
                                </p:cTn>
                              </p:par>
                              <p:par>
                                <p:cTn id="57" presetID="27" presetClass="emph" presetSubtype="0" repeatCount="3000" fill="remove" grpId="0" nodeType="withEffect">
                                  <p:stCondLst>
                                    <p:cond delay="0"/>
                                  </p:stCondLst>
                                  <p:childTnLst>
                                    <p:animClr clrSpc="rgb" dir="cw">
                                      <p:cBhvr override="childStyle">
                                        <p:cTn id="58" dur="250" autoRev="1" fill="remove"/>
                                        <p:tgtEl>
                                          <p:spTgt spid="77"/>
                                        </p:tgtEl>
                                        <p:attrNameLst>
                                          <p:attrName>style.color</p:attrName>
                                        </p:attrNameLst>
                                      </p:cBhvr>
                                      <p:to>
                                        <a:schemeClr val="bg1"/>
                                      </p:to>
                                    </p:animClr>
                                    <p:animClr clrSpc="rgb" dir="cw">
                                      <p:cBhvr>
                                        <p:cTn id="59" dur="250" autoRev="1" fill="remove"/>
                                        <p:tgtEl>
                                          <p:spTgt spid="77"/>
                                        </p:tgtEl>
                                        <p:attrNameLst>
                                          <p:attrName>fillcolor</p:attrName>
                                        </p:attrNameLst>
                                      </p:cBhvr>
                                      <p:to>
                                        <a:schemeClr val="bg1"/>
                                      </p:to>
                                    </p:animClr>
                                    <p:set>
                                      <p:cBhvr>
                                        <p:cTn id="60" dur="250" autoRev="1" fill="remove"/>
                                        <p:tgtEl>
                                          <p:spTgt spid="77"/>
                                        </p:tgtEl>
                                        <p:attrNameLst>
                                          <p:attrName>fill.type</p:attrName>
                                        </p:attrNameLst>
                                      </p:cBhvr>
                                      <p:to>
                                        <p:strVal val="solid"/>
                                      </p:to>
                                    </p:set>
                                    <p:set>
                                      <p:cBhvr>
                                        <p:cTn id="61" dur="250" autoRev="1" fill="remove"/>
                                        <p:tgtEl>
                                          <p:spTgt spid="77"/>
                                        </p:tgtEl>
                                        <p:attrNameLst>
                                          <p:attrName>fill.on</p:attrName>
                                        </p:attrNameLst>
                                      </p:cBhvr>
                                      <p:to>
                                        <p:strVal val="true"/>
                                      </p:to>
                                    </p:set>
                                  </p:childTnLst>
                                </p:cTn>
                              </p:par>
                              <p:par>
                                <p:cTn id="62" presetID="22" presetClass="entr" presetSubtype="2" repeatCount="3000" fill="hold" grpId="0" nodeType="withEffect">
                                  <p:stCondLst>
                                    <p:cond delay="0"/>
                                  </p:stCondLst>
                                  <p:childTnLst>
                                    <p:set>
                                      <p:cBhvr>
                                        <p:cTn id="63" dur="1" fill="hold">
                                          <p:stCondLst>
                                            <p:cond delay="0"/>
                                          </p:stCondLst>
                                        </p:cTn>
                                        <p:tgtEl>
                                          <p:spTgt spid="91"/>
                                        </p:tgtEl>
                                        <p:attrNameLst>
                                          <p:attrName>style.visibility</p:attrName>
                                        </p:attrNameLst>
                                      </p:cBhvr>
                                      <p:to>
                                        <p:strVal val="visible"/>
                                      </p:to>
                                    </p:set>
                                    <p:animEffect transition="in" filter="wipe(right)">
                                      <p:cBhvr>
                                        <p:cTn id="64" dur="500"/>
                                        <p:tgtEl>
                                          <p:spTgt spid="91"/>
                                        </p:tgtEl>
                                      </p:cBhvr>
                                    </p:animEffect>
                                  </p:childTnLst>
                                </p:cTn>
                              </p:par>
                              <p:par>
                                <p:cTn id="65" presetID="27" presetClass="emph" presetSubtype="0" repeatCount="3000" fill="remove" grpId="0" nodeType="withEffect">
                                  <p:stCondLst>
                                    <p:cond delay="0"/>
                                  </p:stCondLst>
                                  <p:childTnLst>
                                    <p:animClr clrSpc="rgb" dir="cw">
                                      <p:cBhvr override="childStyle">
                                        <p:cTn id="66" dur="250" autoRev="1" fill="remove"/>
                                        <p:tgtEl>
                                          <p:spTgt spid="89"/>
                                        </p:tgtEl>
                                        <p:attrNameLst>
                                          <p:attrName>style.color</p:attrName>
                                        </p:attrNameLst>
                                      </p:cBhvr>
                                      <p:to>
                                        <a:schemeClr val="bg1"/>
                                      </p:to>
                                    </p:animClr>
                                    <p:animClr clrSpc="rgb" dir="cw">
                                      <p:cBhvr>
                                        <p:cTn id="67" dur="250" autoRev="1" fill="remove"/>
                                        <p:tgtEl>
                                          <p:spTgt spid="89"/>
                                        </p:tgtEl>
                                        <p:attrNameLst>
                                          <p:attrName>fillcolor</p:attrName>
                                        </p:attrNameLst>
                                      </p:cBhvr>
                                      <p:to>
                                        <a:schemeClr val="bg1"/>
                                      </p:to>
                                    </p:animClr>
                                    <p:set>
                                      <p:cBhvr>
                                        <p:cTn id="68" dur="250" autoRev="1" fill="remove"/>
                                        <p:tgtEl>
                                          <p:spTgt spid="89"/>
                                        </p:tgtEl>
                                        <p:attrNameLst>
                                          <p:attrName>fill.type</p:attrName>
                                        </p:attrNameLst>
                                      </p:cBhvr>
                                      <p:to>
                                        <p:strVal val="solid"/>
                                      </p:to>
                                    </p:set>
                                    <p:set>
                                      <p:cBhvr>
                                        <p:cTn id="69" dur="250" autoRev="1" fill="remove"/>
                                        <p:tgtEl>
                                          <p:spTgt spid="89"/>
                                        </p:tgtEl>
                                        <p:attrNameLst>
                                          <p:attrName>fill.on</p:attrName>
                                        </p:attrNameLst>
                                      </p:cBhvr>
                                      <p:to>
                                        <p:strVal val="true"/>
                                      </p:to>
                                    </p:set>
                                  </p:childTnLst>
                                </p:cTn>
                              </p:par>
                              <p:par>
                                <p:cTn id="70" presetID="22" presetClass="entr" presetSubtype="2" repeatCount="3000" fill="hold" grpId="0" nodeType="withEffect">
                                  <p:stCondLst>
                                    <p:cond delay="0"/>
                                  </p:stCondLst>
                                  <p:childTnLst>
                                    <p:set>
                                      <p:cBhvr>
                                        <p:cTn id="71" dur="1" fill="hold">
                                          <p:stCondLst>
                                            <p:cond delay="0"/>
                                          </p:stCondLst>
                                        </p:cTn>
                                        <p:tgtEl>
                                          <p:spTgt spid="92"/>
                                        </p:tgtEl>
                                        <p:attrNameLst>
                                          <p:attrName>style.visibility</p:attrName>
                                        </p:attrNameLst>
                                      </p:cBhvr>
                                      <p:to>
                                        <p:strVal val="visible"/>
                                      </p:to>
                                    </p:set>
                                    <p:animEffect transition="in" filter="wipe(right)">
                                      <p:cBhvr>
                                        <p:cTn id="72" dur="500"/>
                                        <p:tgtEl>
                                          <p:spTgt spid="92"/>
                                        </p:tgtEl>
                                      </p:cBhvr>
                                    </p:animEffect>
                                  </p:childTnLst>
                                </p:cTn>
                              </p:par>
                            </p:childTnLst>
                          </p:cTn>
                        </p:par>
                      </p:childTnLst>
                    </p:cTn>
                  </p:par>
                  <p:par>
                    <p:cTn id="73" fill="hold">
                      <p:stCondLst>
                        <p:cond delay="indefinite"/>
                      </p:stCondLst>
                      <p:childTnLst>
                        <p:par>
                          <p:cTn id="74" fill="hold">
                            <p:stCondLst>
                              <p:cond delay="0"/>
                            </p:stCondLst>
                            <p:childTnLst>
                              <p:par>
                                <p:cTn id="75" presetID="27" presetClass="emph" presetSubtype="0" repeatCount="3000" fill="remove" grpId="0" nodeType="clickEffect">
                                  <p:stCondLst>
                                    <p:cond delay="0"/>
                                  </p:stCondLst>
                                  <p:childTnLst>
                                    <p:animClr clrSpc="rgb" dir="cw">
                                      <p:cBhvr override="childStyle">
                                        <p:cTn id="76" dur="250" autoRev="1" fill="remove"/>
                                        <p:tgtEl>
                                          <p:spTgt spid="54"/>
                                        </p:tgtEl>
                                        <p:attrNameLst>
                                          <p:attrName>style.color</p:attrName>
                                        </p:attrNameLst>
                                      </p:cBhvr>
                                      <p:to>
                                        <a:schemeClr val="bg1"/>
                                      </p:to>
                                    </p:animClr>
                                    <p:animClr clrSpc="rgb" dir="cw">
                                      <p:cBhvr>
                                        <p:cTn id="77" dur="250" autoRev="1" fill="remove"/>
                                        <p:tgtEl>
                                          <p:spTgt spid="54"/>
                                        </p:tgtEl>
                                        <p:attrNameLst>
                                          <p:attrName>fillcolor</p:attrName>
                                        </p:attrNameLst>
                                      </p:cBhvr>
                                      <p:to>
                                        <a:schemeClr val="bg1"/>
                                      </p:to>
                                    </p:animClr>
                                    <p:set>
                                      <p:cBhvr>
                                        <p:cTn id="78" dur="250" autoRev="1" fill="remove"/>
                                        <p:tgtEl>
                                          <p:spTgt spid="54"/>
                                        </p:tgtEl>
                                        <p:attrNameLst>
                                          <p:attrName>fill.type</p:attrName>
                                        </p:attrNameLst>
                                      </p:cBhvr>
                                      <p:to>
                                        <p:strVal val="solid"/>
                                      </p:to>
                                    </p:set>
                                    <p:set>
                                      <p:cBhvr>
                                        <p:cTn id="79" dur="250" autoRev="1" fill="remove"/>
                                        <p:tgtEl>
                                          <p:spTgt spid="54"/>
                                        </p:tgtEl>
                                        <p:attrNameLst>
                                          <p:attrName>fill.on</p:attrName>
                                        </p:attrNameLst>
                                      </p:cBhvr>
                                      <p:to>
                                        <p:strVal val="true"/>
                                      </p:to>
                                    </p:set>
                                  </p:childTnLst>
                                </p:cTn>
                              </p:par>
                            </p:childTnLst>
                          </p:cTn>
                        </p:par>
                      </p:childTnLst>
                    </p:cTn>
                  </p:par>
                  <p:par>
                    <p:cTn id="80" fill="hold">
                      <p:stCondLst>
                        <p:cond delay="indefinite"/>
                      </p:stCondLst>
                      <p:childTnLst>
                        <p:par>
                          <p:cTn id="81" fill="hold">
                            <p:stCondLst>
                              <p:cond delay="0"/>
                            </p:stCondLst>
                            <p:childTnLst>
                              <p:par>
                                <p:cTn id="82" presetID="22" presetClass="entr" presetSubtype="2" repeatCount="3000" fill="hold" grpId="0" nodeType="clickEffect">
                                  <p:stCondLst>
                                    <p:cond delay="0"/>
                                  </p:stCondLst>
                                  <p:childTnLst>
                                    <p:set>
                                      <p:cBhvr>
                                        <p:cTn id="83" dur="1" fill="hold">
                                          <p:stCondLst>
                                            <p:cond delay="0"/>
                                          </p:stCondLst>
                                        </p:cTn>
                                        <p:tgtEl>
                                          <p:spTgt spid="94"/>
                                        </p:tgtEl>
                                        <p:attrNameLst>
                                          <p:attrName>style.visibility</p:attrName>
                                        </p:attrNameLst>
                                      </p:cBhvr>
                                      <p:to>
                                        <p:strVal val="visible"/>
                                      </p:to>
                                    </p:set>
                                    <p:animEffect transition="in" filter="wipe(right)">
                                      <p:cBhvr>
                                        <p:cTn id="84" dur="500"/>
                                        <p:tgtEl>
                                          <p:spTgt spid="94"/>
                                        </p:tgtEl>
                                      </p:cBhvr>
                                    </p:animEffect>
                                  </p:childTnLst>
                                </p:cTn>
                              </p:par>
                              <p:par>
                                <p:cTn id="85" presetID="22" presetClass="entr" presetSubtype="2" repeatCount="3000" fill="hold" grpId="0" nodeType="withEffect">
                                  <p:stCondLst>
                                    <p:cond delay="0"/>
                                  </p:stCondLst>
                                  <p:childTnLst>
                                    <p:set>
                                      <p:cBhvr>
                                        <p:cTn id="86" dur="1" fill="hold">
                                          <p:stCondLst>
                                            <p:cond delay="0"/>
                                          </p:stCondLst>
                                        </p:cTn>
                                        <p:tgtEl>
                                          <p:spTgt spid="95"/>
                                        </p:tgtEl>
                                        <p:attrNameLst>
                                          <p:attrName>style.visibility</p:attrName>
                                        </p:attrNameLst>
                                      </p:cBhvr>
                                      <p:to>
                                        <p:strVal val="visible"/>
                                      </p:to>
                                    </p:set>
                                    <p:animEffect transition="in" filter="wipe(right)">
                                      <p:cBhvr>
                                        <p:cTn id="87" dur="500"/>
                                        <p:tgtEl>
                                          <p:spTgt spid="95"/>
                                        </p:tgtEl>
                                      </p:cBhvr>
                                    </p:animEffect>
                                  </p:childTnLst>
                                </p:cTn>
                              </p:par>
                              <p:par>
                                <p:cTn id="88" presetID="22" presetClass="entr" presetSubtype="2" repeatCount="3000" fill="hold" grpId="0" nodeType="withEffect">
                                  <p:stCondLst>
                                    <p:cond delay="0"/>
                                  </p:stCondLst>
                                  <p:childTnLst>
                                    <p:set>
                                      <p:cBhvr>
                                        <p:cTn id="89" dur="1" fill="hold">
                                          <p:stCondLst>
                                            <p:cond delay="0"/>
                                          </p:stCondLst>
                                        </p:cTn>
                                        <p:tgtEl>
                                          <p:spTgt spid="96"/>
                                        </p:tgtEl>
                                        <p:attrNameLst>
                                          <p:attrName>style.visibility</p:attrName>
                                        </p:attrNameLst>
                                      </p:cBhvr>
                                      <p:to>
                                        <p:strVal val="visible"/>
                                      </p:to>
                                    </p:set>
                                    <p:animEffect transition="in" filter="wipe(right)">
                                      <p:cBhvr>
                                        <p:cTn id="90" dur="500"/>
                                        <p:tgtEl>
                                          <p:spTgt spid="96"/>
                                        </p:tgtEl>
                                      </p:cBhvr>
                                    </p:animEffect>
                                  </p:childTnLst>
                                </p:cTn>
                              </p:par>
                              <p:par>
                                <p:cTn id="91" presetID="22" presetClass="entr" presetSubtype="2" repeatCount="3000" fill="hold" grpId="0" nodeType="withEffect">
                                  <p:stCondLst>
                                    <p:cond delay="0"/>
                                  </p:stCondLst>
                                  <p:childTnLst>
                                    <p:set>
                                      <p:cBhvr>
                                        <p:cTn id="92" dur="1" fill="hold">
                                          <p:stCondLst>
                                            <p:cond delay="0"/>
                                          </p:stCondLst>
                                        </p:cTn>
                                        <p:tgtEl>
                                          <p:spTgt spid="97"/>
                                        </p:tgtEl>
                                        <p:attrNameLst>
                                          <p:attrName>style.visibility</p:attrName>
                                        </p:attrNameLst>
                                      </p:cBhvr>
                                      <p:to>
                                        <p:strVal val="visible"/>
                                      </p:to>
                                    </p:set>
                                    <p:animEffect transition="in" filter="wipe(right)">
                                      <p:cBhvr>
                                        <p:cTn id="93" dur="500"/>
                                        <p:tgtEl>
                                          <p:spTgt spid="97"/>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1" repeatCount="3000" fill="hold" nodeType="clickEffect">
                                  <p:stCondLst>
                                    <p:cond delay="0"/>
                                  </p:stCondLst>
                                  <p:childTnLst>
                                    <p:set>
                                      <p:cBhvr>
                                        <p:cTn id="97" dur="1" fill="hold">
                                          <p:stCondLst>
                                            <p:cond delay="0"/>
                                          </p:stCondLst>
                                        </p:cTn>
                                        <p:tgtEl>
                                          <p:spTgt spid="110"/>
                                        </p:tgtEl>
                                        <p:attrNameLst>
                                          <p:attrName>style.visibility</p:attrName>
                                        </p:attrNameLst>
                                      </p:cBhvr>
                                      <p:to>
                                        <p:strVal val="visible"/>
                                      </p:to>
                                    </p:set>
                                    <p:animEffect transition="in" filter="wipe(up)">
                                      <p:cBhvr>
                                        <p:cTn id="98" dur="500"/>
                                        <p:tgtEl>
                                          <p:spTgt spid="110"/>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grpId="0" nodeType="clickEffect">
                                  <p:stCondLst>
                                    <p:cond delay="0"/>
                                  </p:stCondLst>
                                  <p:childTnLst>
                                    <p:set>
                                      <p:cBhvr>
                                        <p:cTn id="102" dur="1" fill="hold">
                                          <p:stCondLst>
                                            <p:cond delay="0"/>
                                          </p:stCondLst>
                                        </p:cTn>
                                        <p:tgtEl>
                                          <p:spTgt spid="40"/>
                                        </p:tgtEl>
                                        <p:attrNameLst>
                                          <p:attrName>style.visibility</p:attrName>
                                        </p:attrNameLst>
                                      </p:cBhvr>
                                      <p:to>
                                        <p:strVal val="visible"/>
                                      </p:to>
                                    </p:set>
                                    <p:animEffect transition="in" filter="wipe(up)">
                                      <p:cBhvr>
                                        <p:cTn id="103" dur="500"/>
                                        <p:tgtEl>
                                          <p:spTgt spid="40"/>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121"/>
                                        </p:tgtEl>
                                        <p:attrNameLst>
                                          <p:attrName>style.visibility</p:attrName>
                                        </p:attrNameLst>
                                      </p:cBhvr>
                                      <p:to>
                                        <p:strVal val="visible"/>
                                      </p:to>
                                    </p:set>
                                    <p:animEffect transition="in" filter="wipe(left)">
                                      <p:cBhvr>
                                        <p:cTn id="106" dur="500"/>
                                        <p:tgtEl>
                                          <p:spTgt spid="121"/>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1" fill="hold" nodeType="clickEffect">
                                  <p:stCondLst>
                                    <p:cond delay="0"/>
                                  </p:stCondLst>
                                  <p:childTnLst>
                                    <p:set>
                                      <p:cBhvr>
                                        <p:cTn id="110" dur="1" fill="hold">
                                          <p:stCondLst>
                                            <p:cond delay="0"/>
                                          </p:stCondLst>
                                        </p:cTn>
                                        <p:tgtEl>
                                          <p:spTgt spid="78"/>
                                        </p:tgtEl>
                                        <p:attrNameLst>
                                          <p:attrName>style.visibility</p:attrName>
                                        </p:attrNameLst>
                                      </p:cBhvr>
                                      <p:to>
                                        <p:strVal val="visible"/>
                                      </p:to>
                                    </p:set>
                                    <p:animEffect transition="in" filter="wipe(up)">
                                      <p:cBhvr>
                                        <p:cTn id="111" dur="500"/>
                                        <p:tgtEl>
                                          <p:spTgt spid="78"/>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1" fill="hold" nodeType="clickEffect">
                                  <p:stCondLst>
                                    <p:cond delay="0"/>
                                  </p:stCondLst>
                                  <p:childTnLst>
                                    <p:set>
                                      <p:cBhvr>
                                        <p:cTn id="115" dur="1" fill="hold">
                                          <p:stCondLst>
                                            <p:cond delay="0"/>
                                          </p:stCondLst>
                                        </p:cTn>
                                        <p:tgtEl>
                                          <p:spTgt spid="84"/>
                                        </p:tgtEl>
                                        <p:attrNameLst>
                                          <p:attrName>style.visibility</p:attrName>
                                        </p:attrNameLst>
                                      </p:cBhvr>
                                      <p:to>
                                        <p:strVal val="visible"/>
                                      </p:to>
                                    </p:set>
                                    <p:animEffect transition="in" filter="wipe(up)">
                                      <p:cBhvr>
                                        <p:cTn id="116" dur="500"/>
                                        <p:tgtEl>
                                          <p:spTgt spid="84"/>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1" fill="hold" grpId="0" nodeType="clickEffect">
                                  <p:stCondLst>
                                    <p:cond delay="0"/>
                                  </p:stCondLst>
                                  <p:childTnLst>
                                    <p:set>
                                      <p:cBhvr>
                                        <p:cTn id="120" dur="1" fill="hold">
                                          <p:stCondLst>
                                            <p:cond delay="0"/>
                                          </p:stCondLst>
                                        </p:cTn>
                                        <p:tgtEl>
                                          <p:spTgt spid="42"/>
                                        </p:tgtEl>
                                        <p:attrNameLst>
                                          <p:attrName>style.visibility</p:attrName>
                                        </p:attrNameLst>
                                      </p:cBhvr>
                                      <p:to>
                                        <p:strVal val="visible"/>
                                      </p:to>
                                    </p:set>
                                    <p:animEffect transition="in" filter="wipe(up)">
                                      <p:cBhvr>
                                        <p:cTn id="121" dur="500"/>
                                        <p:tgtEl>
                                          <p:spTgt spid="42"/>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nodeType="clickEffect">
                                  <p:stCondLst>
                                    <p:cond delay="0"/>
                                  </p:stCondLst>
                                  <p:childTnLst>
                                    <p:set>
                                      <p:cBhvr>
                                        <p:cTn id="125" dur="1" fill="hold">
                                          <p:stCondLst>
                                            <p:cond delay="0"/>
                                          </p:stCondLst>
                                        </p:cTn>
                                        <p:tgtEl>
                                          <p:spTgt spid="123"/>
                                        </p:tgtEl>
                                        <p:attrNameLst>
                                          <p:attrName>style.visibility</p:attrName>
                                        </p:attrNameLst>
                                      </p:cBhvr>
                                      <p:to>
                                        <p:strVal val="visible"/>
                                      </p:to>
                                    </p:set>
                                    <p:animEffect transition="in" filter="wipe(left)">
                                      <p:cBhvr>
                                        <p:cTn id="126" dur="500"/>
                                        <p:tgtEl>
                                          <p:spTgt spid="123"/>
                                        </p:tgtEl>
                                      </p:cBhvr>
                                    </p:animEffect>
                                  </p:childTnLst>
                                </p:cTn>
                              </p:par>
                            </p:childTnLst>
                          </p:cTn>
                        </p:par>
                      </p:childTnLst>
                    </p:cTn>
                  </p:par>
                  <p:par>
                    <p:cTn id="127" fill="hold">
                      <p:stCondLst>
                        <p:cond delay="indefinite"/>
                      </p:stCondLst>
                      <p:childTnLst>
                        <p:par>
                          <p:cTn id="128" fill="hold">
                            <p:stCondLst>
                              <p:cond delay="0"/>
                            </p:stCondLst>
                            <p:childTnLst>
                              <p:par>
                                <p:cTn id="129" presetID="2" presetClass="entr" presetSubtype="1" fill="hold" grpId="0" nodeType="clickEffect">
                                  <p:stCondLst>
                                    <p:cond delay="0"/>
                                  </p:stCondLst>
                                  <p:childTnLst>
                                    <p:set>
                                      <p:cBhvr>
                                        <p:cTn id="130" dur="1" fill="hold">
                                          <p:stCondLst>
                                            <p:cond delay="0"/>
                                          </p:stCondLst>
                                        </p:cTn>
                                        <p:tgtEl>
                                          <p:spTgt spid="43"/>
                                        </p:tgtEl>
                                        <p:attrNameLst>
                                          <p:attrName>style.visibility</p:attrName>
                                        </p:attrNameLst>
                                      </p:cBhvr>
                                      <p:to>
                                        <p:strVal val="visible"/>
                                      </p:to>
                                    </p:set>
                                    <p:anim calcmode="lin" valueType="num">
                                      <p:cBhvr additive="base">
                                        <p:cTn id="131" dur="500" fill="hold"/>
                                        <p:tgtEl>
                                          <p:spTgt spid="43"/>
                                        </p:tgtEl>
                                        <p:attrNameLst>
                                          <p:attrName>ppt_x</p:attrName>
                                        </p:attrNameLst>
                                      </p:cBhvr>
                                      <p:tavLst>
                                        <p:tav tm="0">
                                          <p:val>
                                            <p:strVal val="#ppt_x"/>
                                          </p:val>
                                        </p:tav>
                                        <p:tav tm="100000">
                                          <p:val>
                                            <p:strVal val="#ppt_x"/>
                                          </p:val>
                                        </p:tav>
                                      </p:tavLst>
                                    </p:anim>
                                    <p:anim calcmode="lin" valueType="num">
                                      <p:cBhvr additive="base">
                                        <p:cTn id="132" dur="500" fill="hold"/>
                                        <p:tgtEl>
                                          <p:spTgt spid="43"/>
                                        </p:tgtEl>
                                        <p:attrNameLst>
                                          <p:attrName>ppt_y</p:attrName>
                                        </p:attrNameLst>
                                      </p:cBhvr>
                                      <p:tavLst>
                                        <p:tav tm="0">
                                          <p:val>
                                            <p:strVal val="0-#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1" fill="hold" grpId="0" nodeType="clickEffect">
                                  <p:stCondLst>
                                    <p:cond delay="0"/>
                                  </p:stCondLst>
                                  <p:childTnLst>
                                    <p:set>
                                      <p:cBhvr>
                                        <p:cTn id="136" dur="1" fill="hold">
                                          <p:stCondLst>
                                            <p:cond delay="0"/>
                                          </p:stCondLst>
                                        </p:cTn>
                                        <p:tgtEl>
                                          <p:spTgt spid="44"/>
                                        </p:tgtEl>
                                        <p:attrNameLst>
                                          <p:attrName>style.visibility</p:attrName>
                                        </p:attrNameLst>
                                      </p:cBhvr>
                                      <p:to>
                                        <p:strVal val="visible"/>
                                      </p:to>
                                    </p:set>
                                    <p:anim calcmode="lin" valueType="num">
                                      <p:cBhvr additive="base">
                                        <p:cTn id="137" dur="500" fill="hold"/>
                                        <p:tgtEl>
                                          <p:spTgt spid="44"/>
                                        </p:tgtEl>
                                        <p:attrNameLst>
                                          <p:attrName>ppt_x</p:attrName>
                                        </p:attrNameLst>
                                      </p:cBhvr>
                                      <p:tavLst>
                                        <p:tav tm="0">
                                          <p:val>
                                            <p:strVal val="#ppt_x"/>
                                          </p:val>
                                        </p:tav>
                                        <p:tav tm="100000">
                                          <p:val>
                                            <p:strVal val="#ppt_x"/>
                                          </p:val>
                                        </p:tav>
                                      </p:tavLst>
                                    </p:anim>
                                    <p:anim calcmode="lin" valueType="num">
                                      <p:cBhvr additive="base">
                                        <p:cTn id="138" dur="500" fill="hold"/>
                                        <p:tgtEl>
                                          <p:spTgt spid="44"/>
                                        </p:tgtEl>
                                        <p:attrNameLst>
                                          <p:attrName>ppt_y</p:attrName>
                                        </p:attrNameLst>
                                      </p:cBhvr>
                                      <p:tavLst>
                                        <p:tav tm="0">
                                          <p:val>
                                            <p:strVal val="0-#ppt_h/2"/>
                                          </p:val>
                                        </p:tav>
                                        <p:tav tm="100000">
                                          <p:val>
                                            <p:strVal val="#ppt_y"/>
                                          </p:val>
                                        </p:tav>
                                      </p:tavLst>
                                    </p:anim>
                                  </p:childTnLst>
                                </p:cTn>
                              </p:par>
                              <p:par>
                                <p:cTn id="139" presetID="2" presetClass="entr" presetSubtype="1" fill="hold" grpId="0" nodeType="withEffect">
                                  <p:stCondLst>
                                    <p:cond delay="0"/>
                                  </p:stCondLst>
                                  <p:childTnLst>
                                    <p:set>
                                      <p:cBhvr>
                                        <p:cTn id="140" dur="1" fill="hold">
                                          <p:stCondLst>
                                            <p:cond delay="0"/>
                                          </p:stCondLst>
                                        </p:cTn>
                                        <p:tgtEl>
                                          <p:spTgt spid="48"/>
                                        </p:tgtEl>
                                        <p:attrNameLst>
                                          <p:attrName>style.visibility</p:attrName>
                                        </p:attrNameLst>
                                      </p:cBhvr>
                                      <p:to>
                                        <p:strVal val="visible"/>
                                      </p:to>
                                    </p:set>
                                    <p:anim calcmode="lin" valueType="num">
                                      <p:cBhvr additive="base">
                                        <p:cTn id="141" dur="500" fill="hold"/>
                                        <p:tgtEl>
                                          <p:spTgt spid="48"/>
                                        </p:tgtEl>
                                        <p:attrNameLst>
                                          <p:attrName>ppt_x</p:attrName>
                                        </p:attrNameLst>
                                      </p:cBhvr>
                                      <p:tavLst>
                                        <p:tav tm="0">
                                          <p:val>
                                            <p:strVal val="#ppt_x"/>
                                          </p:val>
                                        </p:tav>
                                        <p:tav tm="100000">
                                          <p:val>
                                            <p:strVal val="#ppt_x"/>
                                          </p:val>
                                        </p:tav>
                                      </p:tavLst>
                                    </p:anim>
                                    <p:anim calcmode="lin" valueType="num">
                                      <p:cBhvr additive="base">
                                        <p:cTn id="142" dur="500" fill="hold"/>
                                        <p:tgtEl>
                                          <p:spTgt spid="48"/>
                                        </p:tgtEl>
                                        <p:attrNameLst>
                                          <p:attrName>ppt_y</p:attrName>
                                        </p:attrNameLst>
                                      </p:cBhvr>
                                      <p:tavLst>
                                        <p:tav tm="0">
                                          <p:val>
                                            <p:strVal val="0-#ppt_h/2"/>
                                          </p:val>
                                        </p:tav>
                                        <p:tav tm="100000">
                                          <p:val>
                                            <p:strVal val="#ppt_y"/>
                                          </p:val>
                                        </p:tav>
                                      </p:tavLst>
                                    </p:anim>
                                  </p:childTnLst>
                                </p:cTn>
                              </p:par>
                              <p:par>
                                <p:cTn id="143" presetID="22" presetClass="entr" presetSubtype="4" fill="hold" nodeType="withEffect">
                                  <p:stCondLst>
                                    <p:cond delay="3000"/>
                                  </p:stCondLst>
                                  <p:childTnLst>
                                    <p:set>
                                      <p:cBhvr>
                                        <p:cTn id="144" dur="1" fill="hold">
                                          <p:stCondLst>
                                            <p:cond delay="0"/>
                                          </p:stCondLst>
                                        </p:cTn>
                                        <p:tgtEl>
                                          <p:spTgt spid="101"/>
                                        </p:tgtEl>
                                        <p:attrNameLst>
                                          <p:attrName>style.visibility</p:attrName>
                                        </p:attrNameLst>
                                      </p:cBhvr>
                                      <p:to>
                                        <p:strVal val="visible"/>
                                      </p:to>
                                    </p:set>
                                    <p:animEffect transition="in" filter="wipe(down)">
                                      <p:cBhvr>
                                        <p:cTn id="145" dur="500"/>
                                        <p:tgtEl>
                                          <p:spTgt spid="101"/>
                                        </p:tgtEl>
                                      </p:cBhvr>
                                    </p:animEffect>
                                  </p:childTnLst>
                                </p:cTn>
                              </p:par>
                            </p:childTnLst>
                          </p:cTn>
                        </p:par>
                      </p:childTnLst>
                    </p:cTn>
                  </p:par>
                  <p:par>
                    <p:cTn id="146" fill="hold">
                      <p:stCondLst>
                        <p:cond delay="indefinite"/>
                      </p:stCondLst>
                      <p:childTnLst>
                        <p:par>
                          <p:cTn id="147" fill="hold">
                            <p:stCondLst>
                              <p:cond delay="0"/>
                            </p:stCondLst>
                            <p:childTnLst>
                              <p:par>
                                <p:cTn id="148" presetID="22" presetClass="entr" presetSubtype="1" fill="hold" nodeType="clickEffect">
                                  <p:stCondLst>
                                    <p:cond delay="0"/>
                                  </p:stCondLst>
                                  <p:childTnLst>
                                    <p:set>
                                      <p:cBhvr>
                                        <p:cTn id="149" dur="1" fill="hold">
                                          <p:stCondLst>
                                            <p:cond delay="0"/>
                                          </p:stCondLst>
                                        </p:cTn>
                                        <p:tgtEl>
                                          <p:spTgt spid="127"/>
                                        </p:tgtEl>
                                        <p:attrNameLst>
                                          <p:attrName>style.visibility</p:attrName>
                                        </p:attrNameLst>
                                      </p:cBhvr>
                                      <p:to>
                                        <p:strVal val="visible"/>
                                      </p:to>
                                    </p:set>
                                    <p:animEffect transition="in" filter="wipe(up)">
                                      <p:cBhvr>
                                        <p:cTn id="150" dur="500"/>
                                        <p:tgtEl>
                                          <p:spTgt spid="127"/>
                                        </p:tgtEl>
                                      </p:cBhvr>
                                    </p:animEffect>
                                  </p:childTnLst>
                                </p:cTn>
                              </p:par>
                            </p:childTnLst>
                          </p:cTn>
                        </p:par>
                        <p:par>
                          <p:cTn id="151" fill="hold">
                            <p:stCondLst>
                              <p:cond delay="500"/>
                            </p:stCondLst>
                            <p:childTnLst>
                              <p:par>
                                <p:cTn id="152" presetID="22" presetClass="entr" presetSubtype="1" fill="hold" nodeType="afterEffect">
                                  <p:stCondLst>
                                    <p:cond delay="0"/>
                                  </p:stCondLst>
                                  <p:childTnLst>
                                    <p:set>
                                      <p:cBhvr>
                                        <p:cTn id="153" dur="1" fill="hold">
                                          <p:stCondLst>
                                            <p:cond delay="0"/>
                                          </p:stCondLst>
                                        </p:cTn>
                                        <p:tgtEl>
                                          <p:spTgt spid="132"/>
                                        </p:tgtEl>
                                        <p:attrNameLst>
                                          <p:attrName>style.visibility</p:attrName>
                                        </p:attrNameLst>
                                      </p:cBhvr>
                                      <p:to>
                                        <p:strVal val="visible"/>
                                      </p:to>
                                    </p:set>
                                    <p:animEffect transition="in" filter="wipe(up)">
                                      <p:cBhvr>
                                        <p:cTn id="154" dur="500"/>
                                        <p:tgtEl>
                                          <p:spTgt spid="132"/>
                                        </p:tgtEl>
                                      </p:cBhvr>
                                    </p:animEffect>
                                  </p:childTnLst>
                                </p:cTn>
                              </p:par>
                            </p:childTnLst>
                          </p:cTn>
                        </p:par>
                        <p:par>
                          <p:cTn id="155" fill="hold">
                            <p:stCondLst>
                              <p:cond delay="1000"/>
                            </p:stCondLst>
                            <p:childTnLst>
                              <p:par>
                                <p:cTn id="156" presetID="22" presetClass="entr" presetSubtype="1" fill="hold" nodeType="afterEffect">
                                  <p:stCondLst>
                                    <p:cond delay="0"/>
                                  </p:stCondLst>
                                  <p:childTnLst>
                                    <p:set>
                                      <p:cBhvr>
                                        <p:cTn id="157" dur="1" fill="hold">
                                          <p:stCondLst>
                                            <p:cond delay="0"/>
                                          </p:stCondLst>
                                        </p:cTn>
                                        <p:tgtEl>
                                          <p:spTgt spid="133"/>
                                        </p:tgtEl>
                                        <p:attrNameLst>
                                          <p:attrName>style.visibility</p:attrName>
                                        </p:attrNameLst>
                                      </p:cBhvr>
                                      <p:to>
                                        <p:strVal val="visible"/>
                                      </p:to>
                                    </p:set>
                                    <p:animEffect transition="in" filter="wipe(up)">
                                      <p:cBhvr>
                                        <p:cTn id="158" dur="500"/>
                                        <p:tgtEl>
                                          <p:spTgt spid="133"/>
                                        </p:tgtEl>
                                      </p:cBhvr>
                                    </p:animEffect>
                                  </p:childTnLst>
                                </p:cTn>
                              </p:par>
                            </p:childTnLst>
                          </p:cTn>
                        </p:par>
                        <p:par>
                          <p:cTn id="159" fill="hold">
                            <p:stCondLst>
                              <p:cond delay="1500"/>
                            </p:stCondLst>
                            <p:childTnLst>
                              <p:par>
                                <p:cTn id="160" presetID="22" presetClass="entr" presetSubtype="1" fill="hold" nodeType="afterEffect">
                                  <p:stCondLst>
                                    <p:cond delay="0"/>
                                  </p:stCondLst>
                                  <p:childTnLst>
                                    <p:set>
                                      <p:cBhvr>
                                        <p:cTn id="161" dur="1" fill="hold">
                                          <p:stCondLst>
                                            <p:cond delay="0"/>
                                          </p:stCondLst>
                                        </p:cTn>
                                        <p:tgtEl>
                                          <p:spTgt spid="134"/>
                                        </p:tgtEl>
                                        <p:attrNameLst>
                                          <p:attrName>style.visibility</p:attrName>
                                        </p:attrNameLst>
                                      </p:cBhvr>
                                      <p:to>
                                        <p:strVal val="visible"/>
                                      </p:to>
                                    </p:set>
                                    <p:animEffect transition="in" filter="wipe(up)">
                                      <p:cBhvr>
                                        <p:cTn id="162" dur="500"/>
                                        <p:tgtEl>
                                          <p:spTgt spid="134"/>
                                        </p:tgtEl>
                                      </p:cBhvr>
                                    </p:animEffect>
                                  </p:childTnLst>
                                </p:cTn>
                              </p:par>
                            </p:childTnLst>
                          </p:cTn>
                        </p:par>
                        <p:par>
                          <p:cTn id="163" fill="hold">
                            <p:stCondLst>
                              <p:cond delay="2000"/>
                            </p:stCondLst>
                            <p:childTnLst>
                              <p:par>
                                <p:cTn id="164" presetID="22" presetClass="entr" presetSubtype="2" fill="hold" nodeType="afterEffect">
                                  <p:stCondLst>
                                    <p:cond delay="0"/>
                                  </p:stCondLst>
                                  <p:childTnLst>
                                    <p:set>
                                      <p:cBhvr>
                                        <p:cTn id="165" dur="1" fill="hold">
                                          <p:stCondLst>
                                            <p:cond delay="0"/>
                                          </p:stCondLst>
                                        </p:cTn>
                                        <p:tgtEl>
                                          <p:spTgt spid="135"/>
                                        </p:tgtEl>
                                        <p:attrNameLst>
                                          <p:attrName>style.visibility</p:attrName>
                                        </p:attrNameLst>
                                      </p:cBhvr>
                                      <p:to>
                                        <p:strVal val="visible"/>
                                      </p:to>
                                    </p:set>
                                    <p:animEffect transition="in" filter="wipe(right)">
                                      <p:cBhvr>
                                        <p:cTn id="166" dur="500"/>
                                        <p:tgtEl>
                                          <p:spTgt spid="135"/>
                                        </p:tgtEl>
                                      </p:cBhvr>
                                    </p:animEffect>
                                  </p:childTnLst>
                                </p:cTn>
                              </p:par>
                            </p:childTnLst>
                          </p:cTn>
                        </p:par>
                        <p:par>
                          <p:cTn id="167" fill="hold">
                            <p:stCondLst>
                              <p:cond delay="2500"/>
                            </p:stCondLst>
                            <p:childTnLst>
                              <p:par>
                                <p:cTn id="168" presetID="22" presetClass="entr" presetSubtype="2" fill="hold" nodeType="afterEffect">
                                  <p:stCondLst>
                                    <p:cond delay="0"/>
                                  </p:stCondLst>
                                  <p:childTnLst>
                                    <p:set>
                                      <p:cBhvr>
                                        <p:cTn id="169" dur="1" fill="hold">
                                          <p:stCondLst>
                                            <p:cond delay="0"/>
                                          </p:stCondLst>
                                        </p:cTn>
                                        <p:tgtEl>
                                          <p:spTgt spid="136"/>
                                        </p:tgtEl>
                                        <p:attrNameLst>
                                          <p:attrName>style.visibility</p:attrName>
                                        </p:attrNameLst>
                                      </p:cBhvr>
                                      <p:to>
                                        <p:strVal val="visible"/>
                                      </p:to>
                                    </p:set>
                                    <p:animEffect transition="in" filter="wipe(right)">
                                      <p:cBhvr>
                                        <p:cTn id="170" dur="500"/>
                                        <p:tgtEl>
                                          <p:spTgt spid="136"/>
                                        </p:tgtEl>
                                      </p:cBhvr>
                                    </p:animEffect>
                                  </p:childTnLst>
                                </p:cTn>
                              </p:par>
                            </p:childTnLst>
                          </p:cTn>
                        </p:par>
                        <p:par>
                          <p:cTn id="171" fill="hold">
                            <p:stCondLst>
                              <p:cond delay="3000"/>
                            </p:stCondLst>
                            <p:childTnLst>
                              <p:par>
                                <p:cTn id="172" presetID="22" presetClass="entr" presetSubtype="2" fill="hold" nodeType="afterEffect">
                                  <p:stCondLst>
                                    <p:cond delay="0"/>
                                  </p:stCondLst>
                                  <p:childTnLst>
                                    <p:set>
                                      <p:cBhvr>
                                        <p:cTn id="173" dur="1" fill="hold">
                                          <p:stCondLst>
                                            <p:cond delay="0"/>
                                          </p:stCondLst>
                                        </p:cTn>
                                        <p:tgtEl>
                                          <p:spTgt spid="39"/>
                                        </p:tgtEl>
                                        <p:attrNameLst>
                                          <p:attrName>style.visibility</p:attrName>
                                        </p:attrNameLst>
                                      </p:cBhvr>
                                      <p:to>
                                        <p:strVal val="visible"/>
                                      </p:to>
                                    </p:set>
                                    <p:animEffect transition="in" filter="wipe(right)">
                                      <p:cBhvr>
                                        <p:cTn id="174" dur="500"/>
                                        <p:tgtEl>
                                          <p:spTgt spid="39"/>
                                        </p:tgtEl>
                                      </p:cBhvr>
                                    </p:animEffect>
                                  </p:childTnLst>
                                </p:cTn>
                              </p:par>
                            </p:childTnLst>
                          </p:cTn>
                        </p:par>
                        <p:par>
                          <p:cTn id="175" fill="hold">
                            <p:stCondLst>
                              <p:cond delay="3500"/>
                            </p:stCondLst>
                            <p:childTnLst>
                              <p:par>
                                <p:cTn id="176" presetID="22" presetClass="entr" presetSubtype="4" fill="hold" nodeType="afterEffect">
                                  <p:stCondLst>
                                    <p:cond delay="0"/>
                                  </p:stCondLst>
                                  <p:childTnLst>
                                    <p:set>
                                      <p:cBhvr>
                                        <p:cTn id="177" dur="1" fill="hold">
                                          <p:stCondLst>
                                            <p:cond delay="0"/>
                                          </p:stCondLst>
                                        </p:cTn>
                                        <p:tgtEl>
                                          <p:spTgt spid="131"/>
                                        </p:tgtEl>
                                        <p:attrNameLst>
                                          <p:attrName>style.visibility</p:attrName>
                                        </p:attrNameLst>
                                      </p:cBhvr>
                                      <p:to>
                                        <p:strVal val="visible"/>
                                      </p:to>
                                    </p:set>
                                    <p:animEffect transition="in" filter="wipe(down)">
                                      <p:cBhvr>
                                        <p:cTn id="178" dur="500"/>
                                        <p:tgtEl>
                                          <p:spTgt spid="131"/>
                                        </p:tgtEl>
                                      </p:cBhvr>
                                    </p:animEffect>
                                  </p:childTnLst>
                                </p:cTn>
                              </p:par>
                            </p:childTnLst>
                          </p:cTn>
                        </p:par>
                        <p:par>
                          <p:cTn id="179" fill="hold">
                            <p:stCondLst>
                              <p:cond delay="4000"/>
                            </p:stCondLst>
                            <p:childTnLst>
                              <p:par>
                                <p:cTn id="180" presetID="22" presetClass="entr" presetSubtype="2" fill="hold" nodeType="afterEffect">
                                  <p:stCondLst>
                                    <p:cond delay="0"/>
                                  </p:stCondLst>
                                  <p:childTnLst>
                                    <p:set>
                                      <p:cBhvr>
                                        <p:cTn id="181" dur="1" fill="hold">
                                          <p:stCondLst>
                                            <p:cond delay="0"/>
                                          </p:stCondLst>
                                        </p:cTn>
                                        <p:tgtEl>
                                          <p:spTgt spid="128"/>
                                        </p:tgtEl>
                                        <p:attrNameLst>
                                          <p:attrName>style.visibility</p:attrName>
                                        </p:attrNameLst>
                                      </p:cBhvr>
                                      <p:to>
                                        <p:strVal val="visible"/>
                                      </p:to>
                                    </p:set>
                                    <p:animEffect transition="in" filter="wipe(right)">
                                      <p:cBhvr>
                                        <p:cTn id="182" dur="500"/>
                                        <p:tgtEl>
                                          <p:spTgt spid="128"/>
                                        </p:tgtEl>
                                      </p:cBhvr>
                                    </p:animEffect>
                                  </p:childTnLst>
                                </p:cTn>
                              </p:par>
                            </p:childTnLst>
                          </p:cTn>
                        </p:par>
                      </p:childTnLst>
                    </p:cTn>
                  </p:par>
                  <p:par>
                    <p:cTn id="183" fill="hold">
                      <p:stCondLst>
                        <p:cond delay="indefinite"/>
                      </p:stCondLst>
                      <p:childTnLst>
                        <p:par>
                          <p:cTn id="184" fill="hold">
                            <p:stCondLst>
                              <p:cond delay="0"/>
                            </p:stCondLst>
                            <p:childTnLst>
                              <p:par>
                                <p:cTn id="185" presetID="22" presetClass="entr" presetSubtype="8" fill="hold" grpId="0" nodeType="clickEffect">
                                  <p:stCondLst>
                                    <p:cond delay="0"/>
                                  </p:stCondLst>
                                  <p:childTnLst>
                                    <p:set>
                                      <p:cBhvr>
                                        <p:cTn id="186" dur="1" fill="hold">
                                          <p:stCondLst>
                                            <p:cond delay="0"/>
                                          </p:stCondLst>
                                        </p:cTn>
                                        <p:tgtEl>
                                          <p:spTgt spid="122"/>
                                        </p:tgtEl>
                                        <p:attrNameLst>
                                          <p:attrName>style.visibility</p:attrName>
                                        </p:attrNameLst>
                                      </p:cBhvr>
                                      <p:to>
                                        <p:strVal val="visible"/>
                                      </p:to>
                                    </p:set>
                                    <p:animEffect transition="in" filter="wipe(left)">
                                      <p:cBhvr>
                                        <p:cTn id="187"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50" grpId="0"/>
      <p:bldP spid="55" grpId="0"/>
      <p:bldP spid="12" grpId="0"/>
      <p:bldP spid="40" grpId="0" animBg="1"/>
      <p:bldP spid="42" grpId="0" animBg="1"/>
      <p:bldP spid="43" grpId="0"/>
      <p:bldP spid="44" grpId="0"/>
      <p:bldP spid="48" grpId="0"/>
      <p:bldP spid="54" grpId="0" animBg="1"/>
      <p:bldP spid="67" grpId="0" animBg="1"/>
      <p:bldP spid="75" grpId="0" animBg="1"/>
      <p:bldP spid="76" grpId="0" animBg="1"/>
      <p:bldP spid="77" grpId="0" animBg="1"/>
      <p:bldP spid="89" grpId="0" animBg="1"/>
      <p:bldP spid="90" grpId="0" animBg="1"/>
      <p:bldP spid="91" grpId="0" animBg="1"/>
      <p:bldP spid="92" grpId="0" animBg="1"/>
      <p:bldP spid="93" grpId="0" animBg="1"/>
      <p:bldP spid="94" grpId="0" animBg="1"/>
      <p:bldP spid="95" grpId="0" animBg="1"/>
      <p:bldP spid="96" grpId="0" animBg="1"/>
      <p:bldP spid="97" grpId="0" animBg="1"/>
      <p:bldP spid="100" grpId="0"/>
      <p:bldP spid="121" grpId="0"/>
      <p:bldP spid="12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54" name="灯片编号占位符 3"/>
          <p:cNvSpPr>
            <a:spLocks noGrp="1"/>
          </p:cNvSpPr>
          <p:nvPr>
            <p:ph type="sldNum" sz="quarter" idx="4294967295"/>
          </p:nvPr>
        </p:nvSpPr>
        <p:spPr bwMode="auto">
          <a:xfrm>
            <a:off x="8401050" y="6356350"/>
            <a:ext cx="2743200" cy="365125"/>
          </a:xfrm>
          <a:noFill/>
          <a:ln>
            <a:miter lim="800000"/>
          </a:ln>
        </p:spPr>
        <p:txBody>
          <a:bodyPr vert="horz" wrap="square" lIns="91435" tIns="45718" rIns="91435" bIns="45718" numCol="1" rtlCol="0" anchor="t" anchorCtr="0" compatLnSpc="1"/>
          <a:lstStyle/>
          <a:p>
            <a:r>
              <a:rPr lang="en-US" altLang="zh-CN" sz="1400" dirty="0">
                <a:latin typeface="Arial" panose="020B0604020202020204" pitchFamily="34" charset="0"/>
              </a:rPr>
              <a:t> </a:t>
            </a:r>
          </a:p>
        </p:txBody>
      </p:sp>
      <p:sp>
        <p:nvSpPr>
          <p:cNvPr id="3" name="标题 2"/>
          <p:cNvSpPr>
            <a:spLocks noGrp="1"/>
          </p:cNvSpPr>
          <p:nvPr>
            <p:ph type="title"/>
          </p:nvPr>
        </p:nvSpPr>
        <p:spPr>
          <a:xfrm>
            <a:off x="487822" y="257614"/>
            <a:ext cx="2977300" cy="617641"/>
          </a:xfrm>
        </p:spPr>
        <p:txBody>
          <a:bodyPr/>
          <a:lstStyle/>
          <a:p>
            <a:r>
              <a:rPr lang="en-US" altLang="zh-CN" dirty="0"/>
              <a:t> </a:t>
            </a:r>
            <a:endParaRPr lang="zh-CN" altLang="en-US" dirty="0"/>
          </a:p>
        </p:txBody>
      </p:sp>
      <p:grpSp>
        <p:nvGrpSpPr>
          <p:cNvPr id="150" name="组合 4179"/>
          <p:cNvGrpSpPr/>
          <p:nvPr/>
        </p:nvGrpSpPr>
        <p:grpSpPr bwMode="auto">
          <a:xfrm>
            <a:off x="807040" y="907537"/>
            <a:ext cx="3817440" cy="459986"/>
            <a:chOff x="-96346" y="0"/>
            <a:chExt cx="5282511" cy="524627"/>
          </a:xfrm>
        </p:grpSpPr>
        <p:sp>
          <p:nvSpPr>
            <p:cNvPr id="151" name="椭圆 4181"/>
            <p:cNvSpPr>
              <a:spLocks noChangeArrowheads="1"/>
            </p:cNvSpPr>
            <p:nvPr/>
          </p:nvSpPr>
          <p:spPr bwMode="auto">
            <a:xfrm>
              <a:off x="-96346" y="31744"/>
              <a:ext cx="293915" cy="441920"/>
            </a:xfrm>
            <a:prstGeom prst="ellipse">
              <a:avLst/>
            </a:prstGeom>
            <a:solidFill>
              <a:srgbClr val="59B2FF"/>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hangingPunct="1">
                <a:buFont typeface="Arial" panose="020B0604020202020204" pitchFamily="34" charset="0"/>
                <a:buNone/>
              </a:pPr>
              <a:r>
                <a:rPr lang="en-US" altLang="zh-CN" sz="2275" dirty="0">
                  <a:solidFill>
                    <a:srgbClr val="FFFFFF"/>
                  </a:solidFill>
                  <a:latin typeface="微软雅黑" panose="020B0503020204020204" pitchFamily="34" charset="-122"/>
                  <a:ea typeface="微软雅黑" panose="020B0503020204020204" pitchFamily="34" charset="-122"/>
                </a:rPr>
                <a:t>3</a:t>
              </a:r>
              <a:endParaRPr lang="zh-CN" altLang="en-US" sz="2275" dirty="0">
                <a:solidFill>
                  <a:srgbClr val="FFFFFF"/>
                </a:solidFill>
                <a:latin typeface="微软雅黑" panose="020B0503020204020204" pitchFamily="34" charset="-122"/>
                <a:ea typeface="微软雅黑" panose="020B0503020204020204" pitchFamily="34" charset="-122"/>
              </a:endParaRPr>
            </a:p>
          </p:txBody>
        </p:sp>
        <p:sp>
          <p:nvSpPr>
            <p:cNvPr id="152" name="五边形 4182"/>
            <p:cNvSpPr>
              <a:spLocks noChangeArrowheads="1"/>
            </p:cNvSpPr>
            <p:nvPr/>
          </p:nvSpPr>
          <p:spPr bwMode="auto">
            <a:xfrm flipH="1">
              <a:off x="478470" y="0"/>
              <a:ext cx="4707695" cy="505407"/>
            </a:xfrm>
            <a:prstGeom prst="homePlate">
              <a:avLst>
                <a:gd name="adj" fmla="val 37135"/>
              </a:avLst>
            </a:prstGeom>
            <a:solidFill>
              <a:srgbClr val="FF69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hangingPunct="1">
                <a:buFont typeface="Arial" panose="020B0604020202020204" pitchFamily="34" charset="0"/>
                <a:buNone/>
              </a:pPr>
              <a:endParaRPr lang="zh-CN" altLang="en-US" sz="2275">
                <a:solidFill>
                  <a:srgbClr val="FFFFFF"/>
                </a:solidFill>
                <a:latin typeface="微软雅黑" panose="020B0503020204020204" pitchFamily="34" charset="-122"/>
                <a:ea typeface="微软雅黑" panose="020B0503020204020204" pitchFamily="34" charset="-122"/>
              </a:endParaRPr>
            </a:p>
          </p:txBody>
        </p:sp>
        <p:sp>
          <p:nvSpPr>
            <p:cNvPr id="153" name="文本框 4183"/>
            <p:cNvSpPr txBox="1">
              <a:spLocks noChangeArrowheads="1"/>
            </p:cNvSpPr>
            <p:nvPr/>
          </p:nvSpPr>
          <p:spPr bwMode="auto">
            <a:xfrm>
              <a:off x="618132" y="20024"/>
              <a:ext cx="4558352" cy="504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spcBef>
                  <a:spcPct val="50000"/>
                </a:spcBef>
              </a:pPr>
              <a:r>
                <a:rPr lang="zh-CN" altLang="en-US" sz="2275" dirty="0">
                  <a:latin typeface="微软雅黑" panose="020B0503020204020204" pitchFamily="34" charset="-122"/>
                  <a:ea typeface="微软雅黑" panose="020B0503020204020204" pitchFamily="34" charset="-122"/>
                </a:rPr>
                <a:t>直接映射的工作原理</a:t>
              </a:r>
            </a:p>
          </p:txBody>
        </p:sp>
      </p:grpSp>
      <p:sp>
        <p:nvSpPr>
          <p:cNvPr id="47" name="矩形 46"/>
          <p:cNvSpPr/>
          <p:nvPr/>
        </p:nvSpPr>
        <p:spPr>
          <a:xfrm>
            <a:off x="7870829" y="4679390"/>
            <a:ext cx="4321171" cy="1884618"/>
          </a:xfrm>
          <a:prstGeom prst="rect">
            <a:avLst/>
          </a:prstGeom>
        </p:spPr>
        <p:txBody>
          <a:bodyPr wrap="square">
            <a:spAutoFit/>
          </a:bodyPr>
          <a:lstStyle/>
          <a:p>
            <a:pPr>
              <a:lnSpc>
                <a:spcPct val="150000"/>
              </a:lnSpc>
            </a:pPr>
            <a:r>
              <a:rPr lang="zh-CN" altLang="en-US" sz="2000" kern="0"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000" dirty="0">
                <a:latin typeface="微软雅黑" panose="020B0503020204020204" pitchFamily="34" charset="-122"/>
                <a:ea typeface="微软雅黑" panose="020B0503020204020204" pitchFamily="34" charset="-122"/>
              </a:rPr>
              <a:t>映射算法：</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共</a:t>
            </a:r>
            <a:r>
              <a:rPr lang="en-US" altLang="zh-CN" sz="2000" dirty="0">
                <a:solidFill>
                  <a:srgbClr val="0000FF"/>
                </a:solidFill>
                <a:latin typeface="微软雅黑" panose="020B0503020204020204" pitchFamily="34" charset="-122"/>
                <a:ea typeface="微软雅黑" panose="020B0503020204020204" pitchFamily="34" charset="-122"/>
              </a:rPr>
              <a:t>n</a:t>
            </a:r>
            <a:r>
              <a:rPr lang="zh-CN" altLang="en-US" sz="2000" dirty="0">
                <a:solidFill>
                  <a:srgbClr val="0000FF"/>
                </a:solidFill>
                <a:latin typeface="微软雅黑" panose="020B0503020204020204" pitchFamily="34" charset="-122"/>
                <a:ea typeface="微软雅黑" panose="020B0503020204020204" pitchFamily="34" charset="-122"/>
              </a:rPr>
              <a:t>行</a:t>
            </a:r>
            <a:r>
              <a:rPr lang="zh-CN" altLang="en-US" sz="2000" dirty="0">
                <a:latin typeface="微软雅黑" panose="020B0503020204020204" pitchFamily="34" charset="-122"/>
                <a:ea typeface="微软雅黑" panose="020B0503020204020204" pitchFamily="34" charset="-122"/>
              </a:rPr>
              <a:t>，主存第</a:t>
            </a:r>
            <a:r>
              <a:rPr lang="en-US" altLang="zh-CN" sz="2000" dirty="0">
                <a:latin typeface="微软雅黑" panose="020B0503020204020204" pitchFamily="34" charset="-122"/>
                <a:ea typeface="微软雅黑" panose="020B0503020204020204" pitchFamily="34" charset="-122"/>
              </a:rPr>
              <a:t>j</a:t>
            </a:r>
            <a:r>
              <a:rPr lang="zh-CN" altLang="en-US" sz="2000" dirty="0">
                <a:latin typeface="微软雅黑" panose="020B0503020204020204" pitchFamily="34" charset="-122"/>
                <a:ea typeface="微软雅黑" panose="020B0503020204020204" pitchFamily="34" charset="-122"/>
              </a:rPr>
              <a:t>块号映射到</a:t>
            </a:r>
            <a:r>
              <a:rPr lang="en-US" altLang="zh-CN" sz="2000" dirty="0">
                <a:latin typeface="微软雅黑" panose="020B0503020204020204" pitchFamily="34" charset="-122"/>
                <a:ea typeface="微软雅黑" panose="020B0503020204020204" pitchFamily="34" charset="-122"/>
              </a:rPr>
              <a:t>Cache </a:t>
            </a:r>
            <a:r>
              <a:rPr lang="zh-CN" altLang="en-US" sz="2000" dirty="0">
                <a:latin typeface="微软雅黑" panose="020B0503020204020204" pitchFamily="34" charset="-122"/>
                <a:ea typeface="微软雅黑" panose="020B0503020204020204" pitchFamily="34" charset="-122"/>
              </a:rPr>
              <a:t>的</a:t>
            </a:r>
            <a:r>
              <a:rPr lang="zh-CN" altLang="en-US" sz="2000" dirty="0">
                <a:solidFill>
                  <a:srgbClr val="0000FF"/>
                </a:solidFill>
                <a:latin typeface="微软雅黑" panose="020B0503020204020204" pitchFamily="34" charset="-122"/>
                <a:ea typeface="微软雅黑" panose="020B0503020204020204" pitchFamily="34" charset="-122"/>
              </a:rPr>
              <a:t>行号</a:t>
            </a:r>
            <a:r>
              <a:rPr lang="zh-CN" altLang="en-US" sz="2000" dirty="0">
                <a:latin typeface="微软雅黑" panose="020B0503020204020204" pitchFamily="34" charset="-122"/>
                <a:ea typeface="微软雅黑" panose="020B0503020204020204" pitchFamily="34" charset="-122"/>
              </a:rPr>
              <a:t>为：</a:t>
            </a:r>
            <a:r>
              <a:rPr lang="en-US" altLang="zh-CN" sz="2000" dirty="0">
                <a:latin typeface="微软雅黑" panose="020B0503020204020204" pitchFamily="34" charset="-122"/>
                <a:ea typeface="微软雅黑" panose="020B0503020204020204" pitchFamily="34" charset="-122"/>
              </a:rPr>
              <a:t>   </a:t>
            </a:r>
            <a:r>
              <a:rPr lang="en-US" altLang="zh-CN" sz="2000" b="1" dirty="0" err="1">
                <a:solidFill>
                  <a:srgbClr val="0000FF"/>
                </a:solidFill>
                <a:latin typeface="微软雅黑" panose="020B0503020204020204" pitchFamily="34" charset="-122"/>
                <a:ea typeface="微软雅黑" panose="020B0503020204020204" pitchFamily="34" charset="-122"/>
              </a:rPr>
              <a:t>i</a:t>
            </a:r>
            <a:r>
              <a:rPr lang="en-US" altLang="zh-CN" sz="2000" b="1" dirty="0">
                <a:solidFill>
                  <a:srgbClr val="0000FF"/>
                </a:solidFill>
                <a:latin typeface="微软雅黑" panose="020B0503020204020204" pitchFamily="34" charset="-122"/>
                <a:ea typeface="微软雅黑" panose="020B0503020204020204" pitchFamily="34" charset="-122"/>
              </a:rPr>
              <a:t>=j mod n</a:t>
            </a:r>
          </a:p>
          <a:p>
            <a:pPr>
              <a:lnSpc>
                <a:spcPct val="150000"/>
              </a:lnSpc>
            </a:pPr>
            <a:r>
              <a:rPr lang="zh-CN" altLang="en-US" sz="2000" dirty="0">
                <a:latin typeface="微软雅黑" panose="020B0503020204020204" pitchFamily="34" charset="-122"/>
                <a:ea typeface="微软雅黑" panose="020B0503020204020204" pitchFamily="34" charset="-122"/>
              </a:rPr>
              <a:t> 即主存的数据块映射到</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特定</a:t>
            </a:r>
            <a:r>
              <a:rPr lang="zh-CN" altLang="en-US" sz="2000" kern="0" dirty="0">
                <a:latin typeface="微软雅黑" panose="020B0503020204020204" pitchFamily="34" charset="-122"/>
                <a:ea typeface="微软雅黑" panose="020B0503020204020204" pitchFamily="34" charset="-122"/>
              </a:rPr>
              <a:t>行</a:t>
            </a:r>
            <a:endParaRPr lang="en-US" altLang="zh-CN" sz="2000" kern="0" dirty="0">
              <a:latin typeface="微软雅黑" panose="020B0503020204020204" pitchFamily="34" charset="-122"/>
              <a:ea typeface="微软雅黑" panose="020B0503020204020204" pitchFamily="34" charset="-122"/>
            </a:endParaRPr>
          </a:p>
        </p:txBody>
      </p:sp>
      <p:sp>
        <p:nvSpPr>
          <p:cNvPr id="48" name="矩形 47"/>
          <p:cNvSpPr/>
          <p:nvPr/>
        </p:nvSpPr>
        <p:spPr>
          <a:xfrm>
            <a:off x="7885125" y="2367677"/>
            <a:ext cx="4243808" cy="2400657"/>
          </a:xfrm>
          <a:prstGeom prst="rect">
            <a:avLst/>
          </a:prstGeom>
        </p:spPr>
        <p:txBody>
          <a:bodyPr wrap="square">
            <a:spAutoFit/>
          </a:bodyPr>
          <a:lstStyle/>
          <a:p>
            <a:pPr>
              <a:lnSpc>
                <a:spcPct val="150000"/>
              </a:lnSpc>
            </a:pPr>
            <a:r>
              <a:rPr lang="zh-CN" altLang="en-US" sz="2000" kern="0" dirty="0">
                <a:solidFill>
                  <a:schemeClr val="accent5"/>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sz="2000" dirty="0">
                <a:latin typeface="微软雅黑" panose="020B0503020204020204" pitchFamily="34" charset="-122"/>
                <a:ea typeface="微软雅黑" panose="020B0503020204020204" pitchFamily="34" charset="-122"/>
              </a:rPr>
              <a:t>设每块</a:t>
            </a:r>
            <a:r>
              <a:rPr lang="en-US" altLang="x-none"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个字，主存为</a:t>
            </a:r>
            <a:r>
              <a:rPr lang="en-US" altLang="x-none" sz="2000" dirty="0">
                <a:latin typeface="微软雅黑" panose="020B0503020204020204" pitchFamily="34" charset="-122"/>
                <a:ea typeface="微软雅黑" panose="020B0503020204020204" pitchFamily="34" charset="-122"/>
              </a:rPr>
              <a:t>1024</a:t>
            </a:r>
            <a:r>
              <a:rPr lang="zh-CN" altLang="en-US" sz="2000" dirty="0">
                <a:latin typeface="微软雅黑" panose="020B0503020204020204" pitchFamily="34" charset="-122"/>
                <a:ea typeface="微软雅黑" panose="020B0503020204020204" pitchFamily="34" charset="-122"/>
              </a:rPr>
              <a:t>个字，</a:t>
            </a:r>
            <a:r>
              <a:rPr lang="en-US" altLang="zh-CN" sz="2000" dirty="0">
                <a:latin typeface="微软雅黑" panose="020B0503020204020204" pitchFamily="34" charset="-122"/>
                <a:ea typeface="微软雅黑" panose="020B0503020204020204" pitchFamily="34" charset="-122"/>
              </a:rPr>
              <a:t> </a:t>
            </a:r>
          </a:p>
          <a:p>
            <a:pPr>
              <a:lnSpc>
                <a:spcPct val="150000"/>
              </a:lnSpc>
            </a:pPr>
            <a:r>
              <a:rPr lang="en-US" altLang="zh-CN" sz="2000" dirty="0">
                <a:latin typeface="微软雅黑" panose="020B0503020204020204" pitchFamily="34" charset="-122"/>
                <a:ea typeface="微软雅黑" panose="020B0503020204020204" pitchFamily="34" charset="-122"/>
              </a:rPr>
              <a:t>  Cache</a:t>
            </a:r>
            <a:r>
              <a:rPr lang="zh-CN" altLang="en-US" sz="2000" dirty="0">
                <a:latin typeface="微软雅黑" panose="020B0503020204020204" pitchFamily="34" charset="-122"/>
                <a:ea typeface="微软雅黑" panose="020B0503020204020204" pitchFamily="34" charset="-122"/>
              </a:rPr>
              <a:t>分为</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行，第</a:t>
            </a:r>
            <a:r>
              <a:rPr lang="en-US" altLang="x-none" sz="2000" dirty="0">
                <a:latin typeface="微软雅黑" panose="020B0503020204020204" pitchFamily="34" charset="-122"/>
                <a:ea typeface="微软雅黑" panose="020B0503020204020204" pitchFamily="34" charset="-122"/>
              </a:rPr>
              <a:t>61</a:t>
            </a:r>
            <a:r>
              <a:rPr lang="zh-CN" altLang="en-US" sz="2000" dirty="0">
                <a:latin typeface="微软雅黑" panose="020B0503020204020204" pitchFamily="34" charset="-122"/>
                <a:ea typeface="微软雅黑" panose="020B0503020204020204" pitchFamily="34" charset="-122"/>
              </a:rPr>
              <a:t>个字的主存地址为：  </a:t>
            </a:r>
            <a:r>
              <a:rPr lang="en-US" altLang="x-none" sz="2000" dirty="0">
                <a:solidFill>
                  <a:srgbClr val="FF0000"/>
                </a:solidFill>
                <a:latin typeface="微软雅黑" panose="020B0503020204020204" pitchFamily="34" charset="-122"/>
                <a:ea typeface="微软雅黑" panose="020B0503020204020204" pitchFamily="34" charset="-122"/>
              </a:rPr>
              <a:t>000011</a:t>
            </a:r>
            <a:r>
              <a:rPr lang="en-US" altLang="x-none" sz="2000" dirty="0">
                <a:latin typeface="微软雅黑" panose="020B0503020204020204" pitchFamily="34" charset="-122"/>
                <a:ea typeface="微软雅黑" panose="020B0503020204020204" pitchFamily="34" charset="-122"/>
              </a:rPr>
              <a:t> </a:t>
            </a:r>
            <a:r>
              <a:rPr lang="en-US" altLang="x-none" sz="2000" dirty="0">
                <a:solidFill>
                  <a:srgbClr val="3333CC"/>
                </a:solidFill>
                <a:latin typeface="微软雅黑" panose="020B0503020204020204" pitchFamily="34" charset="-122"/>
                <a:ea typeface="微软雅黑" panose="020B0503020204020204" pitchFamily="34" charset="-122"/>
              </a:rPr>
              <a:t>11</a:t>
            </a:r>
            <a:r>
              <a:rPr lang="en-US" altLang="x-none" sz="2000" dirty="0">
                <a:latin typeface="微软雅黑" panose="020B0503020204020204" pitchFamily="34" charset="-122"/>
                <a:ea typeface="微软雅黑" panose="020B0503020204020204" pitchFamily="34" charset="-122"/>
              </a:rPr>
              <a:t>   01 </a:t>
            </a:r>
            <a:r>
              <a:rPr lang="zh-CN" altLang="en-US" sz="2000" dirty="0">
                <a:latin typeface="微软雅黑" panose="020B0503020204020204" pitchFamily="34" charset="-122"/>
                <a:ea typeface="微软雅黑" panose="020B0503020204020204" pitchFamily="34" charset="-122"/>
              </a:rPr>
              <a:t>（区号，区内块号，块内地址）</a:t>
            </a:r>
            <a:endParaRPr lang="en-US" altLang="zh-CN" sz="2000" dirty="0">
              <a:latin typeface="微软雅黑" panose="020B0503020204020204" pitchFamily="34" charset="-122"/>
              <a:ea typeface="微软雅黑" panose="020B0503020204020204" pitchFamily="34" charset="-122"/>
            </a:endParaRPr>
          </a:p>
          <a:p>
            <a:pPr>
              <a:spcBef>
                <a:spcPct val="50000"/>
              </a:spcBef>
            </a:pPr>
            <a:r>
              <a:rPr lang="zh-CN" altLang="en-US" sz="2000" kern="0" dirty="0">
                <a:latin typeface="微软雅黑" panose="020B0503020204020204" pitchFamily="34" charset="-122"/>
                <a:ea typeface="微软雅黑" panose="020B0503020204020204" pitchFamily="34" charset="-122"/>
                <a:sym typeface="Symbol" panose="05050102010706020507" pitchFamily="18" charset="2"/>
              </a:rPr>
              <a:t>     主存地址从一维变成三维；</a:t>
            </a:r>
            <a:endParaRPr lang="zh-CN" altLang="en-US" sz="2000" dirty="0">
              <a:latin typeface="微软雅黑" panose="020B0503020204020204" pitchFamily="34" charset="-122"/>
              <a:ea typeface="微软雅黑" panose="020B0503020204020204" pitchFamily="34" charset="-122"/>
            </a:endParaRPr>
          </a:p>
        </p:txBody>
      </p:sp>
      <p:sp>
        <p:nvSpPr>
          <p:cNvPr id="49" name="矩形 48"/>
          <p:cNvSpPr/>
          <p:nvPr/>
        </p:nvSpPr>
        <p:spPr>
          <a:xfrm>
            <a:off x="7885124" y="543950"/>
            <a:ext cx="4078276" cy="961289"/>
          </a:xfrm>
          <a:prstGeom prst="rect">
            <a:avLst/>
          </a:prstGeom>
        </p:spPr>
        <p:txBody>
          <a:bodyPr wrap="square">
            <a:spAutoFit/>
          </a:bodyPr>
          <a:lstStyle/>
          <a:p>
            <a:pPr>
              <a:lnSpc>
                <a:spcPct val="150000"/>
              </a:lnSpc>
            </a:pPr>
            <a:r>
              <a:rPr lang="zh-CN" altLang="en-US" sz="2000" kern="0"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000" kern="0" dirty="0">
                <a:latin typeface="微软雅黑" panose="020B0503020204020204" pitchFamily="34" charset="-122"/>
                <a:ea typeface="微软雅黑" panose="020B0503020204020204" pitchFamily="34" charset="-122"/>
              </a:rPr>
              <a:t>主存分块，</a:t>
            </a:r>
            <a:r>
              <a:rPr lang="en-US" altLang="zh-CN" sz="2000" dirty="0">
                <a:latin typeface="微软雅黑" panose="020B0503020204020204" pitchFamily="34" charset="-122"/>
                <a:ea typeface="微软雅黑" panose="020B0503020204020204" pitchFamily="34" charset="-122"/>
              </a:rPr>
              <a:t>Cache</a:t>
            </a:r>
            <a:r>
              <a:rPr lang="zh-CN" altLang="en-US" sz="2000" dirty="0">
                <a:latin typeface="微软雅黑" panose="020B0503020204020204" pitchFamily="34" charset="-122"/>
                <a:ea typeface="微软雅黑" panose="020B0503020204020204" pitchFamily="34" charset="-122"/>
              </a:rPr>
              <a:t>分</a:t>
            </a:r>
            <a:r>
              <a:rPr lang="zh-CN" altLang="en-US" sz="2000" kern="0" dirty="0">
                <a:latin typeface="微软雅黑" panose="020B0503020204020204" pitchFamily="34" charset="-122"/>
                <a:ea typeface="微软雅黑" panose="020B0503020204020204" pitchFamily="34" charset="-122"/>
              </a:rPr>
              <a:t>行 （</a:t>
            </a:r>
            <a:r>
              <a:rPr lang="en-US" altLang="zh-CN" sz="2000" kern="0" dirty="0">
                <a:latin typeface="微软雅黑" panose="020B0503020204020204" pitchFamily="34" charset="-122"/>
                <a:ea typeface="微软雅黑" panose="020B0503020204020204" pitchFamily="34" charset="-122"/>
              </a:rPr>
              <a:t>Line</a:t>
            </a:r>
            <a:r>
              <a:rPr lang="zh-CN" altLang="en-US" sz="2000" kern="0" dirty="0">
                <a:latin typeface="微软雅黑" panose="020B0503020204020204" pitchFamily="34" charset="-122"/>
                <a:ea typeface="微软雅黑" panose="020B0503020204020204" pitchFamily="34" charset="-122"/>
              </a:rPr>
              <a:t>），两者大小相同；</a:t>
            </a:r>
            <a:endParaRPr lang="en-US" altLang="zh-CN" sz="2000" kern="0" dirty="0">
              <a:latin typeface="微软雅黑" panose="020B0503020204020204" pitchFamily="34" charset="-122"/>
              <a:ea typeface="微软雅黑" panose="020B0503020204020204" pitchFamily="34" charset="-122"/>
            </a:endParaRPr>
          </a:p>
        </p:txBody>
      </p:sp>
      <p:sp>
        <p:nvSpPr>
          <p:cNvPr id="50" name="矩形 49"/>
          <p:cNvSpPr/>
          <p:nvPr/>
        </p:nvSpPr>
        <p:spPr>
          <a:xfrm>
            <a:off x="7885124" y="1516715"/>
            <a:ext cx="3811576" cy="961289"/>
          </a:xfrm>
          <a:prstGeom prst="rect">
            <a:avLst/>
          </a:prstGeom>
        </p:spPr>
        <p:txBody>
          <a:bodyPr wrap="square">
            <a:spAutoFit/>
          </a:bodyPr>
          <a:lstStyle/>
          <a:p>
            <a:pPr>
              <a:lnSpc>
                <a:spcPct val="150000"/>
              </a:lnSpc>
            </a:pPr>
            <a:r>
              <a:rPr lang="zh-CN" altLang="en-US" sz="2000" kern="0" dirty="0">
                <a:latin typeface="微软雅黑" panose="020B0503020204020204" pitchFamily="34" charset="-122"/>
                <a:ea typeface="微软雅黑" panose="020B0503020204020204" pitchFamily="34" charset="-122"/>
                <a:sym typeface="Symbol" panose="05050102010706020507" pitchFamily="18" charset="2"/>
              </a:rPr>
              <a:t>主存分块后还将以</a:t>
            </a:r>
            <a:r>
              <a:rPr lang="en-US" altLang="zh-CN" sz="2000" dirty="0">
                <a:solidFill>
                  <a:srgbClr val="D60093"/>
                </a:solidFill>
                <a:latin typeface="微软雅黑" panose="020B0503020204020204" pitchFamily="34" charset="-122"/>
                <a:ea typeface="微软雅黑" panose="020B0503020204020204" pitchFamily="34" charset="-122"/>
              </a:rPr>
              <a:t>Cache</a:t>
            </a:r>
            <a:r>
              <a:rPr lang="zh-CN" altLang="en-US" sz="2000" kern="0" dirty="0">
                <a:solidFill>
                  <a:srgbClr val="0000FF"/>
                </a:solidFill>
                <a:latin typeface="微软雅黑" panose="020B0503020204020204" pitchFamily="34" charset="-122"/>
                <a:ea typeface="微软雅黑" panose="020B0503020204020204" pitchFamily="34" charset="-122"/>
              </a:rPr>
              <a:t>行</a:t>
            </a:r>
            <a:r>
              <a:rPr lang="zh-CN" altLang="en-US" sz="2000" kern="0" dirty="0">
                <a:latin typeface="微软雅黑" panose="020B0503020204020204" pitchFamily="34" charset="-122"/>
                <a:ea typeface="微软雅黑" panose="020B0503020204020204" pitchFamily="34" charset="-122"/>
              </a:rPr>
              <a:t>数为标准进行</a:t>
            </a:r>
            <a:r>
              <a:rPr lang="zh-CN" altLang="en-US" sz="2000" kern="0" dirty="0">
                <a:solidFill>
                  <a:srgbClr val="D60093"/>
                </a:solidFill>
                <a:latin typeface="微软雅黑" panose="020B0503020204020204" pitchFamily="34" charset="-122"/>
                <a:ea typeface="微软雅黑" panose="020B0503020204020204" pitchFamily="34" charset="-122"/>
              </a:rPr>
              <a:t>分区</a:t>
            </a:r>
            <a:r>
              <a:rPr lang="zh-CN" altLang="en-US" sz="2000" kern="0" dirty="0">
                <a:latin typeface="微软雅黑" panose="020B0503020204020204" pitchFamily="34" charset="-122"/>
                <a:ea typeface="微软雅黑" panose="020B0503020204020204" pitchFamily="34" charset="-122"/>
              </a:rPr>
              <a:t>，</a:t>
            </a:r>
            <a:endParaRPr lang="en-US" altLang="zh-CN" sz="2000" kern="0" dirty="0">
              <a:latin typeface="微软雅黑" panose="020B0503020204020204" pitchFamily="34" charset="-122"/>
              <a:ea typeface="微软雅黑" panose="020B0503020204020204" pitchFamily="34" charset="-122"/>
            </a:endParaRPr>
          </a:p>
        </p:txBody>
      </p:sp>
      <p:sp>
        <p:nvSpPr>
          <p:cNvPr id="55" name="文本框 31"/>
          <p:cNvSpPr>
            <a:spLocks noChangeArrowheads="1"/>
          </p:cNvSpPr>
          <p:nvPr/>
        </p:nvSpPr>
        <p:spPr bwMode="auto">
          <a:xfrm>
            <a:off x="172713" y="136924"/>
            <a:ext cx="2079113" cy="44267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686" tIns="45844" rIns="91686" bIns="45844" anchor="ctr">
            <a:spAutoFit/>
          </a:bodyPr>
          <a:lstStyle/>
          <a:p>
            <a:pPr algn="ctr" defTabSz="866341">
              <a:defRPr/>
            </a:pPr>
            <a:r>
              <a:rPr lang="zh-CN" altLang="en-US" sz="2275" b="1" kern="0" dirty="0">
                <a:solidFill>
                  <a:sysClr val="window" lastClr="FFFFFF"/>
                </a:solidFill>
                <a:latin typeface="微软雅黑" panose="020B0503020204020204" pitchFamily="34" charset="-122"/>
                <a:ea typeface="微软雅黑" panose="020B0503020204020204" pitchFamily="34" charset="-122"/>
              </a:rPr>
              <a:t>第四</a:t>
            </a:r>
            <a:r>
              <a:rPr lang="en-US" altLang="zh-CN" sz="2275" b="1" kern="0" dirty="0">
                <a:solidFill>
                  <a:sysClr val="window" lastClr="FFFFFF"/>
                </a:solidFill>
                <a:latin typeface="微软雅黑" panose="020B0503020204020204" pitchFamily="34" charset="-122"/>
                <a:ea typeface="微软雅黑" panose="020B0503020204020204" pitchFamily="34" charset="-122"/>
              </a:rPr>
              <a:t> </a:t>
            </a:r>
            <a:r>
              <a:rPr lang="zh-CN" altLang="en-US" sz="2275" b="1" kern="0" dirty="0">
                <a:solidFill>
                  <a:sysClr val="window" lastClr="FFFFFF"/>
                </a:solidFill>
                <a:latin typeface="微软雅黑" panose="020B0503020204020204" pitchFamily="34" charset="-122"/>
                <a:ea typeface="微软雅黑" panose="020B0503020204020204" pitchFamily="34" charset="-122"/>
              </a:rPr>
              <a:t>章 </a:t>
            </a:r>
          </a:p>
        </p:txBody>
      </p:sp>
      <p:sp>
        <p:nvSpPr>
          <p:cNvPr id="52" name="标题 1">
            <a:extLst>
              <a:ext uri="{FF2B5EF4-FFF2-40B4-BE49-F238E27FC236}">
                <a16:creationId xmlns:a16="http://schemas.microsoft.com/office/drawing/2014/main" id="{7025604E-A9AF-4FEE-8425-DDFF272160D1}"/>
              </a:ext>
            </a:extLst>
          </p:cNvPr>
          <p:cNvSpPr txBox="1">
            <a:spLocks/>
          </p:cNvSpPr>
          <p:nvPr/>
        </p:nvSpPr>
        <p:spPr>
          <a:xfrm>
            <a:off x="465680" y="245155"/>
            <a:ext cx="2810920"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dirty="0"/>
              <a:t>4.5.3 </a:t>
            </a:r>
            <a:r>
              <a:rPr lang="zh-CN" altLang="en-US" dirty="0"/>
              <a:t>地址映射</a:t>
            </a:r>
          </a:p>
        </p:txBody>
      </p:sp>
      <p:cxnSp>
        <p:nvCxnSpPr>
          <p:cNvPr id="51" name="直接连接符 50">
            <a:extLst>
              <a:ext uri="{FF2B5EF4-FFF2-40B4-BE49-F238E27FC236}">
                <a16:creationId xmlns:a16="http://schemas.microsoft.com/office/drawing/2014/main" id="{022F6017-1538-4B1E-98B7-C7264E1091C9}"/>
              </a:ext>
            </a:extLst>
          </p:cNvPr>
          <p:cNvCxnSpPr/>
          <p:nvPr/>
        </p:nvCxnSpPr>
        <p:spPr>
          <a:xfrm>
            <a:off x="1242868" y="5041658"/>
            <a:ext cx="0" cy="490235"/>
          </a:xfrm>
          <a:prstGeom prst="line">
            <a:avLst/>
          </a:prstGeom>
          <a:noFill/>
          <a:ln w="38100" cap="sq" cmpd="sng" algn="ctr">
            <a:solidFill>
              <a:srgbClr val="00B0F0"/>
            </a:solidFill>
            <a:prstDash val="solid"/>
            <a:miter lim="800000"/>
            <a:headEnd type="stealth"/>
            <a:tailEnd type="none"/>
          </a:ln>
          <a:effectLst/>
        </p:spPr>
      </p:cxnSp>
      <p:grpSp>
        <p:nvGrpSpPr>
          <p:cNvPr id="53" name="组合 52">
            <a:extLst>
              <a:ext uri="{FF2B5EF4-FFF2-40B4-BE49-F238E27FC236}">
                <a16:creationId xmlns:a16="http://schemas.microsoft.com/office/drawing/2014/main" id="{A78FF6B0-00E9-40A8-A634-FCF22439505E}"/>
              </a:ext>
            </a:extLst>
          </p:cNvPr>
          <p:cNvGrpSpPr>
            <a:grpSpLocks/>
          </p:cNvGrpSpPr>
          <p:nvPr/>
        </p:nvGrpSpPr>
        <p:grpSpPr bwMode="auto">
          <a:xfrm>
            <a:off x="997043" y="2884488"/>
            <a:ext cx="3422650" cy="455612"/>
            <a:chOff x="1869480" y="2617202"/>
            <a:chExt cx="3422600" cy="456082"/>
          </a:xfrm>
        </p:grpSpPr>
        <p:sp>
          <p:nvSpPr>
            <p:cNvPr id="54" name="矩形 53">
              <a:extLst>
                <a:ext uri="{FF2B5EF4-FFF2-40B4-BE49-F238E27FC236}">
                  <a16:creationId xmlns:a16="http://schemas.microsoft.com/office/drawing/2014/main" id="{7B5F8E1A-E6EF-495F-9E20-998CC6353E3E}"/>
                </a:ext>
              </a:extLst>
            </p:cNvPr>
            <p:cNvSpPr/>
            <p:nvPr/>
          </p:nvSpPr>
          <p:spPr>
            <a:xfrm>
              <a:off x="1869480" y="2617202"/>
              <a:ext cx="3422600" cy="456082"/>
            </a:xfrm>
            <a:prstGeom prst="rect">
              <a:avLst/>
            </a:prstGeom>
            <a:solidFill>
              <a:srgbClr val="B2B2B2">
                <a:lumMod val="60000"/>
                <a:lumOff val="40000"/>
              </a:srgbClr>
            </a:solidFill>
            <a:ln w="9525" cap="flat" cmpd="sng" algn="ctr">
              <a:solidFill>
                <a:srgbClr val="333333">
                  <a:shade val="50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1" u="none" strike="noStrike" kern="0" cap="none" spc="0" normalizeH="0" baseline="0" noProof="0">
                <a:ln>
                  <a:noFill/>
                </a:ln>
                <a:solidFill>
                  <a:srgbClr val="00B050"/>
                </a:solidFill>
                <a:effectLst/>
                <a:uLnTx/>
                <a:uFillTx/>
                <a:latin typeface="微软雅黑"/>
                <a:ea typeface="微软雅黑"/>
                <a:cs typeface="+mn-cs"/>
              </a:endParaRPr>
            </a:p>
          </p:txBody>
        </p:sp>
        <p:sp>
          <p:nvSpPr>
            <p:cNvPr id="58" name="TextBox 120">
              <a:extLst>
                <a:ext uri="{FF2B5EF4-FFF2-40B4-BE49-F238E27FC236}">
                  <a16:creationId xmlns:a16="http://schemas.microsoft.com/office/drawing/2014/main" id="{83185F25-8E04-4E41-A7EB-4F384BEDB62F}"/>
                </a:ext>
              </a:extLst>
            </p:cNvPr>
            <p:cNvSpPr txBox="1">
              <a:spLocks noChangeArrowheads="1"/>
            </p:cNvSpPr>
            <p:nvPr/>
          </p:nvSpPr>
          <p:spPr bwMode="auto">
            <a:xfrm>
              <a:off x="4839320" y="2660577"/>
              <a:ext cx="432048" cy="338554"/>
            </a:xfrm>
            <a:prstGeom prst="rect">
              <a:avLst/>
            </a:prstGeom>
            <a:noFill/>
            <a:ln w="9525">
              <a:noFill/>
              <a:miter lim="800000"/>
              <a:headEnd/>
              <a:tailEnd/>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600" b="0" i="1" u="none" strike="noStrike" kern="0" cap="none" spc="0" normalizeH="0" baseline="0" noProof="0">
                  <a:ln>
                    <a:noFill/>
                  </a:ln>
                  <a:solidFill>
                    <a:srgbClr val="00B050"/>
                  </a:solidFill>
                  <a:effectLst/>
                  <a:uLnTx/>
                  <a:uFillTx/>
                  <a:latin typeface="Arial" charset="0"/>
                  <a:ea typeface="华文细黑" pitchFamily="2" charset="-122"/>
                </a:rPr>
                <a:t>L</a:t>
              </a:r>
              <a:r>
                <a:rPr kumimoji="0" lang="en-US" altLang="zh-CN" sz="1600" b="0" i="1" u="none" strike="noStrike" kern="0" cap="none" spc="0" normalizeH="0" baseline="-25000" noProof="0">
                  <a:ln>
                    <a:noFill/>
                  </a:ln>
                  <a:solidFill>
                    <a:srgbClr val="00B050"/>
                  </a:solidFill>
                  <a:effectLst/>
                  <a:uLnTx/>
                  <a:uFillTx/>
                  <a:latin typeface="Arial" charset="0"/>
                  <a:ea typeface="华文细黑" pitchFamily="2" charset="-122"/>
                </a:rPr>
                <a:t>1</a:t>
              </a:r>
              <a:endParaRPr kumimoji="0" lang="zh-CN" altLang="en-US" sz="1600" b="0" i="1" u="none" strike="noStrike" kern="0" cap="none" spc="0" normalizeH="0" baseline="-25000" noProof="0">
                <a:ln>
                  <a:noFill/>
                </a:ln>
                <a:solidFill>
                  <a:srgbClr val="00B050"/>
                </a:solidFill>
                <a:effectLst/>
                <a:uLnTx/>
                <a:uFillTx/>
                <a:latin typeface="Arial" charset="0"/>
                <a:ea typeface="华文细黑" pitchFamily="2" charset="-122"/>
              </a:endParaRPr>
            </a:p>
          </p:txBody>
        </p:sp>
      </p:grpSp>
      <p:grpSp>
        <p:nvGrpSpPr>
          <p:cNvPr id="62" name="组合 61">
            <a:extLst>
              <a:ext uri="{FF2B5EF4-FFF2-40B4-BE49-F238E27FC236}">
                <a16:creationId xmlns:a16="http://schemas.microsoft.com/office/drawing/2014/main" id="{30E032CA-FC4D-4953-860D-845948F6C8A6}"/>
              </a:ext>
            </a:extLst>
          </p:cNvPr>
          <p:cNvGrpSpPr>
            <a:grpSpLocks/>
          </p:cNvGrpSpPr>
          <p:nvPr/>
        </p:nvGrpSpPr>
        <p:grpSpPr bwMode="auto">
          <a:xfrm>
            <a:off x="997043" y="2314575"/>
            <a:ext cx="3422650" cy="455613"/>
            <a:chOff x="1869480" y="2047168"/>
            <a:chExt cx="3422600" cy="456082"/>
          </a:xfrm>
        </p:grpSpPr>
        <p:sp>
          <p:nvSpPr>
            <p:cNvPr id="63" name="矩形 62">
              <a:extLst>
                <a:ext uri="{FF2B5EF4-FFF2-40B4-BE49-F238E27FC236}">
                  <a16:creationId xmlns:a16="http://schemas.microsoft.com/office/drawing/2014/main" id="{A0C0F2D8-EB81-4BC8-BA8D-3B5EAE7CD850}"/>
                </a:ext>
              </a:extLst>
            </p:cNvPr>
            <p:cNvSpPr/>
            <p:nvPr/>
          </p:nvSpPr>
          <p:spPr>
            <a:xfrm>
              <a:off x="1869480" y="2047168"/>
              <a:ext cx="3422600" cy="456082"/>
            </a:xfrm>
            <a:prstGeom prst="rect">
              <a:avLst/>
            </a:prstGeom>
            <a:solidFill>
              <a:srgbClr val="B2B2B2">
                <a:lumMod val="60000"/>
                <a:lumOff val="40000"/>
              </a:srgbClr>
            </a:solidFill>
            <a:ln w="9525" cap="flat" cmpd="sng" algn="ctr">
              <a:solidFill>
                <a:srgbClr val="333333">
                  <a:shade val="50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1" u="none" strike="noStrike" kern="0" cap="none" spc="0" normalizeH="0" baseline="0" noProof="0">
                <a:ln>
                  <a:noFill/>
                </a:ln>
                <a:solidFill>
                  <a:srgbClr val="00B050"/>
                </a:solidFill>
                <a:effectLst/>
                <a:uLnTx/>
                <a:uFillTx/>
                <a:latin typeface="微软雅黑"/>
                <a:ea typeface="微软雅黑"/>
                <a:cs typeface="+mn-cs"/>
              </a:endParaRPr>
            </a:p>
          </p:txBody>
        </p:sp>
        <p:sp>
          <p:nvSpPr>
            <p:cNvPr id="65" name="TextBox 114">
              <a:extLst>
                <a:ext uri="{FF2B5EF4-FFF2-40B4-BE49-F238E27FC236}">
                  <a16:creationId xmlns:a16="http://schemas.microsoft.com/office/drawing/2014/main" id="{A1827B9E-0DF8-41C6-95B8-243A7FF8A084}"/>
                </a:ext>
              </a:extLst>
            </p:cNvPr>
            <p:cNvSpPr txBox="1">
              <a:spLocks noChangeArrowheads="1"/>
            </p:cNvSpPr>
            <p:nvPr/>
          </p:nvSpPr>
          <p:spPr bwMode="auto">
            <a:xfrm>
              <a:off x="4839320" y="2090543"/>
              <a:ext cx="432048" cy="338554"/>
            </a:xfrm>
            <a:prstGeom prst="rect">
              <a:avLst/>
            </a:prstGeom>
            <a:noFill/>
            <a:ln w="9525">
              <a:noFill/>
              <a:miter lim="800000"/>
              <a:headEnd/>
              <a:tailEnd/>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600" b="0" i="1" u="none" strike="noStrike" kern="0" cap="none" spc="0" normalizeH="0" baseline="0" noProof="0">
                  <a:ln>
                    <a:noFill/>
                  </a:ln>
                  <a:solidFill>
                    <a:srgbClr val="00B050"/>
                  </a:solidFill>
                  <a:effectLst/>
                  <a:uLnTx/>
                  <a:uFillTx/>
                  <a:latin typeface="Arial" charset="0"/>
                  <a:ea typeface="华文细黑" pitchFamily="2" charset="-122"/>
                </a:rPr>
                <a:t>L</a:t>
              </a:r>
              <a:r>
                <a:rPr kumimoji="0" lang="en-US" altLang="zh-CN" sz="1600" b="0" i="1" u="none" strike="noStrike" kern="0" cap="none" spc="0" normalizeH="0" baseline="-25000" noProof="0">
                  <a:ln>
                    <a:noFill/>
                  </a:ln>
                  <a:solidFill>
                    <a:srgbClr val="00B050"/>
                  </a:solidFill>
                  <a:effectLst/>
                  <a:uLnTx/>
                  <a:uFillTx/>
                  <a:latin typeface="Arial" charset="0"/>
                  <a:ea typeface="华文细黑" pitchFamily="2" charset="-122"/>
                </a:rPr>
                <a:t>0</a:t>
              </a:r>
              <a:endParaRPr kumimoji="0" lang="zh-CN" altLang="en-US" sz="1600" b="0" i="1" u="none" strike="noStrike" kern="0" cap="none" spc="0" normalizeH="0" baseline="-25000" noProof="0">
                <a:ln>
                  <a:noFill/>
                </a:ln>
                <a:solidFill>
                  <a:srgbClr val="00B050"/>
                </a:solidFill>
                <a:effectLst/>
                <a:uLnTx/>
                <a:uFillTx/>
                <a:latin typeface="Arial" charset="0"/>
                <a:ea typeface="华文细黑" pitchFamily="2" charset="-122"/>
              </a:endParaRPr>
            </a:p>
          </p:txBody>
        </p:sp>
      </p:grpSp>
      <p:grpSp>
        <p:nvGrpSpPr>
          <p:cNvPr id="67" name="组合 66">
            <a:extLst>
              <a:ext uri="{FF2B5EF4-FFF2-40B4-BE49-F238E27FC236}">
                <a16:creationId xmlns:a16="http://schemas.microsoft.com/office/drawing/2014/main" id="{65B6C6A6-B366-43CF-9F54-38F299EB9E69}"/>
              </a:ext>
            </a:extLst>
          </p:cNvPr>
          <p:cNvGrpSpPr>
            <a:grpSpLocks/>
          </p:cNvGrpSpPr>
          <p:nvPr/>
        </p:nvGrpSpPr>
        <p:grpSpPr bwMode="auto">
          <a:xfrm>
            <a:off x="997043" y="4017963"/>
            <a:ext cx="3494088" cy="455612"/>
            <a:chOff x="1869480" y="3751572"/>
            <a:chExt cx="3494608" cy="456082"/>
          </a:xfrm>
        </p:grpSpPr>
        <p:sp>
          <p:nvSpPr>
            <p:cNvPr id="68" name="矩形 67">
              <a:extLst>
                <a:ext uri="{FF2B5EF4-FFF2-40B4-BE49-F238E27FC236}">
                  <a16:creationId xmlns:a16="http://schemas.microsoft.com/office/drawing/2014/main" id="{8BA35DB7-2919-49B9-8C5D-EBE1A52D140A}"/>
                </a:ext>
              </a:extLst>
            </p:cNvPr>
            <p:cNvSpPr/>
            <p:nvPr/>
          </p:nvSpPr>
          <p:spPr>
            <a:xfrm>
              <a:off x="1869480" y="3751572"/>
              <a:ext cx="3423159" cy="456082"/>
            </a:xfrm>
            <a:prstGeom prst="rect">
              <a:avLst/>
            </a:prstGeom>
            <a:solidFill>
              <a:srgbClr val="B2B2B2">
                <a:lumMod val="60000"/>
                <a:lumOff val="40000"/>
              </a:srgbClr>
            </a:solidFill>
            <a:ln w="9525" cap="flat" cmpd="sng" algn="ctr">
              <a:solidFill>
                <a:srgbClr val="333333">
                  <a:shade val="50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1" u="none" strike="noStrike" kern="0" cap="none" spc="0" normalizeH="0" baseline="0" noProof="0">
                <a:ln>
                  <a:noFill/>
                </a:ln>
                <a:solidFill>
                  <a:srgbClr val="00B050"/>
                </a:solidFill>
                <a:effectLst/>
                <a:uLnTx/>
                <a:uFillTx/>
                <a:latin typeface="微软雅黑"/>
                <a:ea typeface="微软雅黑"/>
                <a:cs typeface="+mn-cs"/>
              </a:endParaRPr>
            </a:p>
          </p:txBody>
        </p:sp>
        <p:sp>
          <p:nvSpPr>
            <p:cNvPr id="69" name="TextBox 132">
              <a:extLst>
                <a:ext uri="{FF2B5EF4-FFF2-40B4-BE49-F238E27FC236}">
                  <a16:creationId xmlns:a16="http://schemas.microsoft.com/office/drawing/2014/main" id="{87C27AF5-AC88-476C-822A-1CD7F524623C}"/>
                </a:ext>
              </a:extLst>
            </p:cNvPr>
            <p:cNvSpPr txBox="1">
              <a:spLocks noChangeArrowheads="1"/>
            </p:cNvSpPr>
            <p:nvPr/>
          </p:nvSpPr>
          <p:spPr bwMode="auto">
            <a:xfrm>
              <a:off x="4812320" y="3794947"/>
              <a:ext cx="551768" cy="338554"/>
            </a:xfrm>
            <a:prstGeom prst="rect">
              <a:avLst/>
            </a:prstGeom>
            <a:noFill/>
            <a:ln w="9525">
              <a:noFill/>
              <a:miter lim="800000"/>
              <a:headEnd/>
              <a:tailEnd/>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600" b="0" i="1" u="none" strike="noStrike" kern="0" cap="none" spc="0" normalizeH="0" baseline="0" noProof="0">
                  <a:ln>
                    <a:noFill/>
                  </a:ln>
                  <a:solidFill>
                    <a:srgbClr val="00B050"/>
                  </a:solidFill>
                  <a:effectLst/>
                  <a:uLnTx/>
                  <a:uFillTx/>
                  <a:latin typeface="Arial" charset="0"/>
                  <a:ea typeface="华文细黑" pitchFamily="2" charset="-122"/>
                </a:rPr>
                <a:t>L</a:t>
              </a:r>
              <a:r>
                <a:rPr kumimoji="0" lang="en-US" altLang="zh-CN" sz="1600" b="0" i="1" u="none" strike="noStrike" kern="0" cap="none" spc="0" normalizeH="0" baseline="-25000" noProof="0">
                  <a:ln>
                    <a:noFill/>
                  </a:ln>
                  <a:solidFill>
                    <a:srgbClr val="00B050"/>
                  </a:solidFill>
                  <a:effectLst/>
                  <a:uLnTx/>
                  <a:uFillTx/>
                  <a:latin typeface="Arial" charset="0"/>
                  <a:ea typeface="华文细黑" pitchFamily="2" charset="-122"/>
                </a:rPr>
                <a:t>n-1</a:t>
              </a:r>
              <a:endParaRPr kumimoji="0" lang="zh-CN" altLang="en-US" sz="1600" b="0" i="1" u="none" strike="noStrike" kern="0" cap="none" spc="0" normalizeH="0" baseline="-25000" noProof="0">
                <a:ln>
                  <a:noFill/>
                </a:ln>
                <a:solidFill>
                  <a:srgbClr val="00B050"/>
                </a:solidFill>
                <a:effectLst/>
                <a:uLnTx/>
                <a:uFillTx/>
                <a:latin typeface="Arial" charset="0"/>
                <a:ea typeface="华文细黑" pitchFamily="2" charset="-122"/>
              </a:endParaRPr>
            </a:p>
          </p:txBody>
        </p:sp>
      </p:grpSp>
      <p:sp>
        <p:nvSpPr>
          <p:cNvPr id="70" name="矩形 69">
            <a:extLst>
              <a:ext uri="{FF2B5EF4-FFF2-40B4-BE49-F238E27FC236}">
                <a16:creationId xmlns:a16="http://schemas.microsoft.com/office/drawing/2014/main" id="{5F079A68-DD0C-4443-8519-873438B57B58}"/>
              </a:ext>
            </a:extLst>
          </p:cNvPr>
          <p:cNvSpPr/>
          <p:nvPr/>
        </p:nvSpPr>
        <p:spPr>
          <a:xfrm>
            <a:off x="2619468" y="2428875"/>
            <a:ext cx="1247775" cy="227013"/>
          </a:xfrm>
          <a:prstGeom prst="rect">
            <a:avLst/>
          </a:prstGeom>
          <a:solidFill>
            <a:srgbClr val="00B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rgbClr val="000000"/>
                </a:solidFill>
                <a:effectLst/>
                <a:uLnTx/>
                <a:uFillTx/>
                <a:latin typeface="微软雅黑"/>
                <a:ea typeface="微软雅黑"/>
                <a:cs typeface="+mn-cs"/>
              </a:rPr>
              <a:t>0</a:t>
            </a:r>
            <a:endParaRPr kumimoji="0" lang="zh-CN" altLang="en-US" sz="14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71" name="矩形 70">
            <a:extLst>
              <a:ext uri="{FF2B5EF4-FFF2-40B4-BE49-F238E27FC236}">
                <a16:creationId xmlns:a16="http://schemas.microsoft.com/office/drawing/2014/main" id="{80A49683-B727-49C0-A826-797EE6AEA2E8}"/>
              </a:ext>
            </a:extLst>
          </p:cNvPr>
          <p:cNvSpPr/>
          <p:nvPr/>
        </p:nvSpPr>
        <p:spPr>
          <a:xfrm>
            <a:off x="2619468" y="2998788"/>
            <a:ext cx="1247775" cy="227012"/>
          </a:xfrm>
          <a:prstGeom prst="rect">
            <a:avLst/>
          </a:prstGeom>
          <a:solidFill>
            <a:srgbClr val="92D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rgbClr val="000000"/>
                </a:solidFill>
                <a:effectLst/>
                <a:uLnTx/>
                <a:uFillTx/>
                <a:latin typeface="微软雅黑"/>
                <a:ea typeface="微软雅黑"/>
                <a:cs typeface="+mn-cs"/>
              </a:rPr>
              <a:t>1</a:t>
            </a:r>
            <a:endParaRPr kumimoji="0" lang="zh-CN" altLang="en-US" sz="14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72" name="矩形 71">
            <a:extLst>
              <a:ext uri="{FF2B5EF4-FFF2-40B4-BE49-F238E27FC236}">
                <a16:creationId xmlns:a16="http://schemas.microsoft.com/office/drawing/2014/main" id="{166101FF-2890-44B8-841E-BBFF7F32A43A}"/>
              </a:ext>
            </a:extLst>
          </p:cNvPr>
          <p:cNvSpPr/>
          <p:nvPr/>
        </p:nvSpPr>
        <p:spPr>
          <a:xfrm>
            <a:off x="997043" y="3448050"/>
            <a:ext cx="3422650" cy="455613"/>
          </a:xfrm>
          <a:prstGeom prst="rect">
            <a:avLst/>
          </a:prstGeom>
          <a:solidFill>
            <a:srgbClr val="B2B2B2">
              <a:lumMod val="60000"/>
              <a:lumOff val="40000"/>
            </a:srgbClr>
          </a:solidFill>
          <a:ln w="9525" cap="flat" cmpd="sng" algn="ctr">
            <a:solidFill>
              <a:srgbClr val="333333">
                <a:shade val="50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1" u="none" strike="noStrike" kern="0" cap="none" spc="0" normalizeH="0" baseline="0" noProof="0">
              <a:ln>
                <a:noFill/>
              </a:ln>
              <a:solidFill>
                <a:srgbClr val="FFFFFF"/>
              </a:solidFill>
              <a:effectLst/>
              <a:uLnTx/>
              <a:uFillTx/>
              <a:latin typeface="微软雅黑"/>
              <a:ea typeface="微软雅黑"/>
              <a:cs typeface="+mn-cs"/>
            </a:endParaRPr>
          </a:p>
        </p:txBody>
      </p:sp>
      <p:sp>
        <p:nvSpPr>
          <p:cNvPr id="73" name="矩形 72">
            <a:extLst>
              <a:ext uri="{FF2B5EF4-FFF2-40B4-BE49-F238E27FC236}">
                <a16:creationId xmlns:a16="http://schemas.microsoft.com/office/drawing/2014/main" id="{1355595E-6856-44EA-947A-503A9CC8A8EB}"/>
              </a:ext>
            </a:extLst>
          </p:cNvPr>
          <p:cNvSpPr/>
          <p:nvPr/>
        </p:nvSpPr>
        <p:spPr>
          <a:xfrm>
            <a:off x="2619468" y="3562350"/>
            <a:ext cx="1247775" cy="228600"/>
          </a:xfrm>
          <a:prstGeom prst="rect">
            <a:avLst/>
          </a:prstGeom>
          <a:solidFill>
            <a:srgbClr val="FFFF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a:t>
            </a:r>
            <a:endParaRPr kumimoji="0" lang="zh-CN" altLang="en-US" sz="1400" b="0" i="0" u="none" strike="noStrike" kern="0" cap="none" spc="0" normalizeH="0" baseline="-25000" noProof="0" dirty="0">
              <a:ln>
                <a:noFill/>
              </a:ln>
              <a:solidFill>
                <a:srgbClr val="000000"/>
              </a:solidFill>
              <a:effectLst/>
              <a:uLnTx/>
              <a:uFillTx/>
              <a:latin typeface="微软雅黑"/>
              <a:ea typeface="微软雅黑"/>
              <a:cs typeface="+mn-cs"/>
            </a:endParaRPr>
          </a:p>
        </p:txBody>
      </p:sp>
      <p:grpSp>
        <p:nvGrpSpPr>
          <p:cNvPr id="74" name="组合 73">
            <a:extLst>
              <a:ext uri="{FF2B5EF4-FFF2-40B4-BE49-F238E27FC236}">
                <a16:creationId xmlns:a16="http://schemas.microsoft.com/office/drawing/2014/main" id="{DCE3F81D-C9CA-4A00-8931-77DF7E416450}"/>
              </a:ext>
            </a:extLst>
          </p:cNvPr>
          <p:cNvGrpSpPr>
            <a:grpSpLocks/>
          </p:cNvGrpSpPr>
          <p:nvPr/>
        </p:nvGrpSpPr>
        <p:grpSpPr bwMode="auto">
          <a:xfrm>
            <a:off x="1898743" y="2428875"/>
            <a:ext cx="720725" cy="1931988"/>
            <a:chOff x="2771800" y="2161394"/>
            <a:chExt cx="720080" cy="1932171"/>
          </a:xfrm>
        </p:grpSpPr>
        <p:sp>
          <p:nvSpPr>
            <p:cNvPr id="75" name="矩形 74">
              <a:extLst>
                <a:ext uri="{FF2B5EF4-FFF2-40B4-BE49-F238E27FC236}">
                  <a16:creationId xmlns:a16="http://schemas.microsoft.com/office/drawing/2014/main" id="{F0ADE3C8-4E78-4DBA-A8B9-B851EBA8CF7B}"/>
                </a:ext>
              </a:extLst>
            </p:cNvPr>
            <p:cNvSpPr/>
            <p:nvPr/>
          </p:nvSpPr>
          <p:spPr>
            <a:xfrm>
              <a:off x="2771800" y="2161394"/>
              <a:ext cx="720080" cy="227035"/>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Brush Script MT" pitchFamily="66" charset="0"/>
                  <a:ea typeface="微软雅黑"/>
                  <a:cs typeface="+mn-cs"/>
                </a:rPr>
                <a:t>Tag</a:t>
              </a:r>
              <a:endPar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endParaRPr>
            </a:p>
          </p:txBody>
        </p:sp>
        <p:sp>
          <p:nvSpPr>
            <p:cNvPr id="76" name="矩形 75">
              <a:extLst>
                <a:ext uri="{FF2B5EF4-FFF2-40B4-BE49-F238E27FC236}">
                  <a16:creationId xmlns:a16="http://schemas.microsoft.com/office/drawing/2014/main" id="{5790DEF7-B809-45B2-AF88-13A9C84930C2}"/>
                </a:ext>
              </a:extLst>
            </p:cNvPr>
            <p:cNvSpPr/>
            <p:nvPr/>
          </p:nvSpPr>
          <p:spPr>
            <a:xfrm>
              <a:off x="2771800" y="2731361"/>
              <a:ext cx="720080" cy="228622"/>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Brush Script MT" pitchFamily="66" charset="0"/>
                  <a:ea typeface="微软雅黑"/>
                  <a:cs typeface="+mn-cs"/>
                </a:rPr>
                <a:t>Tag</a:t>
              </a:r>
              <a:endPar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endParaRPr>
            </a:p>
          </p:txBody>
        </p:sp>
        <p:sp>
          <p:nvSpPr>
            <p:cNvPr id="77" name="矩形 76">
              <a:extLst>
                <a:ext uri="{FF2B5EF4-FFF2-40B4-BE49-F238E27FC236}">
                  <a16:creationId xmlns:a16="http://schemas.microsoft.com/office/drawing/2014/main" id="{32DEBE5D-3876-4886-A5C8-6C9F70DFBC63}"/>
                </a:ext>
              </a:extLst>
            </p:cNvPr>
            <p:cNvSpPr/>
            <p:nvPr/>
          </p:nvSpPr>
          <p:spPr>
            <a:xfrm>
              <a:off x="2771800" y="3294976"/>
              <a:ext cx="720080" cy="228622"/>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rPr>
                <a:t>区地址</a:t>
              </a:r>
            </a:p>
          </p:txBody>
        </p:sp>
        <p:sp>
          <p:nvSpPr>
            <p:cNvPr id="78" name="矩形 77">
              <a:extLst>
                <a:ext uri="{FF2B5EF4-FFF2-40B4-BE49-F238E27FC236}">
                  <a16:creationId xmlns:a16="http://schemas.microsoft.com/office/drawing/2014/main" id="{7D6D311F-90BF-41E2-AF61-6BEFD2D9BA07}"/>
                </a:ext>
              </a:extLst>
            </p:cNvPr>
            <p:cNvSpPr/>
            <p:nvPr/>
          </p:nvSpPr>
          <p:spPr>
            <a:xfrm>
              <a:off x="2771800" y="3866530"/>
              <a:ext cx="720080" cy="227035"/>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rPr>
                <a:t>区地址</a:t>
              </a:r>
            </a:p>
          </p:txBody>
        </p:sp>
      </p:grpSp>
      <p:grpSp>
        <p:nvGrpSpPr>
          <p:cNvPr id="79" name="组合 78">
            <a:extLst>
              <a:ext uri="{FF2B5EF4-FFF2-40B4-BE49-F238E27FC236}">
                <a16:creationId xmlns:a16="http://schemas.microsoft.com/office/drawing/2014/main" id="{795483AA-1402-425C-B3B1-41C78126AC3C}"/>
              </a:ext>
            </a:extLst>
          </p:cNvPr>
          <p:cNvGrpSpPr>
            <a:grpSpLocks/>
          </p:cNvGrpSpPr>
          <p:nvPr/>
        </p:nvGrpSpPr>
        <p:grpSpPr bwMode="auto">
          <a:xfrm>
            <a:off x="1538381" y="2428875"/>
            <a:ext cx="360362" cy="1931988"/>
            <a:chOff x="2411760" y="2161394"/>
            <a:chExt cx="360040" cy="1932171"/>
          </a:xfrm>
        </p:grpSpPr>
        <p:sp>
          <p:nvSpPr>
            <p:cNvPr id="80" name="矩形 79">
              <a:extLst>
                <a:ext uri="{FF2B5EF4-FFF2-40B4-BE49-F238E27FC236}">
                  <a16:creationId xmlns:a16="http://schemas.microsoft.com/office/drawing/2014/main" id="{3A23F99D-8127-40F5-8299-92C9DA7C5DF9}"/>
                </a:ext>
              </a:extLst>
            </p:cNvPr>
            <p:cNvSpPr/>
            <p:nvPr/>
          </p:nvSpPr>
          <p:spPr>
            <a:xfrm>
              <a:off x="2411760" y="2161394"/>
              <a:ext cx="360040" cy="227035"/>
            </a:xfrm>
            <a:prstGeom prst="rect">
              <a:avLst/>
            </a:prstGeom>
            <a:solidFill>
              <a:srgbClr val="FF0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Brush Script MT" pitchFamily="66" charset="0"/>
                  <a:ea typeface="微软雅黑"/>
                  <a:cs typeface="+mn-cs"/>
                </a:rPr>
                <a:t>V</a:t>
              </a:r>
              <a:endPar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endParaRPr>
            </a:p>
          </p:txBody>
        </p:sp>
        <p:sp>
          <p:nvSpPr>
            <p:cNvPr id="81" name="矩形 80">
              <a:extLst>
                <a:ext uri="{FF2B5EF4-FFF2-40B4-BE49-F238E27FC236}">
                  <a16:creationId xmlns:a16="http://schemas.microsoft.com/office/drawing/2014/main" id="{00971E7B-5A03-49F2-8DAF-F562B24083F9}"/>
                </a:ext>
              </a:extLst>
            </p:cNvPr>
            <p:cNvSpPr/>
            <p:nvPr/>
          </p:nvSpPr>
          <p:spPr>
            <a:xfrm>
              <a:off x="2411760" y="2731361"/>
              <a:ext cx="360040" cy="228622"/>
            </a:xfrm>
            <a:prstGeom prst="rect">
              <a:avLst/>
            </a:prstGeom>
            <a:solidFill>
              <a:srgbClr val="FF0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Brush Script MT" pitchFamily="66" charset="0"/>
                  <a:ea typeface="微软雅黑"/>
                  <a:cs typeface="+mn-cs"/>
                </a:rPr>
                <a:t>V</a:t>
              </a:r>
              <a:endPar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endParaRPr>
            </a:p>
          </p:txBody>
        </p:sp>
        <p:sp>
          <p:nvSpPr>
            <p:cNvPr id="82" name="矩形 81">
              <a:extLst>
                <a:ext uri="{FF2B5EF4-FFF2-40B4-BE49-F238E27FC236}">
                  <a16:creationId xmlns:a16="http://schemas.microsoft.com/office/drawing/2014/main" id="{F7803D56-18E9-4837-A692-C65AC7611306}"/>
                </a:ext>
              </a:extLst>
            </p:cNvPr>
            <p:cNvSpPr/>
            <p:nvPr/>
          </p:nvSpPr>
          <p:spPr>
            <a:xfrm>
              <a:off x="2411760" y="3294976"/>
              <a:ext cx="360040" cy="228622"/>
            </a:xfrm>
            <a:prstGeom prst="rect">
              <a:avLst/>
            </a:prstGeom>
            <a:solidFill>
              <a:srgbClr val="FF0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Brush Script MT" pitchFamily="66" charset="0"/>
                  <a:ea typeface="微软雅黑"/>
                  <a:cs typeface="+mn-cs"/>
                </a:rPr>
                <a:t>V</a:t>
              </a:r>
              <a:endPar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endParaRPr>
            </a:p>
          </p:txBody>
        </p:sp>
        <p:sp>
          <p:nvSpPr>
            <p:cNvPr id="83" name="矩形 82">
              <a:extLst>
                <a:ext uri="{FF2B5EF4-FFF2-40B4-BE49-F238E27FC236}">
                  <a16:creationId xmlns:a16="http://schemas.microsoft.com/office/drawing/2014/main" id="{5EA1F8E2-0CAE-4041-B88B-7BC49E4913B7}"/>
                </a:ext>
              </a:extLst>
            </p:cNvPr>
            <p:cNvSpPr/>
            <p:nvPr/>
          </p:nvSpPr>
          <p:spPr>
            <a:xfrm>
              <a:off x="2411760" y="3866530"/>
              <a:ext cx="360040" cy="227035"/>
            </a:xfrm>
            <a:prstGeom prst="rect">
              <a:avLst/>
            </a:prstGeom>
            <a:solidFill>
              <a:srgbClr val="FF0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Brush Script MT" pitchFamily="66" charset="0"/>
                  <a:ea typeface="微软雅黑"/>
                  <a:cs typeface="+mn-cs"/>
                </a:rPr>
                <a:t>V</a:t>
              </a:r>
              <a:endPar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endParaRPr>
            </a:p>
          </p:txBody>
        </p:sp>
      </p:grpSp>
      <p:grpSp>
        <p:nvGrpSpPr>
          <p:cNvPr id="84" name="组合 83">
            <a:extLst>
              <a:ext uri="{FF2B5EF4-FFF2-40B4-BE49-F238E27FC236}">
                <a16:creationId xmlns:a16="http://schemas.microsoft.com/office/drawing/2014/main" id="{E863C4D1-D513-4B7C-96E0-7E777B960E34}"/>
              </a:ext>
            </a:extLst>
          </p:cNvPr>
          <p:cNvGrpSpPr>
            <a:grpSpLocks/>
          </p:cNvGrpSpPr>
          <p:nvPr/>
        </p:nvGrpSpPr>
        <p:grpSpPr bwMode="auto">
          <a:xfrm>
            <a:off x="1178018" y="2428875"/>
            <a:ext cx="360363" cy="1931988"/>
            <a:chOff x="2051720" y="2161394"/>
            <a:chExt cx="360040" cy="1932171"/>
          </a:xfrm>
        </p:grpSpPr>
        <p:sp>
          <p:nvSpPr>
            <p:cNvPr id="85" name="矩形 84">
              <a:extLst>
                <a:ext uri="{FF2B5EF4-FFF2-40B4-BE49-F238E27FC236}">
                  <a16:creationId xmlns:a16="http://schemas.microsoft.com/office/drawing/2014/main" id="{FC43367F-EA17-4C6B-A66E-6F2CB0466CEF}"/>
                </a:ext>
              </a:extLst>
            </p:cNvPr>
            <p:cNvSpPr/>
            <p:nvPr/>
          </p:nvSpPr>
          <p:spPr>
            <a:xfrm>
              <a:off x="2051720" y="2161394"/>
              <a:ext cx="360040" cy="227035"/>
            </a:xfrm>
            <a:prstGeom prst="rect">
              <a:avLst/>
            </a:prstGeom>
            <a:solidFill>
              <a:srgbClr val="00B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Brush Script MT" pitchFamily="66" charset="0"/>
                  <a:ea typeface="微软雅黑"/>
                  <a:cs typeface="+mn-cs"/>
                </a:rPr>
                <a:t>D</a:t>
              </a:r>
              <a:endPar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endParaRPr>
            </a:p>
          </p:txBody>
        </p:sp>
        <p:sp>
          <p:nvSpPr>
            <p:cNvPr id="86" name="矩形 85">
              <a:extLst>
                <a:ext uri="{FF2B5EF4-FFF2-40B4-BE49-F238E27FC236}">
                  <a16:creationId xmlns:a16="http://schemas.microsoft.com/office/drawing/2014/main" id="{B9F32DEF-A284-490A-969A-B377D081E15C}"/>
                </a:ext>
              </a:extLst>
            </p:cNvPr>
            <p:cNvSpPr/>
            <p:nvPr/>
          </p:nvSpPr>
          <p:spPr>
            <a:xfrm>
              <a:off x="2051720" y="2731361"/>
              <a:ext cx="360040" cy="228622"/>
            </a:xfrm>
            <a:prstGeom prst="rect">
              <a:avLst/>
            </a:prstGeom>
            <a:solidFill>
              <a:srgbClr val="00B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Brush Script MT" pitchFamily="66" charset="0"/>
                  <a:ea typeface="微软雅黑"/>
                  <a:cs typeface="+mn-cs"/>
                </a:rPr>
                <a:t>D</a:t>
              </a:r>
              <a:endPar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endParaRPr>
            </a:p>
          </p:txBody>
        </p:sp>
        <p:sp>
          <p:nvSpPr>
            <p:cNvPr id="87" name="矩形 86">
              <a:extLst>
                <a:ext uri="{FF2B5EF4-FFF2-40B4-BE49-F238E27FC236}">
                  <a16:creationId xmlns:a16="http://schemas.microsoft.com/office/drawing/2014/main" id="{4C78BAE7-2146-421B-8834-9ABB3C525A5F}"/>
                </a:ext>
              </a:extLst>
            </p:cNvPr>
            <p:cNvSpPr/>
            <p:nvPr/>
          </p:nvSpPr>
          <p:spPr>
            <a:xfrm>
              <a:off x="2051720" y="3294976"/>
              <a:ext cx="360040" cy="228622"/>
            </a:xfrm>
            <a:prstGeom prst="rect">
              <a:avLst/>
            </a:prstGeom>
            <a:solidFill>
              <a:srgbClr val="00B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Brush Script MT" pitchFamily="66" charset="0"/>
                  <a:ea typeface="微软雅黑"/>
                  <a:cs typeface="+mn-cs"/>
                </a:rPr>
                <a:t>D</a:t>
              </a:r>
              <a:endPar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endParaRPr>
            </a:p>
          </p:txBody>
        </p:sp>
        <p:sp>
          <p:nvSpPr>
            <p:cNvPr id="88" name="矩形 87">
              <a:extLst>
                <a:ext uri="{FF2B5EF4-FFF2-40B4-BE49-F238E27FC236}">
                  <a16:creationId xmlns:a16="http://schemas.microsoft.com/office/drawing/2014/main" id="{A8075747-28F6-4B00-90FB-8F61849F503D}"/>
                </a:ext>
              </a:extLst>
            </p:cNvPr>
            <p:cNvSpPr/>
            <p:nvPr/>
          </p:nvSpPr>
          <p:spPr>
            <a:xfrm>
              <a:off x="2051720" y="3866530"/>
              <a:ext cx="360040" cy="227035"/>
            </a:xfrm>
            <a:prstGeom prst="rect">
              <a:avLst/>
            </a:prstGeom>
            <a:solidFill>
              <a:srgbClr val="00B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Brush Script MT" pitchFamily="66" charset="0"/>
                  <a:ea typeface="微软雅黑"/>
                  <a:cs typeface="+mn-cs"/>
                </a:rPr>
                <a:t>D</a:t>
              </a:r>
              <a:endPar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endParaRPr>
            </a:p>
          </p:txBody>
        </p:sp>
      </p:grpSp>
      <p:sp>
        <p:nvSpPr>
          <p:cNvPr id="89" name="矩形 88">
            <a:extLst>
              <a:ext uri="{FF2B5EF4-FFF2-40B4-BE49-F238E27FC236}">
                <a16:creationId xmlns:a16="http://schemas.microsoft.com/office/drawing/2014/main" id="{EC26D276-7BC6-4AAF-B19F-812EB471FD78}"/>
              </a:ext>
            </a:extLst>
          </p:cNvPr>
          <p:cNvSpPr/>
          <p:nvPr/>
        </p:nvSpPr>
        <p:spPr>
          <a:xfrm>
            <a:off x="2619468" y="4132263"/>
            <a:ext cx="1247775" cy="228600"/>
          </a:xfrm>
          <a:prstGeom prst="rect">
            <a:avLst/>
          </a:prstGeom>
          <a:solidFill>
            <a:srgbClr val="FFC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rgbClr val="000000"/>
                </a:solidFill>
                <a:effectLst/>
                <a:uLnTx/>
                <a:uFillTx/>
                <a:latin typeface="微软雅黑"/>
                <a:ea typeface="微软雅黑"/>
                <a:cs typeface="+mn-cs"/>
              </a:rPr>
              <a:t>n-1</a:t>
            </a:r>
            <a:endParaRPr kumimoji="0" lang="zh-CN" altLang="en-US" sz="14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90" name="Line 12">
            <a:extLst>
              <a:ext uri="{FF2B5EF4-FFF2-40B4-BE49-F238E27FC236}">
                <a16:creationId xmlns:a16="http://schemas.microsoft.com/office/drawing/2014/main" id="{DA45DC2A-59BB-4F6E-9B84-D748D5EE91E7}"/>
              </a:ext>
            </a:extLst>
          </p:cNvPr>
          <p:cNvSpPr>
            <a:spLocks noChangeShapeType="1"/>
          </p:cNvSpPr>
          <p:nvPr/>
        </p:nvSpPr>
        <p:spPr bwMode="auto">
          <a:xfrm flipV="1">
            <a:off x="3867243" y="1902566"/>
            <a:ext cx="1712600" cy="1208933"/>
          </a:xfrm>
          <a:prstGeom prst="line">
            <a:avLst/>
          </a:prstGeom>
          <a:noFill/>
          <a:ln w="3175">
            <a:solidFill>
              <a:srgbClr val="00B0F0"/>
            </a:solidFill>
            <a:round/>
            <a:headEnd type="triangle"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91" name="Line 14">
            <a:extLst>
              <a:ext uri="{FF2B5EF4-FFF2-40B4-BE49-F238E27FC236}">
                <a16:creationId xmlns:a16="http://schemas.microsoft.com/office/drawing/2014/main" id="{4322E74D-8A1A-4200-814F-F77ABDEC2C82}"/>
              </a:ext>
            </a:extLst>
          </p:cNvPr>
          <p:cNvSpPr>
            <a:spLocks noChangeShapeType="1"/>
          </p:cNvSpPr>
          <p:nvPr/>
        </p:nvSpPr>
        <p:spPr bwMode="auto">
          <a:xfrm flipV="1">
            <a:off x="3867243" y="2143338"/>
            <a:ext cx="1694823" cy="1539661"/>
          </a:xfrm>
          <a:prstGeom prst="line">
            <a:avLst/>
          </a:prstGeom>
          <a:noFill/>
          <a:ln w="3175">
            <a:solidFill>
              <a:srgbClr val="00B0F0"/>
            </a:solidFill>
            <a:round/>
            <a:headEnd type="triangle"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92" name="Line 15">
            <a:extLst>
              <a:ext uri="{FF2B5EF4-FFF2-40B4-BE49-F238E27FC236}">
                <a16:creationId xmlns:a16="http://schemas.microsoft.com/office/drawing/2014/main" id="{4091FD00-FE2D-46EC-B6B2-C8569061E067}"/>
              </a:ext>
            </a:extLst>
          </p:cNvPr>
          <p:cNvSpPr>
            <a:spLocks noChangeShapeType="1"/>
          </p:cNvSpPr>
          <p:nvPr/>
        </p:nvSpPr>
        <p:spPr bwMode="auto">
          <a:xfrm flipV="1">
            <a:off x="3867243" y="2308887"/>
            <a:ext cx="1757438" cy="1944026"/>
          </a:xfrm>
          <a:prstGeom prst="line">
            <a:avLst/>
          </a:prstGeom>
          <a:noFill/>
          <a:ln w="3175">
            <a:solidFill>
              <a:srgbClr val="00B0F0"/>
            </a:solidFill>
            <a:round/>
            <a:headEnd type="triangle"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93" name="Line 16">
            <a:extLst>
              <a:ext uri="{FF2B5EF4-FFF2-40B4-BE49-F238E27FC236}">
                <a16:creationId xmlns:a16="http://schemas.microsoft.com/office/drawing/2014/main" id="{BAC3B24D-660A-4B19-96F0-7CBC6B3DAB7D}"/>
              </a:ext>
            </a:extLst>
          </p:cNvPr>
          <p:cNvSpPr>
            <a:spLocks noChangeShapeType="1"/>
          </p:cNvSpPr>
          <p:nvPr/>
        </p:nvSpPr>
        <p:spPr bwMode="auto">
          <a:xfrm flipV="1">
            <a:off x="3852772" y="1616074"/>
            <a:ext cx="1789221" cy="911469"/>
          </a:xfrm>
          <a:prstGeom prst="line">
            <a:avLst/>
          </a:prstGeom>
          <a:noFill/>
          <a:ln w="3175">
            <a:solidFill>
              <a:srgbClr val="00B0F0"/>
            </a:solidFill>
            <a:round/>
            <a:headEnd type="triangle"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94" name="Line 16">
            <a:extLst>
              <a:ext uri="{FF2B5EF4-FFF2-40B4-BE49-F238E27FC236}">
                <a16:creationId xmlns:a16="http://schemas.microsoft.com/office/drawing/2014/main" id="{F4A4717E-1563-4451-8B5B-117B89F345D2}"/>
              </a:ext>
            </a:extLst>
          </p:cNvPr>
          <p:cNvSpPr>
            <a:spLocks noChangeShapeType="1"/>
          </p:cNvSpPr>
          <p:nvPr/>
        </p:nvSpPr>
        <p:spPr bwMode="auto">
          <a:xfrm flipV="1">
            <a:off x="3875133" y="2549526"/>
            <a:ext cx="1709785" cy="37650"/>
          </a:xfrm>
          <a:prstGeom prst="line">
            <a:avLst/>
          </a:prstGeom>
          <a:noFill/>
          <a:ln w="3175">
            <a:solidFill>
              <a:srgbClr val="FFC000"/>
            </a:solidFill>
            <a:round/>
            <a:headEnd type="triangle"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95" name="Line 16">
            <a:extLst>
              <a:ext uri="{FF2B5EF4-FFF2-40B4-BE49-F238E27FC236}">
                <a16:creationId xmlns:a16="http://schemas.microsoft.com/office/drawing/2014/main" id="{8E3ED629-EF41-4827-944E-60B0C1B163A6}"/>
              </a:ext>
            </a:extLst>
          </p:cNvPr>
          <p:cNvSpPr>
            <a:spLocks noChangeShapeType="1"/>
          </p:cNvSpPr>
          <p:nvPr/>
        </p:nvSpPr>
        <p:spPr bwMode="auto">
          <a:xfrm flipV="1">
            <a:off x="3867243" y="2779712"/>
            <a:ext cx="1736724" cy="331787"/>
          </a:xfrm>
          <a:prstGeom prst="line">
            <a:avLst/>
          </a:prstGeom>
          <a:noFill/>
          <a:ln w="3175">
            <a:solidFill>
              <a:srgbClr val="FFC000"/>
            </a:solidFill>
            <a:round/>
            <a:headEnd type="triangle"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96" name="Line 16">
            <a:extLst>
              <a:ext uri="{FF2B5EF4-FFF2-40B4-BE49-F238E27FC236}">
                <a16:creationId xmlns:a16="http://schemas.microsoft.com/office/drawing/2014/main" id="{C14BB7AA-6BF2-4A49-BDD9-212A916758A1}"/>
              </a:ext>
            </a:extLst>
          </p:cNvPr>
          <p:cNvSpPr>
            <a:spLocks noChangeShapeType="1"/>
          </p:cNvSpPr>
          <p:nvPr/>
        </p:nvSpPr>
        <p:spPr bwMode="auto">
          <a:xfrm flipV="1">
            <a:off x="3867243" y="3008313"/>
            <a:ext cx="1736724" cy="674687"/>
          </a:xfrm>
          <a:prstGeom prst="line">
            <a:avLst/>
          </a:prstGeom>
          <a:noFill/>
          <a:ln w="3175">
            <a:solidFill>
              <a:srgbClr val="FFC000"/>
            </a:solidFill>
            <a:round/>
            <a:headEnd type="triangle"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97" name="Line 16">
            <a:extLst>
              <a:ext uri="{FF2B5EF4-FFF2-40B4-BE49-F238E27FC236}">
                <a16:creationId xmlns:a16="http://schemas.microsoft.com/office/drawing/2014/main" id="{A786647E-9B64-4C6F-8E16-A5F0678C2373}"/>
              </a:ext>
            </a:extLst>
          </p:cNvPr>
          <p:cNvSpPr>
            <a:spLocks noChangeShapeType="1"/>
          </p:cNvSpPr>
          <p:nvPr/>
        </p:nvSpPr>
        <p:spPr bwMode="auto">
          <a:xfrm flipV="1">
            <a:off x="3867244" y="3197223"/>
            <a:ext cx="1757438" cy="1055689"/>
          </a:xfrm>
          <a:prstGeom prst="line">
            <a:avLst/>
          </a:prstGeom>
          <a:noFill/>
          <a:ln w="3175">
            <a:solidFill>
              <a:srgbClr val="FFC000"/>
            </a:solidFill>
            <a:round/>
            <a:headEnd type="triangle"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98" name="Line 16">
            <a:extLst>
              <a:ext uri="{FF2B5EF4-FFF2-40B4-BE49-F238E27FC236}">
                <a16:creationId xmlns:a16="http://schemas.microsoft.com/office/drawing/2014/main" id="{69F0BE16-C1D8-45E3-8240-14BF1A4F2148}"/>
              </a:ext>
            </a:extLst>
          </p:cNvPr>
          <p:cNvSpPr>
            <a:spLocks noChangeShapeType="1"/>
          </p:cNvSpPr>
          <p:nvPr/>
        </p:nvSpPr>
        <p:spPr bwMode="auto">
          <a:xfrm>
            <a:off x="3867244" y="2570163"/>
            <a:ext cx="1754036" cy="2732090"/>
          </a:xfrm>
          <a:prstGeom prst="line">
            <a:avLst/>
          </a:prstGeom>
          <a:noFill/>
          <a:ln w="3175">
            <a:solidFill>
              <a:srgbClr val="00B0F0"/>
            </a:solidFill>
            <a:round/>
            <a:headEnd type="triangle"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99" name="Line 16">
            <a:extLst>
              <a:ext uri="{FF2B5EF4-FFF2-40B4-BE49-F238E27FC236}">
                <a16:creationId xmlns:a16="http://schemas.microsoft.com/office/drawing/2014/main" id="{AC3882A1-99C2-4E08-B8F9-704C989E50AD}"/>
              </a:ext>
            </a:extLst>
          </p:cNvPr>
          <p:cNvSpPr>
            <a:spLocks noChangeShapeType="1"/>
          </p:cNvSpPr>
          <p:nvPr/>
        </p:nvSpPr>
        <p:spPr bwMode="auto">
          <a:xfrm>
            <a:off x="3938681" y="3111500"/>
            <a:ext cx="1641162" cy="2387958"/>
          </a:xfrm>
          <a:prstGeom prst="line">
            <a:avLst/>
          </a:prstGeom>
          <a:noFill/>
          <a:ln w="3175">
            <a:solidFill>
              <a:srgbClr val="00B0F0"/>
            </a:solidFill>
            <a:round/>
            <a:headEnd type="triangle"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100" name="Line 16">
            <a:extLst>
              <a:ext uri="{FF2B5EF4-FFF2-40B4-BE49-F238E27FC236}">
                <a16:creationId xmlns:a16="http://schemas.microsoft.com/office/drawing/2014/main" id="{0AF4D620-C7E5-433F-8C71-8D762148EA77}"/>
              </a:ext>
            </a:extLst>
          </p:cNvPr>
          <p:cNvSpPr>
            <a:spLocks noChangeShapeType="1"/>
          </p:cNvSpPr>
          <p:nvPr/>
        </p:nvSpPr>
        <p:spPr bwMode="auto">
          <a:xfrm>
            <a:off x="3867244" y="3683000"/>
            <a:ext cx="1656224" cy="2035175"/>
          </a:xfrm>
          <a:prstGeom prst="line">
            <a:avLst/>
          </a:prstGeom>
          <a:noFill/>
          <a:ln w="3175">
            <a:solidFill>
              <a:srgbClr val="00B0F0"/>
            </a:solidFill>
            <a:round/>
            <a:headEnd type="triangle"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101" name="Line 16">
            <a:extLst>
              <a:ext uri="{FF2B5EF4-FFF2-40B4-BE49-F238E27FC236}">
                <a16:creationId xmlns:a16="http://schemas.microsoft.com/office/drawing/2014/main" id="{2BE2CFD1-3DA1-4E77-BF77-F454888D5BA7}"/>
              </a:ext>
            </a:extLst>
          </p:cNvPr>
          <p:cNvSpPr>
            <a:spLocks noChangeShapeType="1"/>
          </p:cNvSpPr>
          <p:nvPr/>
        </p:nvSpPr>
        <p:spPr bwMode="auto">
          <a:xfrm>
            <a:off x="3867244" y="4246563"/>
            <a:ext cx="1733468" cy="1739877"/>
          </a:xfrm>
          <a:prstGeom prst="line">
            <a:avLst/>
          </a:prstGeom>
          <a:noFill/>
          <a:ln w="3175">
            <a:solidFill>
              <a:srgbClr val="00B0F0"/>
            </a:solidFill>
            <a:round/>
            <a:headEnd type="triangle"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102" name="Text Box 51">
            <a:extLst>
              <a:ext uri="{FF2B5EF4-FFF2-40B4-BE49-F238E27FC236}">
                <a16:creationId xmlns:a16="http://schemas.microsoft.com/office/drawing/2014/main" id="{C1431EAA-2C50-43B9-A202-FE7579E5B726}"/>
              </a:ext>
            </a:extLst>
          </p:cNvPr>
          <p:cNvSpPr txBox="1">
            <a:spLocks noChangeArrowheads="1"/>
          </p:cNvSpPr>
          <p:nvPr/>
        </p:nvSpPr>
        <p:spPr bwMode="auto">
          <a:xfrm>
            <a:off x="2201097" y="1947121"/>
            <a:ext cx="1666146" cy="369332"/>
          </a:xfrm>
          <a:prstGeom prst="rect">
            <a:avLst/>
          </a:prstGeom>
          <a:noFill/>
          <a:ln w="9525">
            <a:noFill/>
            <a:miter lim="800000"/>
            <a:headEnd/>
            <a:tailEnd/>
          </a:ln>
        </p:spPr>
        <p:txBody>
          <a:bodyPr wrap="square">
            <a:spAutoFit/>
          </a:bodyPr>
          <a:lstStyle/>
          <a:p>
            <a:pPr algn="ctr" fontAlgn="base">
              <a:spcBef>
                <a:spcPct val="0"/>
              </a:spcBef>
              <a:spcAft>
                <a:spcPct val="0"/>
              </a:spcAft>
            </a:pPr>
            <a:r>
              <a:rPr lang="en-US" altLang="zh-CN" b="1" dirty="0">
                <a:solidFill>
                  <a:srgbClr val="000000"/>
                </a:solidFill>
                <a:latin typeface="Tahoma" pitchFamily="34" charset="0"/>
                <a:ea typeface="宋体" charset="-122"/>
              </a:rPr>
              <a:t>Cache</a:t>
            </a:r>
            <a:r>
              <a:rPr lang="en-US" altLang="zh-CN" dirty="0">
                <a:solidFill>
                  <a:srgbClr val="000000"/>
                </a:solidFill>
                <a:latin typeface="Tahoma" pitchFamily="34" charset="0"/>
                <a:ea typeface="宋体" charset="-122"/>
              </a:rPr>
              <a:t> </a:t>
            </a:r>
            <a:r>
              <a:rPr lang="en-US" altLang="zh-CN" b="1" dirty="0">
                <a:solidFill>
                  <a:srgbClr val="000000"/>
                </a:solidFill>
                <a:latin typeface="Tahoma" pitchFamily="34" charset="0"/>
                <a:ea typeface="宋体" charset="-122"/>
              </a:rPr>
              <a:t>SRAM</a:t>
            </a:r>
          </a:p>
        </p:txBody>
      </p:sp>
      <p:grpSp>
        <p:nvGrpSpPr>
          <p:cNvPr id="103" name="组合 102">
            <a:extLst>
              <a:ext uri="{FF2B5EF4-FFF2-40B4-BE49-F238E27FC236}">
                <a16:creationId xmlns:a16="http://schemas.microsoft.com/office/drawing/2014/main" id="{5187480A-70BC-4E9E-BFB9-73AB5F1D7C5B}"/>
              </a:ext>
            </a:extLst>
          </p:cNvPr>
          <p:cNvGrpSpPr>
            <a:grpSpLocks/>
          </p:cNvGrpSpPr>
          <p:nvPr/>
        </p:nvGrpSpPr>
        <p:grpSpPr bwMode="auto">
          <a:xfrm>
            <a:off x="755743" y="5162550"/>
            <a:ext cx="3735388" cy="1157288"/>
            <a:chOff x="1105463" y="4896241"/>
            <a:chExt cx="3735153" cy="1157253"/>
          </a:xfrm>
        </p:grpSpPr>
        <p:grpSp>
          <p:nvGrpSpPr>
            <p:cNvPr id="104" name="组合 183">
              <a:extLst>
                <a:ext uri="{FF2B5EF4-FFF2-40B4-BE49-F238E27FC236}">
                  <a16:creationId xmlns:a16="http://schemas.microsoft.com/office/drawing/2014/main" id="{15021B9E-31EA-4713-8727-8BE198AD1FC5}"/>
                </a:ext>
              </a:extLst>
            </p:cNvPr>
            <p:cNvGrpSpPr>
              <a:grpSpLocks/>
            </p:cNvGrpSpPr>
            <p:nvPr/>
          </p:nvGrpSpPr>
          <p:grpSpPr bwMode="auto">
            <a:xfrm>
              <a:off x="1105463" y="5280381"/>
              <a:ext cx="3735153" cy="773113"/>
              <a:chOff x="1447800" y="5551488"/>
              <a:chExt cx="6705601" cy="1154112"/>
            </a:xfrm>
          </p:grpSpPr>
          <p:sp>
            <p:nvSpPr>
              <p:cNvPr id="106" name="Text Box 2">
                <a:extLst>
                  <a:ext uri="{FF2B5EF4-FFF2-40B4-BE49-F238E27FC236}">
                    <a16:creationId xmlns:a16="http://schemas.microsoft.com/office/drawing/2014/main" id="{70F47410-49F4-4B15-8987-9C4C68AB919B}"/>
                  </a:ext>
                </a:extLst>
              </p:cNvPr>
              <p:cNvSpPr txBox="1">
                <a:spLocks noChangeArrowheads="1"/>
              </p:cNvSpPr>
              <p:nvPr/>
            </p:nvSpPr>
            <p:spPr bwMode="auto">
              <a:xfrm>
                <a:off x="4423000" y="6390420"/>
                <a:ext cx="917638" cy="315180"/>
              </a:xfrm>
              <a:prstGeom prst="rect">
                <a:avLst/>
              </a:prstGeom>
              <a:noFill/>
              <a:ln w="19050">
                <a:noFill/>
                <a:miter lim="800000"/>
                <a:headEnd/>
                <a:tailEnd/>
              </a:ln>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s</a:t>
                </a:r>
                <a:r>
                  <a:rPr kumimoji="0" lang="zh-CN" altLang="en-US"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位</a:t>
                </a:r>
                <a:endParaRPr kumimoji="0" lang="zh-CN" altLang="en-US" sz="18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endParaRPr>
              </a:p>
            </p:txBody>
          </p:sp>
          <p:sp>
            <p:nvSpPr>
              <p:cNvPr id="107" name="Text Box 3">
                <a:extLst>
                  <a:ext uri="{FF2B5EF4-FFF2-40B4-BE49-F238E27FC236}">
                    <a16:creationId xmlns:a16="http://schemas.microsoft.com/office/drawing/2014/main" id="{9ADE3F9D-59E3-4DF5-B511-87560C106ACA}"/>
                  </a:ext>
                </a:extLst>
              </p:cNvPr>
              <p:cNvSpPr txBox="1">
                <a:spLocks noChangeArrowheads="1"/>
              </p:cNvSpPr>
              <p:nvPr/>
            </p:nvSpPr>
            <p:spPr bwMode="auto">
              <a:xfrm>
                <a:off x="7093272" y="6390420"/>
                <a:ext cx="951836" cy="315180"/>
              </a:xfrm>
              <a:prstGeom prst="rect">
                <a:avLst/>
              </a:prstGeom>
              <a:noFill/>
              <a:ln w="19050">
                <a:noFill/>
                <a:miter lim="800000"/>
                <a:headEnd/>
                <a:tailEnd/>
              </a:ln>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b</a:t>
                </a:r>
                <a:r>
                  <a:rPr kumimoji="0" lang="zh-CN" altLang="en-US"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位</a:t>
                </a:r>
                <a:endParaRPr kumimoji="0" lang="zh-CN" altLang="en-US" sz="18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endParaRPr>
              </a:p>
            </p:txBody>
          </p:sp>
          <p:sp>
            <p:nvSpPr>
              <p:cNvPr id="108" name="AutoShape 5">
                <a:extLst>
                  <a:ext uri="{FF2B5EF4-FFF2-40B4-BE49-F238E27FC236}">
                    <a16:creationId xmlns:a16="http://schemas.microsoft.com/office/drawing/2014/main" id="{74BCEEEB-9FF8-48CE-9687-26100E04173B}"/>
                  </a:ext>
                </a:extLst>
              </p:cNvPr>
              <p:cNvSpPr>
                <a:spLocks/>
              </p:cNvSpPr>
              <p:nvPr/>
            </p:nvSpPr>
            <p:spPr bwMode="auto">
              <a:xfrm rot="-5400000">
                <a:off x="4701041" y="4701040"/>
                <a:ext cx="163514" cy="3083605"/>
              </a:xfrm>
              <a:prstGeom prst="leftBrace">
                <a:avLst>
                  <a:gd name="adj1" fmla="val 46884"/>
                  <a:gd name="adj2" fmla="val 50000"/>
                </a:avLst>
              </a:prstGeom>
              <a:noFill/>
              <a:ln w="19050">
                <a:solidFill>
                  <a:srgbClr val="000000"/>
                </a:solidFill>
                <a:round/>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09" name="AutoShape 6">
                <a:extLst>
                  <a:ext uri="{FF2B5EF4-FFF2-40B4-BE49-F238E27FC236}">
                    <a16:creationId xmlns:a16="http://schemas.microsoft.com/office/drawing/2014/main" id="{62AB4BB3-1323-4866-872E-3C8BF6DA3F19}"/>
                  </a:ext>
                </a:extLst>
              </p:cNvPr>
              <p:cNvSpPr>
                <a:spLocks/>
              </p:cNvSpPr>
              <p:nvPr/>
            </p:nvSpPr>
            <p:spPr bwMode="auto">
              <a:xfrm rot="-5400000">
                <a:off x="7200902" y="5360990"/>
                <a:ext cx="152401" cy="1752597"/>
              </a:xfrm>
              <a:prstGeom prst="leftBrace">
                <a:avLst>
                  <a:gd name="adj1" fmla="val 57712"/>
                  <a:gd name="adj2" fmla="val 50000"/>
                </a:avLst>
              </a:prstGeom>
              <a:noFill/>
              <a:ln w="19050">
                <a:solidFill>
                  <a:srgbClr val="000000"/>
                </a:solidFill>
                <a:round/>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10" name="Rectangle 9">
                <a:extLst>
                  <a:ext uri="{FF2B5EF4-FFF2-40B4-BE49-F238E27FC236}">
                    <a16:creationId xmlns:a16="http://schemas.microsoft.com/office/drawing/2014/main" id="{D355E33F-2292-4103-98D1-31D5A831C3BD}"/>
                  </a:ext>
                </a:extLst>
              </p:cNvPr>
              <p:cNvSpPr>
                <a:spLocks noChangeArrowheads="1"/>
              </p:cNvSpPr>
              <p:nvPr/>
            </p:nvSpPr>
            <p:spPr bwMode="auto">
              <a:xfrm>
                <a:off x="1447800" y="5551488"/>
                <a:ext cx="1793200" cy="533399"/>
              </a:xfrm>
              <a:prstGeom prst="rect">
                <a:avLst/>
              </a:prstGeom>
              <a:solidFill>
                <a:srgbClr val="0066FF"/>
              </a:solidFill>
              <a:ln w="19050">
                <a:solidFill>
                  <a:srgbClr val="000000"/>
                </a:solidFill>
                <a:miter lim="800000"/>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区地址</a:t>
                </a:r>
              </a:p>
            </p:txBody>
          </p:sp>
          <p:sp>
            <p:nvSpPr>
              <p:cNvPr id="111" name="Rectangle 10">
                <a:extLst>
                  <a:ext uri="{FF2B5EF4-FFF2-40B4-BE49-F238E27FC236}">
                    <a16:creationId xmlns:a16="http://schemas.microsoft.com/office/drawing/2014/main" id="{32213FEC-8DBF-4CFF-94E3-DBAF4037E0AE}"/>
                  </a:ext>
                </a:extLst>
              </p:cNvPr>
              <p:cNvSpPr>
                <a:spLocks noChangeArrowheads="1"/>
              </p:cNvSpPr>
              <p:nvPr/>
            </p:nvSpPr>
            <p:spPr bwMode="auto">
              <a:xfrm>
                <a:off x="3240995" y="5551488"/>
                <a:ext cx="3231847" cy="533399"/>
              </a:xfrm>
              <a:prstGeom prst="rect">
                <a:avLst/>
              </a:prstGeom>
              <a:solidFill>
                <a:srgbClr val="00B050"/>
              </a:solidFill>
              <a:ln w="19050">
                <a:solidFill>
                  <a:srgbClr val="000000"/>
                </a:solidFill>
                <a:miter lim="800000"/>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行地址（索引）</a:t>
                </a:r>
              </a:p>
            </p:txBody>
          </p:sp>
          <p:sp>
            <p:nvSpPr>
              <p:cNvPr id="112" name="Rectangle 11">
                <a:extLst>
                  <a:ext uri="{FF2B5EF4-FFF2-40B4-BE49-F238E27FC236}">
                    <a16:creationId xmlns:a16="http://schemas.microsoft.com/office/drawing/2014/main" id="{8AE33AFB-55C8-4D93-8A8D-CA9358ED52E2}"/>
                  </a:ext>
                </a:extLst>
              </p:cNvPr>
              <p:cNvSpPr>
                <a:spLocks noChangeArrowheads="1"/>
              </p:cNvSpPr>
              <p:nvPr/>
            </p:nvSpPr>
            <p:spPr bwMode="auto">
              <a:xfrm>
                <a:off x="6400800" y="5551488"/>
                <a:ext cx="1752600" cy="533400"/>
              </a:xfrm>
              <a:prstGeom prst="rect">
                <a:avLst/>
              </a:prstGeom>
              <a:solidFill>
                <a:srgbClr val="FFFF00"/>
              </a:solidFill>
              <a:ln w="19050">
                <a:solidFill>
                  <a:srgbClr val="000000"/>
                </a:solidFill>
                <a:miter lim="800000"/>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字地址</a:t>
                </a:r>
              </a:p>
            </p:txBody>
          </p:sp>
          <p:sp>
            <p:nvSpPr>
              <p:cNvPr id="113" name="Text Box 13">
                <a:extLst>
                  <a:ext uri="{FF2B5EF4-FFF2-40B4-BE49-F238E27FC236}">
                    <a16:creationId xmlns:a16="http://schemas.microsoft.com/office/drawing/2014/main" id="{B0585F46-6E2C-409C-9ADF-229507C14528}"/>
                  </a:ext>
                </a:extLst>
              </p:cNvPr>
              <p:cNvSpPr txBox="1">
                <a:spLocks noChangeArrowheads="1"/>
              </p:cNvSpPr>
              <p:nvPr/>
            </p:nvSpPr>
            <p:spPr bwMode="auto">
              <a:xfrm>
                <a:off x="1903769" y="6390420"/>
                <a:ext cx="914790" cy="315180"/>
              </a:xfrm>
              <a:prstGeom prst="rect">
                <a:avLst/>
              </a:prstGeom>
              <a:noFill/>
              <a:ln w="19050">
                <a:noFill/>
                <a:miter lim="800000"/>
                <a:headEnd/>
                <a:tailEnd/>
              </a:ln>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t</a:t>
                </a:r>
                <a:r>
                  <a:rPr kumimoji="0" lang="zh-CN" altLang="en-US" sz="1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位</a:t>
                </a:r>
                <a:endParaRPr kumimoji="0" lang="zh-CN" altLang="en-US" sz="1800" b="1"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endParaRPr>
              </a:p>
            </p:txBody>
          </p:sp>
          <p:sp>
            <p:nvSpPr>
              <p:cNvPr id="114" name="AutoShape 14">
                <a:extLst>
                  <a:ext uri="{FF2B5EF4-FFF2-40B4-BE49-F238E27FC236}">
                    <a16:creationId xmlns:a16="http://schemas.microsoft.com/office/drawing/2014/main" id="{41AA963A-25B2-42C9-8B66-65F5D05EB288}"/>
                  </a:ext>
                </a:extLst>
              </p:cNvPr>
              <p:cNvSpPr>
                <a:spLocks/>
              </p:cNvSpPr>
              <p:nvPr/>
            </p:nvSpPr>
            <p:spPr bwMode="auto">
              <a:xfrm rot="-5400000">
                <a:off x="2268199" y="5340689"/>
                <a:ext cx="152400" cy="1793197"/>
              </a:xfrm>
              <a:prstGeom prst="leftBrace">
                <a:avLst>
                  <a:gd name="adj1" fmla="val 47229"/>
                  <a:gd name="adj2" fmla="val 50000"/>
                </a:avLst>
              </a:prstGeom>
              <a:noFill/>
              <a:ln w="19050">
                <a:solidFill>
                  <a:srgbClr val="000000"/>
                </a:solidFill>
                <a:round/>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sp>
          <p:nvSpPr>
            <p:cNvPr id="105" name="Text Box 52">
              <a:extLst>
                <a:ext uri="{FF2B5EF4-FFF2-40B4-BE49-F238E27FC236}">
                  <a16:creationId xmlns:a16="http://schemas.microsoft.com/office/drawing/2014/main" id="{D90CC4E1-77E4-4A03-B95C-A6CF53C67084}"/>
                </a:ext>
              </a:extLst>
            </p:cNvPr>
            <p:cNvSpPr txBox="1">
              <a:spLocks noChangeArrowheads="1"/>
            </p:cNvSpPr>
            <p:nvPr/>
          </p:nvSpPr>
          <p:spPr bwMode="auto">
            <a:xfrm>
              <a:off x="2421190" y="4896241"/>
              <a:ext cx="1260140" cy="369332"/>
            </a:xfrm>
            <a:prstGeom prst="rect">
              <a:avLst/>
            </a:prstGeom>
            <a:noFill/>
            <a:ln w="9525">
              <a:noFill/>
              <a:miter lim="800000"/>
              <a:headEnd/>
              <a:tailEnd/>
            </a:ln>
          </p:spPr>
          <p:txBody>
            <a:bodyP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主存地址</a:t>
              </a:r>
            </a:p>
          </p:txBody>
        </p:sp>
      </p:grpSp>
      <p:cxnSp>
        <p:nvCxnSpPr>
          <p:cNvPr id="115" name="直接箭头连接符 114">
            <a:extLst>
              <a:ext uri="{FF2B5EF4-FFF2-40B4-BE49-F238E27FC236}">
                <a16:creationId xmlns:a16="http://schemas.microsoft.com/office/drawing/2014/main" id="{06486EB4-D619-4E52-B965-D27F818BBAAA}"/>
              </a:ext>
            </a:extLst>
          </p:cNvPr>
          <p:cNvCxnSpPr>
            <a:stCxn id="105" idx="2"/>
          </p:cNvCxnSpPr>
          <p:nvPr/>
        </p:nvCxnSpPr>
        <p:spPr>
          <a:xfrm flipV="1">
            <a:off x="2702018" y="4319588"/>
            <a:ext cx="1452563" cy="1212850"/>
          </a:xfrm>
          <a:prstGeom prst="straightConnector1">
            <a:avLst/>
          </a:prstGeom>
          <a:noFill/>
          <a:ln w="57150" cap="flat" cmpd="sng" algn="ctr">
            <a:solidFill>
              <a:srgbClr val="00B050"/>
            </a:solidFill>
            <a:prstDash val="solid"/>
            <a:tailEnd type="stealth"/>
          </a:ln>
          <a:effectLst/>
        </p:spPr>
      </p:cxnSp>
      <p:grpSp>
        <p:nvGrpSpPr>
          <p:cNvPr id="116" name="组合 115">
            <a:extLst>
              <a:ext uri="{FF2B5EF4-FFF2-40B4-BE49-F238E27FC236}">
                <a16:creationId xmlns:a16="http://schemas.microsoft.com/office/drawing/2014/main" id="{C60C6206-1159-4D67-A067-3424377C2234}"/>
              </a:ext>
            </a:extLst>
          </p:cNvPr>
          <p:cNvGrpSpPr/>
          <p:nvPr/>
        </p:nvGrpSpPr>
        <p:grpSpPr>
          <a:xfrm>
            <a:off x="31925" y="2314860"/>
            <a:ext cx="4367054" cy="546231"/>
            <a:chOff x="487822" y="3242616"/>
            <a:chExt cx="5459966" cy="537594"/>
          </a:xfrm>
        </p:grpSpPr>
        <p:sp>
          <p:nvSpPr>
            <p:cNvPr id="117" name="矩形 116">
              <a:extLst>
                <a:ext uri="{FF2B5EF4-FFF2-40B4-BE49-F238E27FC236}">
                  <a16:creationId xmlns:a16="http://schemas.microsoft.com/office/drawing/2014/main" id="{0797EB02-061D-4F1E-B822-F7813C162472}"/>
                </a:ext>
              </a:extLst>
            </p:cNvPr>
            <p:cNvSpPr/>
            <p:nvPr/>
          </p:nvSpPr>
          <p:spPr>
            <a:xfrm>
              <a:off x="496399" y="3270408"/>
              <a:ext cx="1265959" cy="50980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a:extLst>
                <a:ext uri="{FF2B5EF4-FFF2-40B4-BE49-F238E27FC236}">
                  <a16:creationId xmlns:a16="http://schemas.microsoft.com/office/drawing/2014/main" id="{E34F2FB3-BD43-4769-8729-09E81ADF6EC0}"/>
                </a:ext>
              </a:extLst>
            </p:cNvPr>
            <p:cNvSpPr/>
            <p:nvPr/>
          </p:nvSpPr>
          <p:spPr>
            <a:xfrm>
              <a:off x="487822" y="3242616"/>
              <a:ext cx="5459966" cy="53759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文本框 118">
              <a:extLst>
                <a:ext uri="{FF2B5EF4-FFF2-40B4-BE49-F238E27FC236}">
                  <a16:creationId xmlns:a16="http://schemas.microsoft.com/office/drawing/2014/main" id="{EBEF38D1-09FE-4FD9-B481-A148908EB001}"/>
                </a:ext>
              </a:extLst>
            </p:cNvPr>
            <p:cNvSpPr txBox="1"/>
            <p:nvPr/>
          </p:nvSpPr>
          <p:spPr>
            <a:xfrm>
              <a:off x="526758" y="3316360"/>
              <a:ext cx="1257018" cy="333201"/>
            </a:xfrm>
            <a:prstGeom prst="rect">
              <a:avLst/>
            </a:prstGeom>
            <a:noFill/>
          </p:spPr>
          <p:txBody>
            <a:bodyPr wrap="none" rtlCol="0">
              <a:spAutoFit/>
            </a:bodyPr>
            <a:lstStyle/>
            <a:p>
              <a:r>
                <a:rPr lang="en-US" altLang="zh-CN" sz="1600" b="1" dirty="0">
                  <a:solidFill>
                    <a:schemeClr val="bg1"/>
                  </a:solidFill>
                  <a:latin typeface="微软雅黑" panose="020B0503020204020204" pitchFamily="34" charset="-122"/>
                  <a:ea typeface="微软雅黑" panose="020B0503020204020204" pitchFamily="34" charset="-122"/>
                </a:rPr>
                <a:t>Cache</a:t>
              </a:r>
              <a:r>
                <a:rPr lang="zh-CN" altLang="en-US" sz="1600" b="1" dirty="0">
                  <a:solidFill>
                    <a:schemeClr val="bg1"/>
                  </a:solidFill>
                  <a:latin typeface="微软雅黑" panose="020B0503020204020204" pitchFamily="34" charset="-122"/>
                  <a:ea typeface="微软雅黑" panose="020B0503020204020204" pitchFamily="34" charset="-122"/>
                </a:rPr>
                <a:t>槽</a:t>
              </a:r>
            </a:p>
          </p:txBody>
        </p:sp>
      </p:grpSp>
      <p:cxnSp>
        <p:nvCxnSpPr>
          <p:cNvPr id="120" name="直接连接符 119">
            <a:extLst>
              <a:ext uri="{FF2B5EF4-FFF2-40B4-BE49-F238E27FC236}">
                <a16:creationId xmlns:a16="http://schemas.microsoft.com/office/drawing/2014/main" id="{B3842F57-ED6A-4F2B-88B8-0A68769D24C6}"/>
              </a:ext>
            </a:extLst>
          </p:cNvPr>
          <p:cNvCxnSpPr/>
          <p:nvPr/>
        </p:nvCxnSpPr>
        <p:spPr>
          <a:xfrm>
            <a:off x="1514338" y="4877266"/>
            <a:ext cx="760690" cy="0"/>
          </a:xfrm>
          <a:prstGeom prst="line">
            <a:avLst/>
          </a:prstGeom>
          <a:noFill/>
          <a:ln w="38100" cap="sq" cmpd="sng" algn="ctr">
            <a:solidFill>
              <a:srgbClr val="00B0F0"/>
            </a:solidFill>
            <a:prstDash val="solid"/>
            <a:miter lim="800000"/>
            <a:headEnd type="stealth"/>
            <a:tailEnd type="none"/>
          </a:ln>
          <a:effectLst/>
        </p:spPr>
      </p:cxnSp>
      <p:cxnSp>
        <p:nvCxnSpPr>
          <p:cNvPr id="121" name="直接连接符 120">
            <a:extLst>
              <a:ext uri="{FF2B5EF4-FFF2-40B4-BE49-F238E27FC236}">
                <a16:creationId xmlns:a16="http://schemas.microsoft.com/office/drawing/2014/main" id="{DA3571C1-4F1F-463F-810E-3BC0672B9129}"/>
              </a:ext>
            </a:extLst>
          </p:cNvPr>
          <p:cNvCxnSpPr/>
          <p:nvPr/>
        </p:nvCxnSpPr>
        <p:spPr>
          <a:xfrm>
            <a:off x="2275028" y="4213110"/>
            <a:ext cx="0" cy="664156"/>
          </a:xfrm>
          <a:prstGeom prst="line">
            <a:avLst/>
          </a:prstGeom>
          <a:noFill/>
          <a:ln w="38100" cap="sq" cmpd="sng" algn="ctr">
            <a:solidFill>
              <a:srgbClr val="00B0F0"/>
            </a:solidFill>
            <a:prstDash val="solid"/>
            <a:miter lim="800000"/>
            <a:tailEnd type="none"/>
          </a:ln>
          <a:effectLst/>
        </p:spPr>
      </p:cxnSp>
      <p:grpSp>
        <p:nvGrpSpPr>
          <p:cNvPr id="122" name="组合 121">
            <a:extLst>
              <a:ext uri="{FF2B5EF4-FFF2-40B4-BE49-F238E27FC236}">
                <a16:creationId xmlns:a16="http://schemas.microsoft.com/office/drawing/2014/main" id="{BA988A60-BB18-44EB-ABE4-5D5A6A737677}"/>
              </a:ext>
            </a:extLst>
          </p:cNvPr>
          <p:cNvGrpSpPr/>
          <p:nvPr/>
        </p:nvGrpSpPr>
        <p:grpSpPr>
          <a:xfrm>
            <a:off x="-261626" y="4675814"/>
            <a:ext cx="1251257" cy="400050"/>
            <a:chOff x="1634454" y="4491289"/>
            <a:chExt cx="1251257" cy="400050"/>
          </a:xfrm>
        </p:grpSpPr>
        <p:cxnSp>
          <p:nvCxnSpPr>
            <p:cNvPr id="123" name="直接连接符 122">
              <a:extLst>
                <a:ext uri="{FF2B5EF4-FFF2-40B4-BE49-F238E27FC236}">
                  <a16:creationId xmlns:a16="http://schemas.microsoft.com/office/drawing/2014/main" id="{99546A28-36D0-433B-A17F-91B51BD60D4B}"/>
                </a:ext>
              </a:extLst>
            </p:cNvPr>
            <p:cNvCxnSpPr/>
            <p:nvPr/>
          </p:nvCxnSpPr>
          <p:spPr>
            <a:xfrm>
              <a:off x="2332176" y="4700361"/>
              <a:ext cx="553535" cy="0"/>
            </a:xfrm>
            <a:prstGeom prst="line">
              <a:avLst/>
            </a:prstGeom>
            <a:noFill/>
            <a:ln w="25400" cap="sq" cmpd="sng" algn="ctr">
              <a:solidFill>
                <a:srgbClr val="333333">
                  <a:shade val="95000"/>
                  <a:satMod val="105000"/>
                </a:srgbClr>
              </a:solidFill>
              <a:prstDash val="solid"/>
              <a:miter lim="800000"/>
              <a:headEnd type="stealth" w="lg" len="lg"/>
              <a:tailEnd type="none"/>
            </a:ln>
            <a:effectLst/>
          </p:spPr>
        </p:cxnSp>
        <p:sp>
          <p:nvSpPr>
            <p:cNvPr id="124" name="Text Box 66">
              <a:extLst>
                <a:ext uri="{FF2B5EF4-FFF2-40B4-BE49-F238E27FC236}">
                  <a16:creationId xmlns:a16="http://schemas.microsoft.com/office/drawing/2014/main" id="{FEAA25D9-2402-4B54-8797-D8675321A2C5}"/>
                </a:ext>
              </a:extLst>
            </p:cNvPr>
            <p:cNvSpPr txBox="1">
              <a:spLocks noChangeArrowheads="1"/>
            </p:cNvSpPr>
            <p:nvPr/>
          </p:nvSpPr>
          <p:spPr bwMode="auto">
            <a:xfrm>
              <a:off x="1634454" y="4491289"/>
              <a:ext cx="920381" cy="400050"/>
            </a:xfrm>
            <a:prstGeom prst="rect">
              <a:avLst/>
            </a:prstGeom>
            <a:noFill/>
            <a:ln>
              <a:noFill/>
            </a:ln>
          </p:spPr>
          <p:txBody>
            <a:bodyPr wrap="square">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ctr" eaLnBrk="1" fontAlgn="base" hangingPunct="1">
                <a:spcBef>
                  <a:spcPct val="0"/>
                </a:spcBef>
                <a:spcAft>
                  <a:spcPct val="0"/>
                </a:spcAft>
                <a:defRPr/>
              </a:pPr>
              <a:r>
                <a:rPr kumimoji="1" lang="en-US" altLang="zh-CN" b="1" dirty="0">
                  <a:latin typeface="微软雅黑" panose="020B0503020204020204" pitchFamily="34" charset="-122"/>
                  <a:ea typeface="微软雅黑" panose="020B0503020204020204" pitchFamily="34" charset="-122"/>
                </a:rPr>
                <a:t>Hit</a:t>
              </a:r>
              <a:endParaRPr kumimoji="1" lang="en-US" altLang="zh-CN" b="1" baseline="30000" dirty="0">
                <a:latin typeface="微软雅黑" panose="020B0503020204020204" pitchFamily="34" charset="-122"/>
                <a:ea typeface="微软雅黑" panose="020B0503020204020204" pitchFamily="34" charset="-122"/>
              </a:endParaRPr>
            </a:p>
          </p:txBody>
        </p:sp>
      </p:grpSp>
      <p:sp>
        <p:nvSpPr>
          <p:cNvPr id="125" name="矩形 124">
            <a:extLst>
              <a:ext uri="{FF2B5EF4-FFF2-40B4-BE49-F238E27FC236}">
                <a16:creationId xmlns:a16="http://schemas.microsoft.com/office/drawing/2014/main" id="{D7A01435-DA83-476C-B3A2-9D58784713F1}"/>
              </a:ext>
            </a:extLst>
          </p:cNvPr>
          <p:cNvSpPr/>
          <p:nvPr/>
        </p:nvSpPr>
        <p:spPr>
          <a:xfrm>
            <a:off x="1004317" y="4731025"/>
            <a:ext cx="490278" cy="314888"/>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FFFFFF"/>
                </a:solidFill>
                <a:effectLst/>
                <a:uLnTx/>
                <a:uFillTx/>
                <a:latin typeface="微软雅黑"/>
                <a:ea typeface="微软雅黑"/>
                <a:cs typeface="+mn-cs"/>
              </a:rPr>
              <a:t>=</a:t>
            </a:r>
            <a:r>
              <a:rPr kumimoji="0" lang="zh-CN" altLang="en-US" sz="1600" b="0" i="0" u="none" strike="noStrike" kern="0" cap="none" spc="0" normalizeH="0" baseline="0" noProof="0" dirty="0">
                <a:ln>
                  <a:noFill/>
                </a:ln>
                <a:solidFill>
                  <a:srgbClr val="FFFFFF"/>
                </a:solidFill>
                <a:effectLst/>
                <a:uLnTx/>
                <a:uFillTx/>
                <a:latin typeface="微软雅黑"/>
                <a:ea typeface="微软雅黑"/>
                <a:cs typeface="+mn-cs"/>
              </a:rPr>
              <a:t>？</a:t>
            </a:r>
          </a:p>
        </p:txBody>
      </p:sp>
      <p:sp>
        <p:nvSpPr>
          <p:cNvPr id="126" name="矩形 125">
            <a:extLst>
              <a:ext uri="{FF2B5EF4-FFF2-40B4-BE49-F238E27FC236}">
                <a16:creationId xmlns:a16="http://schemas.microsoft.com/office/drawing/2014/main" id="{F815500A-D5CD-4AC0-B640-B04AA4DA3766}"/>
              </a:ext>
            </a:extLst>
          </p:cNvPr>
          <p:cNvSpPr/>
          <p:nvPr/>
        </p:nvSpPr>
        <p:spPr>
          <a:xfrm>
            <a:off x="5603968" y="2427288"/>
            <a:ext cx="1247775" cy="228600"/>
          </a:xfrm>
          <a:prstGeom prst="rect">
            <a:avLst/>
          </a:prstGeom>
          <a:solidFill>
            <a:srgbClr val="00B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err="1">
                <a:ln>
                  <a:noFill/>
                </a:ln>
                <a:solidFill>
                  <a:schemeClr val="bg1"/>
                </a:solidFill>
                <a:effectLst/>
                <a:uLnTx/>
                <a:uFillTx/>
                <a:latin typeface="微软雅黑"/>
                <a:ea typeface="微软雅黑"/>
                <a:cs typeface="+mn-cs"/>
              </a:rPr>
              <a:t>B</a:t>
            </a:r>
            <a:r>
              <a:rPr kumimoji="0" lang="en-US" altLang="zh-CN" sz="1400" b="0" i="0" u="none" strike="noStrike" kern="0" cap="none" spc="0" normalizeH="0" baseline="-25000" noProof="0" dirty="0" err="1">
                <a:ln>
                  <a:noFill/>
                </a:ln>
                <a:solidFill>
                  <a:schemeClr val="bg1"/>
                </a:solidFill>
                <a:effectLst/>
                <a:uLnTx/>
                <a:uFillTx/>
                <a:latin typeface="微软雅黑"/>
                <a:ea typeface="微软雅黑"/>
                <a:cs typeface="+mn-cs"/>
              </a:rPr>
              <a:t>n</a:t>
            </a:r>
            <a:endParaRPr kumimoji="0" lang="zh-CN" altLang="en-US" sz="1400" b="0" i="0" u="none" strike="noStrike" kern="0" cap="none" spc="0" normalizeH="0" baseline="-25000" noProof="0" dirty="0">
              <a:ln>
                <a:noFill/>
              </a:ln>
              <a:solidFill>
                <a:schemeClr val="bg1"/>
              </a:solidFill>
              <a:effectLst/>
              <a:uLnTx/>
              <a:uFillTx/>
              <a:latin typeface="微软雅黑"/>
              <a:ea typeface="微软雅黑"/>
              <a:cs typeface="+mn-cs"/>
            </a:endParaRPr>
          </a:p>
        </p:txBody>
      </p:sp>
      <p:sp>
        <p:nvSpPr>
          <p:cNvPr id="127" name="矩形 126">
            <a:extLst>
              <a:ext uri="{FF2B5EF4-FFF2-40B4-BE49-F238E27FC236}">
                <a16:creationId xmlns:a16="http://schemas.microsoft.com/office/drawing/2014/main" id="{0A41433D-DE2F-43E1-9798-747D8EF4814F}"/>
              </a:ext>
            </a:extLst>
          </p:cNvPr>
          <p:cNvSpPr/>
          <p:nvPr/>
        </p:nvSpPr>
        <p:spPr>
          <a:xfrm>
            <a:off x="5603968" y="2655888"/>
            <a:ext cx="1247775" cy="228600"/>
          </a:xfrm>
          <a:prstGeom prst="rect">
            <a:avLst/>
          </a:prstGeom>
          <a:solidFill>
            <a:srgbClr val="92D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rgbClr val="000000"/>
                </a:solidFill>
                <a:effectLst/>
                <a:uLnTx/>
                <a:uFillTx/>
                <a:latin typeface="微软雅黑"/>
                <a:ea typeface="微软雅黑"/>
                <a:cs typeface="+mn-cs"/>
              </a:rPr>
              <a:t>n+1</a:t>
            </a:r>
            <a:endParaRPr kumimoji="0" lang="zh-CN" altLang="en-US" sz="14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128" name="矩形 127">
            <a:extLst>
              <a:ext uri="{FF2B5EF4-FFF2-40B4-BE49-F238E27FC236}">
                <a16:creationId xmlns:a16="http://schemas.microsoft.com/office/drawing/2014/main" id="{39A7EF7C-BB27-4199-B8FB-9FC83080E320}"/>
              </a:ext>
            </a:extLst>
          </p:cNvPr>
          <p:cNvSpPr/>
          <p:nvPr/>
        </p:nvSpPr>
        <p:spPr>
          <a:xfrm>
            <a:off x="5603968" y="2884488"/>
            <a:ext cx="1247775" cy="227012"/>
          </a:xfrm>
          <a:prstGeom prst="rect">
            <a:avLst/>
          </a:prstGeom>
          <a:solidFill>
            <a:srgbClr val="FFFF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a:t>
            </a:r>
            <a:endParaRPr kumimoji="0" lang="zh-CN" altLang="en-US" sz="14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129" name="矩形 128">
            <a:extLst>
              <a:ext uri="{FF2B5EF4-FFF2-40B4-BE49-F238E27FC236}">
                <a16:creationId xmlns:a16="http://schemas.microsoft.com/office/drawing/2014/main" id="{B57B3965-3089-47D2-96C7-72D01DFC001B}"/>
              </a:ext>
            </a:extLst>
          </p:cNvPr>
          <p:cNvSpPr/>
          <p:nvPr/>
        </p:nvSpPr>
        <p:spPr>
          <a:xfrm>
            <a:off x="5603968" y="3111500"/>
            <a:ext cx="1247775" cy="228600"/>
          </a:xfrm>
          <a:prstGeom prst="rect">
            <a:avLst/>
          </a:prstGeom>
          <a:solidFill>
            <a:srgbClr val="FFC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rgbClr val="000000"/>
                </a:solidFill>
                <a:effectLst/>
                <a:uLnTx/>
                <a:uFillTx/>
                <a:latin typeface="微软雅黑"/>
                <a:ea typeface="微软雅黑"/>
                <a:cs typeface="+mn-cs"/>
              </a:rPr>
              <a:t>2n-1</a:t>
            </a:r>
            <a:endParaRPr kumimoji="0" lang="zh-CN" altLang="en-US" sz="14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130" name="矩形 129">
            <a:extLst>
              <a:ext uri="{FF2B5EF4-FFF2-40B4-BE49-F238E27FC236}">
                <a16:creationId xmlns:a16="http://schemas.microsoft.com/office/drawing/2014/main" id="{7E111A5B-63C3-456C-865D-809C9AC1D2C1}"/>
              </a:ext>
            </a:extLst>
          </p:cNvPr>
          <p:cNvSpPr/>
          <p:nvPr/>
        </p:nvSpPr>
        <p:spPr>
          <a:xfrm>
            <a:off x="5603968" y="5164138"/>
            <a:ext cx="1247775" cy="228600"/>
          </a:xfrm>
          <a:prstGeom prst="rect">
            <a:avLst/>
          </a:prstGeom>
          <a:solidFill>
            <a:srgbClr val="00B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err="1">
                <a:ln>
                  <a:noFill/>
                </a:ln>
                <a:solidFill>
                  <a:schemeClr val="bg1"/>
                </a:solidFill>
                <a:effectLst/>
                <a:uLnTx/>
                <a:uFillTx/>
                <a:latin typeface="微软雅黑"/>
                <a:ea typeface="微软雅黑"/>
                <a:cs typeface="+mn-cs"/>
              </a:rPr>
              <a:t>W</a:t>
            </a:r>
            <a:r>
              <a:rPr kumimoji="0" lang="en-US" altLang="zh-CN" sz="1400" b="0" i="1" u="none" strike="noStrike" kern="0" cap="none" spc="0" normalizeH="0" baseline="-25000" noProof="0" dirty="0" err="1">
                <a:ln>
                  <a:noFill/>
                </a:ln>
                <a:solidFill>
                  <a:schemeClr val="bg1"/>
                </a:solidFill>
                <a:effectLst/>
                <a:uLnTx/>
                <a:uFillTx/>
                <a:latin typeface="微软雅黑"/>
                <a:ea typeface="微软雅黑"/>
                <a:cs typeface="+mn-cs"/>
              </a:rPr>
              <a:t>mn</a:t>
            </a:r>
            <a:endParaRPr kumimoji="0" lang="zh-CN" altLang="en-US" sz="1400" b="0" i="1" u="none" strike="noStrike" kern="0" cap="none" spc="0" normalizeH="0" baseline="-25000" noProof="0" dirty="0">
              <a:ln>
                <a:noFill/>
              </a:ln>
              <a:solidFill>
                <a:schemeClr val="bg1"/>
              </a:solidFill>
              <a:effectLst/>
              <a:uLnTx/>
              <a:uFillTx/>
              <a:latin typeface="微软雅黑"/>
              <a:ea typeface="微软雅黑"/>
              <a:cs typeface="+mn-cs"/>
            </a:endParaRPr>
          </a:p>
        </p:txBody>
      </p:sp>
      <p:sp>
        <p:nvSpPr>
          <p:cNvPr id="131" name="矩形 130">
            <a:extLst>
              <a:ext uri="{FF2B5EF4-FFF2-40B4-BE49-F238E27FC236}">
                <a16:creationId xmlns:a16="http://schemas.microsoft.com/office/drawing/2014/main" id="{B990C604-C1F9-4E5F-B53B-7462F1966A65}"/>
              </a:ext>
            </a:extLst>
          </p:cNvPr>
          <p:cNvSpPr/>
          <p:nvPr/>
        </p:nvSpPr>
        <p:spPr>
          <a:xfrm>
            <a:off x="5603968" y="5392738"/>
            <a:ext cx="1247775" cy="227012"/>
          </a:xfrm>
          <a:prstGeom prst="rect">
            <a:avLst/>
          </a:prstGeom>
          <a:solidFill>
            <a:srgbClr val="92D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W</a:t>
            </a:r>
            <a:r>
              <a:rPr kumimoji="0" lang="en-US" altLang="zh-CN" sz="1400" b="0" i="1" u="none" strike="noStrike" kern="0" cap="none" spc="0" normalizeH="0" baseline="-25000" noProof="0" dirty="0">
                <a:ln>
                  <a:noFill/>
                </a:ln>
                <a:solidFill>
                  <a:srgbClr val="000000"/>
                </a:solidFill>
                <a:effectLst/>
                <a:uLnTx/>
                <a:uFillTx/>
                <a:latin typeface="微软雅黑"/>
                <a:ea typeface="微软雅黑"/>
                <a:cs typeface="+mn-cs"/>
              </a:rPr>
              <a:t>mn+1</a:t>
            </a:r>
            <a:endParaRPr kumimoji="0" lang="zh-CN" altLang="en-US" sz="1400" b="0" i="1"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132" name="矩形 131">
            <a:extLst>
              <a:ext uri="{FF2B5EF4-FFF2-40B4-BE49-F238E27FC236}">
                <a16:creationId xmlns:a16="http://schemas.microsoft.com/office/drawing/2014/main" id="{C2779AC9-B993-49FA-861A-4E191F4A7AD9}"/>
              </a:ext>
            </a:extLst>
          </p:cNvPr>
          <p:cNvSpPr/>
          <p:nvPr/>
        </p:nvSpPr>
        <p:spPr>
          <a:xfrm>
            <a:off x="5603968" y="5619750"/>
            <a:ext cx="1247775" cy="227013"/>
          </a:xfrm>
          <a:prstGeom prst="rect">
            <a:avLst/>
          </a:prstGeom>
          <a:solidFill>
            <a:srgbClr val="FFFF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a:t>
            </a:r>
            <a:endParaRPr kumimoji="0" lang="zh-CN" altLang="en-US" sz="1400" b="0" i="1"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133" name="矩形 132">
            <a:extLst>
              <a:ext uri="{FF2B5EF4-FFF2-40B4-BE49-F238E27FC236}">
                <a16:creationId xmlns:a16="http://schemas.microsoft.com/office/drawing/2014/main" id="{A66EB1C7-6B6A-41E7-9445-6876F8868505}"/>
              </a:ext>
            </a:extLst>
          </p:cNvPr>
          <p:cNvSpPr/>
          <p:nvPr/>
        </p:nvSpPr>
        <p:spPr>
          <a:xfrm>
            <a:off x="5603968" y="3340100"/>
            <a:ext cx="1247775" cy="228600"/>
          </a:xfrm>
          <a:prstGeom prst="rect">
            <a:avLst/>
          </a:prstGeom>
          <a:solidFill>
            <a:srgbClr val="00B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chemeClr val="bg1"/>
                </a:solidFill>
                <a:effectLst/>
                <a:uLnTx/>
                <a:uFillTx/>
                <a:latin typeface="微软雅黑"/>
                <a:ea typeface="微软雅黑"/>
                <a:cs typeface="+mn-cs"/>
              </a:rPr>
              <a:t>2n</a:t>
            </a:r>
            <a:endParaRPr kumimoji="0" lang="zh-CN" altLang="en-US" sz="1400" b="0" i="0" u="none" strike="noStrike" kern="0" cap="none" spc="0" normalizeH="0" baseline="-25000" noProof="0" dirty="0">
              <a:ln>
                <a:noFill/>
              </a:ln>
              <a:solidFill>
                <a:schemeClr val="bg1"/>
              </a:solidFill>
              <a:effectLst/>
              <a:uLnTx/>
              <a:uFillTx/>
              <a:latin typeface="微软雅黑"/>
              <a:ea typeface="微软雅黑"/>
              <a:cs typeface="+mn-cs"/>
            </a:endParaRPr>
          </a:p>
        </p:txBody>
      </p:sp>
      <p:sp>
        <p:nvSpPr>
          <p:cNvPr id="134" name="矩形 133">
            <a:extLst>
              <a:ext uri="{FF2B5EF4-FFF2-40B4-BE49-F238E27FC236}">
                <a16:creationId xmlns:a16="http://schemas.microsoft.com/office/drawing/2014/main" id="{B51EE731-F558-4B22-AB77-24E01CC802F9}"/>
              </a:ext>
            </a:extLst>
          </p:cNvPr>
          <p:cNvSpPr/>
          <p:nvPr/>
        </p:nvSpPr>
        <p:spPr>
          <a:xfrm>
            <a:off x="5603968" y="3568700"/>
            <a:ext cx="1247775" cy="227013"/>
          </a:xfrm>
          <a:prstGeom prst="rect">
            <a:avLst/>
          </a:prstGeom>
          <a:solidFill>
            <a:srgbClr val="99FF66"/>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rgbClr val="000000"/>
                </a:solidFill>
                <a:effectLst/>
                <a:uLnTx/>
                <a:uFillTx/>
                <a:latin typeface="微软雅黑"/>
                <a:ea typeface="微软雅黑"/>
                <a:cs typeface="+mn-cs"/>
              </a:rPr>
              <a:t>2n+1</a:t>
            </a:r>
            <a:endParaRPr kumimoji="0" lang="zh-CN" altLang="en-US" sz="14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135" name="矩形 134">
            <a:extLst>
              <a:ext uri="{FF2B5EF4-FFF2-40B4-BE49-F238E27FC236}">
                <a16:creationId xmlns:a16="http://schemas.microsoft.com/office/drawing/2014/main" id="{9E45E4D0-C43F-4655-90A6-D5D20738ADC8}"/>
              </a:ext>
            </a:extLst>
          </p:cNvPr>
          <p:cNvSpPr/>
          <p:nvPr/>
        </p:nvSpPr>
        <p:spPr>
          <a:xfrm>
            <a:off x="5603968" y="3795713"/>
            <a:ext cx="1247775" cy="228600"/>
          </a:xfrm>
          <a:prstGeom prst="rect">
            <a:avLst/>
          </a:prstGeom>
          <a:solidFill>
            <a:srgbClr val="FFFF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微软雅黑"/>
                <a:ea typeface="微软雅黑"/>
                <a:cs typeface="+mn-cs"/>
              </a:rPr>
              <a:t>…</a:t>
            </a:r>
            <a:endParaRPr kumimoji="0" lang="zh-CN" altLang="en-US" sz="16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136" name="矩形 135">
            <a:extLst>
              <a:ext uri="{FF2B5EF4-FFF2-40B4-BE49-F238E27FC236}">
                <a16:creationId xmlns:a16="http://schemas.microsoft.com/office/drawing/2014/main" id="{D2910A6B-D6E9-4073-B5AA-489D732121A7}"/>
              </a:ext>
            </a:extLst>
          </p:cNvPr>
          <p:cNvSpPr/>
          <p:nvPr/>
        </p:nvSpPr>
        <p:spPr>
          <a:xfrm>
            <a:off x="5603968" y="4024313"/>
            <a:ext cx="1247775" cy="228600"/>
          </a:xfrm>
          <a:prstGeom prst="rect">
            <a:avLst/>
          </a:prstGeom>
          <a:solidFill>
            <a:srgbClr val="FFC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rgbClr val="000000"/>
                </a:solidFill>
                <a:effectLst/>
                <a:uLnTx/>
                <a:uFillTx/>
                <a:latin typeface="微软雅黑"/>
                <a:ea typeface="微软雅黑"/>
                <a:cs typeface="+mn-cs"/>
              </a:rPr>
              <a:t>3n-1</a:t>
            </a:r>
            <a:endParaRPr kumimoji="0" lang="zh-CN" altLang="en-US" sz="14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137" name="矩形 136">
            <a:extLst>
              <a:ext uri="{FF2B5EF4-FFF2-40B4-BE49-F238E27FC236}">
                <a16:creationId xmlns:a16="http://schemas.microsoft.com/office/drawing/2014/main" id="{FB9001FD-D5C5-4EA4-BD69-2E228C972B0D}"/>
              </a:ext>
            </a:extLst>
          </p:cNvPr>
          <p:cNvSpPr/>
          <p:nvPr/>
        </p:nvSpPr>
        <p:spPr>
          <a:xfrm>
            <a:off x="5603968" y="5846763"/>
            <a:ext cx="1247775" cy="225425"/>
          </a:xfrm>
          <a:prstGeom prst="rect">
            <a:avLst/>
          </a:prstGeom>
          <a:solidFill>
            <a:srgbClr val="FFC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W</a:t>
            </a:r>
            <a:r>
              <a:rPr kumimoji="0" lang="en-US" altLang="zh-CN" sz="1400" b="0" i="1" u="none" strike="noStrike" kern="0" cap="none" spc="0" normalizeH="0" baseline="-25000" noProof="0" dirty="0">
                <a:ln>
                  <a:noFill/>
                </a:ln>
                <a:solidFill>
                  <a:srgbClr val="000000"/>
                </a:solidFill>
                <a:effectLst/>
                <a:uLnTx/>
                <a:uFillTx/>
                <a:latin typeface="微软雅黑"/>
                <a:ea typeface="微软雅黑"/>
                <a:cs typeface="+mn-cs"/>
              </a:rPr>
              <a:t>mn+n-1</a:t>
            </a:r>
            <a:endParaRPr kumimoji="0" lang="zh-CN" altLang="en-US" sz="1400" b="0" i="1"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138" name="矩形 137">
            <a:extLst>
              <a:ext uri="{FF2B5EF4-FFF2-40B4-BE49-F238E27FC236}">
                <a16:creationId xmlns:a16="http://schemas.microsoft.com/office/drawing/2014/main" id="{F2514652-C786-465B-9C07-2CDB18BD2086}"/>
              </a:ext>
            </a:extLst>
          </p:cNvPr>
          <p:cNvSpPr/>
          <p:nvPr/>
        </p:nvSpPr>
        <p:spPr>
          <a:xfrm>
            <a:off x="5603968" y="1535113"/>
            <a:ext cx="1247775" cy="228600"/>
          </a:xfrm>
          <a:prstGeom prst="rect">
            <a:avLst/>
          </a:prstGeom>
          <a:solidFill>
            <a:srgbClr val="00B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chemeClr val="bg1"/>
                </a:solidFill>
                <a:effectLst/>
                <a:uLnTx/>
                <a:uFillTx/>
                <a:latin typeface="微软雅黑"/>
                <a:ea typeface="微软雅黑"/>
                <a:cs typeface="+mn-cs"/>
              </a:rPr>
              <a:t>0</a:t>
            </a:r>
            <a:endParaRPr kumimoji="0" lang="zh-CN" altLang="en-US" sz="1400" b="0" i="0" u="none" strike="noStrike" kern="0" cap="none" spc="0" normalizeH="0" baseline="-25000" noProof="0" dirty="0">
              <a:ln>
                <a:noFill/>
              </a:ln>
              <a:solidFill>
                <a:schemeClr val="bg1"/>
              </a:solidFill>
              <a:effectLst/>
              <a:uLnTx/>
              <a:uFillTx/>
              <a:latin typeface="微软雅黑"/>
              <a:ea typeface="微软雅黑"/>
              <a:cs typeface="+mn-cs"/>
            </a:endParaRPr>
          </a:p>
        </p:txBody>
      </p:sp>
      <p:sp>
        <p:nvSpPr>
          <p:cNvPr id="139" name="矩形 138">
            <a:extLst>
              <a:ext uri="{FF2B5EF4-FFF2-40B4-BE49-F238E27FC236}">
                <a16:creationId xmlns:a16="http://schemas.microsoft.com/office/drawing/2014/main" id="{3FFD1EA5-9CEB-45D6-AEC2-6B9DA12F62DC}"/>
              </a:ext>
            </a:extLst>
          </p:cNvPr>
          <p:cNvSpPr/>
          <p:nvPr/>
        </p:nvSpPr>
        <p:spPr>
          <a:xfrm>
            <a:off x="5603968" y="1763713"/>
            <a:ext cx="1247775" cy="227012"/>
          </a:xfrm>
          <a:prstGeom prst="rect">
            <a:avLst/>
          </a:prstGeom>
          <a:solidFill>
            <a:srgbClr val="92D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rgbClr val="000000"/>
                </a:solidFill>
                <a:effectLst/>
                <a:uLnTx/>
                <a:uFillTx/>
                <a:latin typeface="微软雅黑"/>
                <a:ea typeface="微软雅黑"/>
                <a:cs typeface="+mn-cs"/>
              </a:rPr>
              <a:t>1</a:t>
            </a:r>
            <a:endParaRPr kumimoji="0" lang="zh-CN" altLang="en-US" sz="14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140" name="矩形 139">
            <a:extLst>
              <a:ext uri="{FF2B5EF4-FFF2-40B4-BE49-F238E27FC236}">
                <a16:creationId xmlns:a16="http://schemas.microsoft.com/office/drawing/2014/main" id="{F59E0D90-1E1E-47DB-98E1-0517160FB183}"/>
              </a:ext>
            </a:extLst>
          </p:cNvPr>
          <p:cNvSpPr/>
          <p:nvPr/>
        </p:nvSpPr>
        <p:spPr>
          <a:xfrm>
            <a:off x="5603968" y="1992313"/>
            <a:ext cx="1247775" cy="227012"/>
          </a:xfrm>
          <a:prstGeom prst="rect">
            <a:avLst/>
          </a:prstGeom>
          <a:solidFill>
            <a:srgbClr val="FFFF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a:t>
            </a:r>
            <a:endParaRPr kumimoji="0" lang="zh-CN" altLang="en-US" sz="14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141" name="矩形 140">
            <a:extLst>
              <a:ext uri="{FF2B5EF4-FFF2-40B4-BE49-F238E27FC236}">
                <a16:creationId xmlns:a16="http://schemas.microsoft.com/office/drawing/2014/main" id="{8F8155D8-BC96-48EB-85AE-DB767C2D3EC2}"/>
              </a:ext>
            </a:extLst>
          </p:cNvPr>
          <p:cNvSpPr/>
          <p:nvPr/>
        </p:nvSpPr>
        <p:spPr>
          <a:xfrm>
            <a:off x="5603968" y="2200275"/>
            <a:ext cx="1247775" cy="227013"/>
          </a:xfrm>
          <a:prstGeom prst="rect">
            <a:avLst/>
          </a:prstGeom>
          <a:solidFill>
            <a:srgbClr val="FFC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rgbClr val="000000"/>
                </a:solidFill>
                <a:effectLst/>
                <a:uLnTx/>
                <a:uFillTx/>
                <a:latin typeface="微软雅黑"/>
                <a:ea typeface="微软雅黑"/>
                <a:cs typeface="+mn-cs"/>
              </a:rPr>
              <a:t>n-1</a:t>
            </a:r>
            <a:endParaRPr kumimoji="0" lang="zh-CN" altLang="en-US" sz="14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142" name="矩形 141">
            <a:extLst>
              <a:ext uri="{FF2B5EF4-FFF2-40B4-BE49-F238E27FC236}">
                <a16:creationId xmlns:a16="http://schemas.microsoft.com/office/drawing/2014/main" id="{94EB53A9-AB72-4611-8FA2-A28A1495AAE2}"/>
              </a:ext>
            </a:extLst>
          </p:cNvPr>
          <p:cNvSpPr/>
          <p:nvPr/>
        </p:nvSpPr>
        <p:spPr>
          <a:xfrm>
            <a:off x="5603968" y="4252913"/>
            <a:ext cx="1247775" cy="227012"/>
          </a:xfrm>
          <a:prstGeom prst="rect">
            <a:avLst/>
          </a:prstGeom>
          <a:solidFill>
            <a:srgbClr val="FFFFFF"/>
          </a:solidFill>
          <a:ln w="25400" cap="flat" cmpd="sng" algn="ctr">
            <a:solidFill>
              <a:srgbClr val="333333"/>
            </a:solidFill>
            <a:prstDash val="solid"/>
          </a:ln>
          <a:effectLst/>
        </p:spPr>
        <p:txBody>
          <a:bodyPr tIns="0"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微软雅黑"/>
                <a:ea typeface="微软雅黑"/>
                <a:cs typeface="+mn-cs"/>
              </a:rPr>
              <a:t>…</a:t>
            </a:r>
            <a:endParaRPr kumimoji="0" lang="zh-CN" altLang="en-US" sz="16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143" name="矩形 142">
            <a:extLst>
              <a:ext uri="{FF2B5EF4-FFF2-40B4-BE49-F238E27FC236}">
                <a16:creationId xmlns:a16="http://schemas.microsoft.com/office/drawing/2014/main" id="{4C76B7E5-54B6-4302-A7DA-8998B79E7BD8}"/>
              </a:ext>
            </a:extLst>
          </p:cNvPr>
          <p:cNvSpPr/>
          <p:nvPr/>
        </p:nvSpPr>
        <p:spPr>
          <a:xfrm>
            <a:off x="5603968" y="4479925"/>
            <a:ext cx="1247775" cy="228600"/>
          </a:xfrm>
          <a:prstGeom prst="rect">
            <a:avLst/>
          </a:prstGeom>
          <a:solidFill>
            <a:srgbClr val="FFFFFF"/>
          </a:solidFill>
          <a:ln w="25400" cap="flat" cmpd="sng" algn="ctr">
            <a:solidFill>
              <a:srgbClr val="333333"/>
            </a:solidFill>
            <a:prstDash val="solid"/>
          </a:ln>
          <a:effectLst/>
        </p:spPr>
        <p:txBody>
          <a:bodyPr tIns="0"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微软雅黑"/>
                <a:ea typeface="微软雅黑"/>
                <a:cs typeface="+mn-cs"/>
              </a:rPr>
              <a:t>…</a:t>
            </a:r>
            <a:endParaRPr kumimoji="0" lang="zh-CN" altLang="en-US" sz="16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144" name="矩形 143">
            <a:extLst>
              <a:ext uri="{FF2B5EF4-FFF2-40B4-BE49-F238E27FC236}">
                <a16:creationId xmlns:a16="http://schemas.microsoft.com/office/drawing/2014/main" id="{59DC2F59-454A-4D04-AE48-ACC6C753C646}"/>
              </a:ext>
            </a:extLst>
          </p:cNvPr>
          <p:cNvSpPr/>
          <p:nvPr/>
        </p:nvSpPr>
        <p:spPr>
          <a:xfrm>
            <a:off x="5603968" y="4708525"/>
            <a:ext cx="1247775" cy="227013"/>
          </a:xfrm>
          <a:prstGeom prst="rect">
            <a:avLst/>
          </a:prstGeom>
          <a:solidFill>
            <a:srgbClr val="FFFFFF"/>
          </a:solidFill>
          <a:ln w="25400" cap="flat" cmpd="sng" algn="ctr">
            <a:solidFill>
              <a:srgbClr val="333333"/>
            </a:solidFill>
            <a:prstDash val="solid"/>
          </a:ln>
          <a:effectLst/>
        </p:spPr>
        <p:txBody>
          <a:bodyPr tIns="0"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微软雅黑"/>
                <a:ea typeface="微软雅黑"/>
                <a:cs typeface="+mn-cs"/>
              </a:rPr>
              <a:t>…</a:t>
            </a:r>
            <a:endParaRPr kumimoji="0" lang="zh-CN" altLang="en-US" sz="16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145" name="矩形 144">
            <a:extLst>
              <a:ext uri="{FF2B5EF4-FFF2-40B4-BE49-F238E27FC236}">
                <a16:creationId xmlns:a16="http://schemas.microsoft.com/office/drawing/2014/main" id="{E6A64233-9227-415C-89F6-3FA7CCA0E4F1}"/>
              </a:ext>
            </a:extLst>
          </p:cNvPr>
          <p:cNvSpPr/>
          <p:nvPr/>
        </p:nvSpPr>
        <p:spPr>
          <a:xfrm>
            <a:off x="5603968" y="4937125"/>
            <a:ext cx="1247775" cy="227013"/>
          </a:xfrm>
          <a:prstGeom prst="rect">
            <a:avLst/>
          </a:prstGeom>
          <a:solidFill>
            <a:srgbClr val="FFFFFF"/>
          </a:solidFill>
          <a:ln w="25400" cap="flat" cmpd="sng" algn="ctr">
            <a:solidFill>
              <a:srgbClr val="333333"/>
            </a:solidFill>
            <a:prstDash val="solid"/>
          </a:ln>
          <a:effectLst/>
        </p:spPr>
        <p:txBody>
          <a:bodyPr tIns="0"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微软雅黑"/>
                <a:ea typeface="微软雅黑"/>
                <a:cs typeface="+mn-cs"/>
              </a:rPr>
              <a:t>…</a:t>
            </a:r>
            <a:endParaRPr kumimoji="0" lang="zh-CN" altLang="en-US" sz="16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146" name="Text Box 52">
            <a:extLst>
              <a:ext uri="{FF2B5EF4-FFF2-40B4-BE49-F238E27FC236}">
                <a16:creationId xmlns:a16="http://schemas.microsoft.com/office/drawing/2014/main" id="{7F80812E-4EBC-4930-BDF8-A64F82695CE8}"/>
              </a:ext>
            </a:extLst>
          </p:cNvPr>
          <p:cNvSpPr txBox="1">
            <a:spLocks noChangeArrowheads="1"/>
          </p:cNvSpPr>
          <p:nvPr/>
        </p:nvSpPr>
        <p:spPr bwMode="auto">
          <a:xfrm>
            <a:off x="5345205" y="1149350"/>
            <a:ext cx="1867229" cy="369332"/>
          </a:xfrm>
          <a:prstGeom prst="rect">
            <a:avLst/>
          </a:prstGeom>
          <a:noFill/>
          <a:ln w="9525">
            <a:noFill/>
            <a:miter lim="800000"/>
            <a:headEnd/>
            <a:tailEnd/>
          </a:ln>
        </p:spPr>
        <p:txBody>
          <a:bodyPr wrap="square">
            <a:spAutoFit/>
          </a:bodyPr>
          <a:lstStyle/>
          <a:p>
            <a:pPr algn="ctr" fontAlgn="base">
              <a:spcBef>
                <a:spcPct val="0"/>
              </a:spcBef>
              <a:spcAft>
                <a:spcPct val="0"/>
              </a:spcAft>
            </a:pPr>
            <a:r>
              <a:rPr lang="zh-CN" altLang="en-US" b="1" dirty="0">
                <a:solidFill>
                  <a:srgbClr val="000000"/>
                </a:solidFill>
                <a:latin typeface="微软雅黑" charset="-122"/>
                <a:ea typeface="微软雅黑" charset="-122"/>
              </a:rPr>
              <a:t>主存</a:t>
            </a:r>
            <a:r>
              <a:rPr lang="en-US" altLang="zh-CN" b="1" dirty="0">
                <a:solidFill>
                  <a:srgbClr val="000000"/>
                </a:solidFill>
                <a:latin typeface="微软雅黑" charset="-122"/>
                <a:ea typeface="微软雅黑" charset="-122"/>
              </a:rPr>
              <a:t>DRAM</a:t>
            </a:r>
            <a:endParaRPr lang="zh-CN" altLang="en-US" b="1" dirty="0">
              <a:solidFill>
                <a:srgbClr val="000000"/>
              </a:solidFill>
              <a:latin typeface="微软雅黑" charset="-122"/>
              <a:ea typeface="微软雅黑" charset="-122"/>
            </a:endParaRPr>
          </a:p>
        </p:txBody>
      </p:sp>
      <p:grpSp>
        <p:nvGrpSpPr>
          <p:cNvPr id="147" name="组合 154">
            <a:extLst>
              <a:ext uri="{FF2B5EF4-FFF2-40B4-BE49-F238E27FC236}">
                <a16:creationId xmlns:a16="http://schemas.microsoft.com/office/drawing/2014/main" id="{E728BCF2-CC23-4396-8FAE-8FA4396F1751}"/>
              </a:ext>
            </a:extLst>
          </p:cNvPr>
          <p:cNvGrpSpPr>
            <a:grpSpLocks/>
          </p:cNvGrpSpPr>
          <p:nvPr/>
        </p:nvGrpSpPr>
        <p:grpSpPr bwMode="auto">
          <a:xfrm>
            <a:off x="6846981" y="1516063"/>
            <a:ext cx="733425" cy="909637"/>
            <a:chOff x="8196695" y="1249092"/>
            <a:chExt cx="732519" cy="909523"/>
          </a:xfrm>
        </p:grpSpPr>
        <p:sp>
          <p:nvSpPr>
            <p:cNvPr id="148" name="右大括号 147">
              <a:extLst>
                <a:ext uri="{FF2B5EF4-FFF2-40B4-BE49-F238E27FC236}">
                  <a16:creationId xmlns:a16="http://schemas.microsoft.com/office/drawing/2014/main" id="{1FA14FF8-6EA4-438F-8094-7ACC3B585D37}"/>
                </a:ext>
              </a:extLst>
            </p:cNvPr>
            <p:cNvSpPr/>
            <p:nvPr/>
          </p:nvSpPr>
          <p:spPr>
            <a:xfrm>
              <a:off x="8196695" y="1249092"/>
              <a:ext cx="149041" cy="909523"/>
            </a:xfrm>
            <a:prstGeom prst="rightBrace">
              <a:avLst>
                <a:gd name="adj1" fmla="val 35005"/>
                <a:gd name="adj2" fmla="val 50000"/>
              </a:avLst>
            </a:prstGeom>
            <a:noFill/>
            <a:ln w="9525" cap="flat" cmpd="sng" algn="ctr">
              <a:solidFill>
                <a:srgbClr val="333333">
                  <a:shade val="95000"/>
                  <a:satMod val="105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1"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149" name="Text Box 39">
              <a:extLst>
                <a:ext uri="{FF2B5EF4-FFF2-40B4-BE49-F238E27FC236}">
                  <a16:creationId xmlns:a16="http://schemas.microsoft.com/office/drawing/2014/main" id="{02AA0F76-65E8-4A84-BEB2-BCF3186079DE}"/>
                </a:ext>
              </a:extLst>
            </p:cNvPr>
            <p:cNvSpPr txBox="1">
              <a:spLocks noChangeArrowheads="1"/>
            </p:cNvSpPr>
            <p:nvPr/>
          </p:nvSpPr>
          <p:spPr bwMode="auto">
            <a:xfrm>
              <a:off x="8316416" y="1537736"/>
              <a:ext cx="612798" cy="338554"/>
            </a:xfrm>
            <a:prstGeom prst="rect">
              <a:avLst/>
            </a:prstGeom>
            <a:noFill/>
            <a:ln w="9525">
              <a:noFill/>
              <a:miter lim="800000"/>
              <a:headEnd/>
              <a:tailEnd/>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微软雅黑" charset="-122"/>
                  <a:ea typeface="微软雅黑" charset="-122"/>
                </a:rPr>
                <a:t>0</a:t>
              </a:r>
              <a:r>
                <a:rPr kumimoji="0" lang="zh-CN" altLang="en-US" sz="1600" b="1" i="0" u="none" strike="noStrike" kern="0" cap="none" spc="0" normalizeH="0" baseline="0" noProof="0">
                  <a:ln>
                    <a:noFill/>
                  </a:ln>
                  <a:solidFill>
                    <a:srgbClr val="000000"/>
                  </a:solidFill>
                  <a:effectLst/>
                  <a:uLnTx/>
                  <a:uFillTx/>
                  <a:latin typeface="微软雅黑" charset="-122"/>
                  <a:ea typeface="微软雅黑" charset="-122"/>
                </a:rPr>
                <a:t>区</a:t>
              </a:r>
            </a:p>
          </p:txBody>
        </p:sp>
      </p:grpSp>
      <p:grpSp>
        <p:nvGrpSpPr>
          <p:cNvPr id="154" name="组合 156">
            <a:extLst>
              <a:ext uri="{FF2B5EF4-FFF2-40B4-BE49-F238E27FC236}">
                <a16:creationId xmlns:a16="http://schemas.microsoft.com/office/drawing/2014/main" id="{77E5CDAF-5804-456F-968F-818ED70C46D6}"/>
              </a:ext>
            </a:extLst>
          </p:cNvPr>
          <p:cNvGrpSpPr>
            <a:grpSpLocks/>
          </p:cNvGrpSpPr>
          <p:nvPr/>
        </p:nvGrpSpPr>
        <p:grpSpPr bwMode="auto">
          <a:xfrm>
            <a:off x="6846981" y="2446338"/>
            <a:ext cx="733425" cy="909637"/>
            <a:chOff x="8196695" y="1249092"/>
            <a:chExt cx="732519" cy="909523"/>
          </a:xfrm>
        </p:grpSpPr>
        <p:sp>
          <p:nvSpPr>
            <p:cNvPr id="155" name="右大括号 154">
              <a:extLst>
                <a:ext uri="{FF2B5EF4-FFF2-40B4-BE49-F238E27FC236}">
                  <a16:creationId xmlns:a16="http://schemas.microsoft.com/office/drawing/2014/main" id="{D7415711-8EEE-49DC-8695-9294473A5D9A}"/>
                </a:ext>
              </a:extLst>
            </p:cNvPr>
            <p:cNvSpPr/>
            <p:nvPr/>
          </p:nvSpPr>
          <p:spPr>
            <a:xfrm>
              <a:off x="8196695" y="1249092"/>
              <a:ext cx="149041" cy="909523"/>
            </a:xfrm>
            <a:prstGeom prst="rightBrace">
              <a:avLst>
                <a:gd name="adj1" fmla="val 35005"/>
                <a:gd name="adj2" fmla="val 50000"/>
              </a:avLst>
            </a:prstGeom>
            <a:noFill/>
            <a:ln w="9525" cap="flat" cmpd="sng" algn="ctr">
              <a:solidFill>
                <a:srgbClr val="333333">
                  <a:shade val="95000"/>
                  <a:satMod val="105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1"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156" name="Text Box 39">
              <a:extLst>
                <a:ext uri="{FF2B5EF4-FFF2-40B4-BE49-F238E27FC236}">
                  <a16:creationId xmlns:a16="http://schemas.microsoft.com/office/drawing/2014/main" id="{D2C42176-82F7-467A-BB4D-74785AB2682B}"/>
                </a:ext>
              </a:extLst>
            </p:cNvPr>
            <p:cNvSpPr txBox="1">
              <a:spLocks noChangeArrowheads="1"/>
            </p:cNvSpPr>
            <p:nvPr/>
          </p:nvSpPr>
          <p:spPr bwMode="auto">
            <a:xfrm>
              <a:off x="8316416" y="1537736"/>
              <a:ext cx="612798" cy="338554"/>
            </a:xfrm>
            <a:prstGeom prst="rect">
              <a:avLst/>
            </a:prstGeom>
            <a:noFill/>
            <a:ln w="9525">
              <a:noFill/>
              <a:miter lim="800000"/>
              <a:headEnd/>
              <a:tailEnd/>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微软雅黑" charset="-122"/>
                  <a:ea typeface="微软雅黑" charset="-122"/>
                </a:rPr>
                <a:t>1</a:t>
              </a:r>
              <a:r>
                <a:rPr kumimoji="0" lang="zh-CN" altLang="en-US" sz="1600" b="1" i="0" u="none" strike="noStrike" kern="0" cap="none" spc="0" normalizeH="0" baseline="0" noProof="0">
                  <a:ln>
                    <a:noFill/>
                  </a:ln>
                  <a:solidFill>
                    <a:srgbClr val="000000"/>
                  </a:solidFill>
                  <a:effectLst/>
                  <a:uLnTx/>
                  <a:uFillTx/>
                  <a:latin typeface="微软雅黑" charset="-122"/>
                  <a:ea typeface="微软雅黑" charset="-122"/>
                </a:rPr>
                <a:t>区</a:t>
              </a:r>
            </a:p>
          </p:txBody>
        </p:sp>
      </p:grpSp>
      <p:grpSp>
        <p:nvGrpSpPr>
          <p:cNvPr id="157" name="组合 159">
            <a:extLst>
              <a:ext uri="{FF2B5EF4-FFF2-40B4-BE49-F238E27FC236}">
                <a16:creationId xmlns:a16="http://schemas.microsoft.com/office/drawing/2014/main" id="{32F4AEB2-1EE3-4504-B037-037CBB7F5D0A}"/>
              </a:ext>
            </a:extLst>
          </p:cNvPr>
          <p:cNvGrpSpPr>
            <a:grpSpLocks/>
          </p:cNvGrpSpPr>
          <p:nvPr/>
        </p:nvGrpSpPr>
        <p:grpSpPr bwMode="auto">
          <a:xfrm>
            <a:off x="6846981" y="3355975"/>
            <a:ext cx="733425" cy="909638"/>
            <a:chOff x="8196695" y="1249092"/>
            <a:chExt cx="732519" cy="909523"/>
          </a:xfrm>
        </p:grpSpPr>
        <p:sp>
          <p:nvSpPr>
            <p:cNvPr id="158" name="右大括号 157">
              <a:extLst>
                <a:ext uri="{FF2B5EF4-FFF2-40B4-BE49-F238E27FC236}">
                  <a16:creationId xmlns:a16="http://schemas.microsoft.com/office/drawing/2014/main" id="{2303A578-C376-49F3-95B9-E52FFF017AAE}"/>
                </a:ext>
              </a:extLst>
            </p:cNvPr>
            <p:cNvSpPr/>
            <p:nvPr/>
          </p:nvSpPr>
          <p:spPr>
            <a:xfrm>
              <a:off x="8196695" y="1249092"/>
              <a:ext cx="149041" cy="909523"/>
            </a:xfrm>
            <a:prstGeom prst="rightBrace">
              <a:avLst>
                <a:gd name="adj1" fmla="val 35005"/>
                <a:gd name="adj2" fmla="val 50000"/>
              </a:avLst>
            </a:prstGeom>
            <a:noFill/>
            <a:ln w="9525" cap="flat" cmpd="sng" algn="ctr">
              <a:solidFill>
                <a:srgbClr val="333333">
                  <a:shade val="95000"/>
                  <a:satMod val="105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1"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159" name="Text Box 39">
              <a:extLst>
                <a:ext uri="{FF2B5EF4-FFF2-40B4-BE49-F238E27FC236}">
                  <a16:creationId xmlns:a16="http://schemas.microsoft.com/office/drawing/2014/main" id="{65133540-A40D-4E56-9A59-CB5FE542D32E}"/>
                </a:ext>
              </a:extLst>
            </p:cNvPr>
            <p:cNvSpPr txBox="1">
              <a:spLocks noChangeArrowheads="1"/>
            </p:cNvSpPr>
            <p:nvPr/>
          </p:nvSpPr>
          <p:spPr bwMode="auto">
            <a:xfrm>
              <a:off x="8316416" y="1537736"/>
              <a:ext cx="612798" cy="338554"/>
            </a:xfrm>
            <a:prstGeom prst="rect">
              <a:avLst/>
            </a:prstGeom>
            <a:noFill/>
            <a:ln w="9525">
              <a:noFill/>
              <a:miter lim="800000"/>
              <a:headEnd/>
              <a:tailEnd/>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微软雅黑" charset="-122"/>
                  <a:ea typeface="微软雅黑" charset="-122"/>
                </a:rPr>
                <a:t>2</a:t>
              </a:r>
              <a:r>
                <a:rPr kumimoji="0" lang="zh-CN" altLang="en-US" sz="1600" b="1" i="0" u="none" strike="noStrike" kern="0" cap="none" spc="0" normalizeH="0" baseline="0" noProof="0">
                  <a:ln>
                    <a:noFill/>
                  </a:ln>
                  <a:solidFill>
                    <a:srgbClr val="000000"/>
                  </a:solidFill>
                  <a:effectLst/>
                  <a:uLnTx/>
                  <a:uFillTx/>
                  <a:latin typeface="微软雅黑" charset="-122"/>
                  <a:ea typeface="微软雅黑" charset="-122"/>
                </a:rPr>
                <a:t>区</a:t>
              </a:r>
            </a:p>
          </p:txBody>
        </p:sp>
      </p:grpSp>
      <p:grpSp>
        <p:nvGrpSpPr>
          <p:cNvPr id="160" name="组合 163">
            <a:extLst>
              <a:ext uri="{FF2B5EF4-FFF2-40B4-BE49-F238E27FC236}">
                <a16:creationId xmlns:a16="http://schemas.microsoft.com/office/drawing/2014/main" id="{ACC06F71-2989-463E-9C9E-EA1239523682}"/>
              </a:ext>
            </a:extLst>
          </p:cNvPr>
          <p:cNvGrpSpPr>
            <a:grpSpLocks/>
          </p:cNvGrpSpPr>
          <p:nvPr/>
        </p:nvGrpSpPr>
        <p:grpSpPr bwMode="auto">
          <a:xfrm>
            <a:off x="6923181" y="5184774"/>
            <a:ext cx="839787" cy="920727"/>
            <a:chOff x="8196695" y="1249092"/>
            <a:chExt cx="839801" cy="909523"/>
          </a:xfrm>
        </p:grpSpPr>
        <p:sp>
          <p:nvSpPr>
            <p:cNvPr id="161" name="右大括号 160">
              <a:extLst>
                <a:ext uri="{FF2B5EF4-FFF2-40B4-BE49-F238E27FC236}">
                  <a16:creationId xmlns:a16="http://schemas.microsoft.com/office/drawing/2014/main" id="{919D4B9E-7A54-4367-895A-BFD152227E3D}"/>
                </a:ext>
              </a:extLst>
            </p:cNvPr>
            <p:cNvSpPr/>
            <p:nvPr/>
          </p:nvSpPr>
          <p:spPr>
            <a:xfrm>
              <a:off x="8196695" y="1249092"/>
              <a:ext cx="149227" cy="909523"/>
            </a:xfrm>
            <a:prstGeom prst="rightBrace">
              <a:avLst>
                <a:gd name="adj1" fmla="val 35005"/>
                <a:gd name="adj2" fmla="val 50000"/>
              </a:avLst>
            </a:prstGeom>
            <a:noFill/>
            <a:ln w="9525" cap="flat" cmpd="sng" algn="ctr">
              <a:solidFill>
                <a:srgbClr val="333333">
                  <a:shade val="95000"/>
                  <a:satMod val="105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1"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162" name="Text Box 39">
              <a:extLst>
                <a:ext uri="{FF2B5EF4-FFF2-40B4-BE49-F238E27FC236}">
                  <a16:creationId xmlns:a16="http://schemas.microsoft.com/office/drawing/2014/main" id="{96EFFF88-C93A-4B22-88DB-57B04815083D}"/>
                </a:ext>
              </a:extLst>
            </p:cNvPr>
            <p:cNvSpPr txBox="1">
              <a:spLocks noChangeArrowheads="1"/>
            </p:cNvSpPr>
            <p:nvPr/>
          </p:nvSpPr>
          <p:spPr bwMode="auto">
            <a:xfrm>
              <a:off x="8316416" y="1537736"/>
              <a:ext cx="720080" cy="338554"/>
            </a:xfrm>
            <a:prstGeom prst="rect">
              <a:avLst/>
            </a:prstGeom>
            <a:noFill/>
            <a:ln w="9525">
              <a:noFill/>
              <a:miter lim="800000"/>
              <a:headEnd/>
              <a:tailEnd/>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a:ln>
                    <a:noFill/>
                  </a:ln>
                  <a:solidFill>
                    <a:srgbClr val="000000"/>
                  </a:solidFill>
                  <a:effectLst/>
                  <a:uLnTx/>
                  <a:uFillTx/>
                  <a:latin typeface="微软雅黑" charset="-122"/>
                  <a:ea typeface="微软雅黑" charset="-122"/>
                </a:rPr>
                <a:t>m</a:t>
              </a:r>
              <a:r>
                <a:rPr kumimoji="0" lang="zh-CN" altLang="en-US" sz="1600" b="1" i="0" u="none" strike="noStrike" kern="0" cap="none" spc="0" normalizeH="0" baseline="0" noProof="0">
                  <a:ln>
                    <a:noFill/>
                  </a:ln>
                  <a:solidFill>
                    <a:srgbClr val="000000"/>
                  </a:solidFill>
                  <a:effectLst/>
                  <a:uLnTx/>
                  <a:uFillTx/>
                  <a:latin typeface="微软雅黑" charset="-122"/>
                  <a:ea typeface="微软雅黑" charset="-122"/>
                </a:rPr>
                <a:t>区</a:t>
              </a:r>
            </a:p>
          </p:txBody>
        </p:sp>
      </p:grpSp>
      <p:sp>
        <p:nvSpPr>
          <p:cNvPr id="163" name="Text Box 66">
            <a:extLst>
              <a:ext uri="{FF2B5EF4-FFF2-40B4-BE49-F238E27FC236}">
                <a16:creationId xmlns:a16="http://schemas.microsoft.com/office/drawing/2014/main" id="{61BAB249-23EB-45C7-B075-2115FC3D6897}"/>
              </a:ext>
            </a:extLst>
          </p:cNvPr>
          <p:cNvSpPr txBox="1">
            <a:spLocks noChangeArrowheads="1"/>
          </p:cNvSpPr>
          <p:nvPr/>
        </p:nvSpPr>
        <p:spPr bwMode="auto">
          <a:xfrm>
            <a:off x="5184497" y="6105502"/>
            <a:ext cx="2120900" cy="400050"/>
          </a:xfrm>
          <a:prstGeom prst="rect">
            <a:avLst/>
          </a:prstGeom>
          <a:noFill/>
          <a:ln>
            <a:noFill/>
          </a:ln>
        </p:spPr>
        <p:txBody>
          <a:bodyPr>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ctr" eaLnBrk="1" fontAlgn="base" hangingPunct="1">
              <a:spcBef>
                <a:spcPct val="0"/>
              </a:spcBef>
              <a:spcAft>
                <a:spcPct val="0"/>
              </a:spcAft>
              <a:defRPr/>
            </a:pPr>
            <a:r>
              <a:rPr kumimoji="1" lang="en-US" altLang="zh-CN" b="1" dirty="0">
                <a:solidFill>
                  <a:srgbClr val="0000FF"/>
                </a:solidFill>
                <a:latin typeface="微软雅黑" panose="020B0503020204020204" pitchFamily="34" charset="-122"/>
                <a:ea typeface="微软雅黑" panose="020B0503020204020204" pitchFamily="34" charset="-122"/>
              </a:rPr>
              <a:t>n=2</a:t>
            </a:r>
            <a:r>
              <a:rPr kumimoji="1" lang="en-US" altLang="zh-CN" b="1" baseline="30000" dirty="0">
                <a:solidFill>
                  <a:srgbClr val="0000FF"/>
                </a:solidFill>
                <a:latin typeface="微软雅黑" panose="020B0503020204020204" pitchFamily="34" charset="-122"/>
                <a:ea typeface="微软雅黑" panose="020B0503020204020204" pitchFamily="34" charset="-122"/>
              </a:rPr>
              <a:t>s</a:t>
            </a:r>
            <a:r>
              <a:rPr kumimoji="1" lang="zh-CN" altLang="en-US" b="1" dirty="0">
                <a:solidFill>
                  <a:srgbClr val="0000FF"/>
                </a:solidFill>
                <a:latin typeface="微软雅黑" panose="020B0503020204020204" pitchFamily="34" charset="-122"/>
                <a:ea typeface="微软雅黑" panose="020B0503020204020204" pitchFamily="34" charset="-122"/>
              </a:rPr>
              <a:t>，</a:t>
            </a:r>
            <a:r>
              <a:rPr kumimoji="1" lang="en-US" altLang="zh-CN" b="1" dirty="0">
                <a:solidFill>
                  <a:srgbClr val="0000FF"/>
                </a:solidFill>
                <a:latin typeface="微软雅黑" panose="020B0503020204020204" pitchFamily="34" charset="-122"/>
                <a:ea typeface="微软雅黑" panose="020B0503020204020204" pitchFamily="34" charset="-122"/>
              </a:rPr>
              <a:t>m=2</a:t>
            </a:r>
            <a:r>
              <a:rPr kumimoji="1" lang="en-US" altLang="zh-CN" b="1" baseline="30000" dirty="0">
                <a:solidFill>
                  <a:srgbClr val="0000FF"/>
                </a:solidFill>
                <a:latin typeface="微软雅黑" panose="020B0503020204020204" pitchFamily="34" charset="-122"/>
                <a:ea typeface="微软雅黑" panose="020B0503020204020204" pitchFamily="34" charset="-122"/>
              </a:rPr>
              <a:t>t</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blinds(vertical)">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blinds(vertical)">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blinds(vertical)">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blinds(vertical)">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27" presetClass="emph" presetSubtype="0" repeatCount="3000" fill="remove" grpId="0" nodeType="clickEffect">
                                  <p:stCondLst>
                                    <p:cond delay="0"/>
                                  </p:stCondLst>
                                  <p:childTnLst>
                                    <p:animClr clrSpc="rgb" dir="cw">
                                      <p:cBhvr override="childStyle">
                                        <p:cTn id="26" dur="250" autoRev="1" fill="remove"/>
                                        <p:tgtEl>
                                          <p:spTgt spid="138"/>
                                        </p:tgtEl>
                                        <p:attrNameLst>
                                          <p:attrName>style.color</p:attrName>
                                        </p:attrNameLst>
                                      </p:cBhvr>
                                      <p:to>
                                        <a:schemeClr val="bg1"/>
                                      </p:to>
                                    </p:animClr>
                                    <p:animClr clrSpc="rgb" dir="cw">
                                      <p:cBhvr>
                                        <p:cTn id="27" dur="250" autoRev="1" fill="remove"/>
                                        <p:tgtEl>
                                          <p:spTgt spid="138"/>
                                        </p:tgtEl>
                                        <p:attrNameLst>
                                          <p:attrName>fillcolor</p:attrName>
                                        </p:attrNameLst>
                                      </p:cBhvr>
                                      <p:to>
                                        <a:schemeClr val="bg1"/>
                                      </p:to>
                                    </p:animClr>
                                    <p:set>
                                      <p:cBhvr>
                                        <p:cTn id="28" dur="250" autoRev="1" fill="remove"/>
                                        <p:tgtEl>
                                          <p:spTgt spid="138"/>
                                        </p:tgtEl>
                                        <p:attrNameLst>
                                          <p:attrName>fill.type</p:attrName>
                                        </p:attrNameLst>
                                      </p:cBhvr>
                                      <p:to>
                                        <p:strVal val="solid"/>
                                      </p:to>
                                    </p:set>
                                    <p:set>
                                      <p:cBhvr>
                                        <p:cTn id="29" dur="250" autoRev="1" fill="remove"/>
                                        <p:tgtEl>
                                          <p:spTgt spid="138"/>
                                        </p:tgtEl>
                                        <p:attrNameLst>
                                          <p:attrName>fill.on</p:attrName>
                                        </p:attrNameLst>
                                      </p:cBhvr>
                                      <p:to>
                                        <p:strVal val="true"/>
                                      </p:to>
                                    </p:set>
                                  </p:childTnLst>
                                </p:cTn>
                              </p:par>
                              <p:par>
                                <p:cTn id="30" presetID="27" presetClass="emph" presetSubtype="0" repeatCount="3000" fill="remove" grpId="0" nodeType="withEffect">
                                  <p:stCondLst>
                                    <p:cond delay="0"/>
                                  </p:stCondLst>
                                  <p:childTnLst>
                                    <p:animClr clrSpc="rgb" dir="cw">
                                      <p:cBhvr override="childStyle">
                                        <p:cTn id="31" dur="250" autoRev="1" fill="remove"/>
                                        <p:tgtEl>
                                          <p:spTgt spid="70"/>
                                        </p:tgtEl>
                                        <p:attrNameLst>
                                          <p:attrName>style.color</p:attrName>
                                        </p:attrNameLst>
                                      </p:cBhvr>
                                      <p:to>
                                        <a:schemeClr val="bg1"/>
                                      </p:to>
                                    </p:animClr>
                                    <p:animClr clrSpc="rgb" dir="cw">
                                      <p:cBhvr>
                                        <p:cTn id="32" dur="250" autoRev="1" fill="remove"/>
                                        <p:tgtEl>
                                          <p:spTgt spid="70"/>
                                        </p:tgtEl>
                                        <p:attrNameLst>
                                          <p:attrName>fillcolor</p:attrName>
                                        </p:attrNameLst>
                                      </p:cBhvr>
                                      <p:to>
                                        <a:schemeClr val="bg1"/>
                                      </p:to>
                                    </p:animClr>
                                    <p:set>
                                      <p:cBhvr>
                                        <p:cTn id="33" dur="250" autoRev="1" fill="remove"/>
                                        <p:tgtEl>
                                          <p:spTgt spid="70"/>
                                        </p:tgtEl>
                                        <p:attrNameLst>
                                          <p:attrName>fill.type</p:attrName>
                                        </p:attrNameLst>
                                      </p:cBhvr>
                                      <p:to>
                                        <p:strVal val="solid"/>
                                      </p:to>
                                    </p:set>
                                    <p:set>
                                      <p:cBhvr>
                                        <p:cTn id="34" dur="250" autoRev="1" fill="remove"/>
                                        <p:tgtEl>
                                          <p:spTgt spid="70"/>
                                        </p:tgtEl>
                                        <p:attrNameLst>
                                          <p:attrName>fill.on</p:attrName>
                                        </p:attrNameLst>
                                      </p:cBhvr>
                                      <p:to>
                                        <p:strVal val="true"/>
                                      </p:to>
                                    </p:set>
                                  </p:childTnLst>
                                </p:cTn>
                              </p:par>
                              <p:par>
                                <p:cTn id="35" presetID="22" presetClass="entr" presetSubtype="1" repeatCount="3000" fill="hold" grpId="0" nodeType="withEffect">
                                  <p:stCondLst>
                                    <p:cond delay="0"/>
                                  </p:stCondLst>
                                  <p:childTnLst>
                                    <p:set>
                                      <p:cBhvr>
                                        <p:cTn id="36" dur="1" fill="hold">
                                          <p:stCondLst>
                                            <p:cond delay="0"/>
                                          </p:stCondLst>
                                        </p:cTn>
                                        <p:tgtEl>
                                          <p:spTgt spid="93"/>
                                        </p:tgtEl>
                                        <p:attrNameLst>
                                          <p:attrName>style.visibility</p:attrName>
                                        </p:attrNameLst>
                                      </p:cBhvr>
                                      <p:to>
                                        <p:strVal val="visible"/>
                                      </p:to>
                                    </p:set>
                                    <p:animEffect transition="in" filter="wipe(up)">
                                      <p:cBhvr>
                                        <p:cTn id="37" dur="500"/>
                                        <p:tgtEl>
                                          <p:spTgt spid="93"/>
                                        </p:tgtEl>
                                      </p:cBhvr>
                                    </p:animEffect>
                                  </p:childTnLst>
                                </p:cTn>
                              </p:par>
                            </p:childTnLst>
                          </p:cTn>
                        </p:par>
                      </p:childTnLst>
                    </p:cTn>
                  </p:par>
                  <p:par>
                    <p:cTn id="38" fill="hold">
                      <p:stCondLst>
                        <p:cond delay="indefinite"/>
                      </p:stCondLst>
                      <p:childTnLst>
                        <p:par>
                          <p:cTn id="39" fill="hold">
                            <p:stCondLst>
                              <p:cond delay="0"/>
                            </p:stCondLst>
                            <p:childTnLst>
                              <p:par>
                                <p:cTn id="40" presetID="27" presetClass="emph" presetSubtype="0" repeatCount="3000" fill="remove" grpId="0" nodeType="clickEffect">
                                  <p:stCondLst>
                                    <p:cond delay="0"/>
                                  </p:stCondLst>
                                  <p:childTnLst>
                                    <p:animClr clrSpc="rgb" dir="cw">
                                      <p:cBhvr override="childStyle">
                                        <p:cTn id="41" dur="250" autoRev="1" fill="remove"/>
                                        <p:tgtEl>
                                          <p:spTgt spid="139"/>
                                        </p:tgtEl>
                                        <p:attrNameLst>
                                          <p:attrName>style.color</p:attrName>
                                        </p:attrNameLst>
                                      </p:cBhvr>
                                      <p:to>
                                        <a:schemeClr val="bg1"/>
                                      </p:to>
                                    </p:animClr>
                                    <p:animClr clrSpc="rgb" dir="cw">
                                      <p:cBhvr>
                                        <p:cTn id="42" dur="250" autoRev="1" fill="remove"/>
                                        <p:tgtEl>
                                          <p:spTgt spid="139"/>
                                        </p:tgtEl>
                                        <p:attrNameLst>
                                          <p:attrName>fillcolor</p:attrName>
                                        </p:attrNameLst>
                                      </p:cBhvr>
                                      <p:to>
                                        <a:schemeClr val="bg1"/>
                                      </p:to>
                                    </p:animClr>
                                    <p:set>
                                      <p:cBhvr>
                                        <p:cTn id="43" dur="250" autoRev="1" fill="remove"/>
                                        <p:tgtEl>
                                          <p:spTgt spid="139"/>
                                        </p:tgtEl>
                                        <p:attrNameLst>
                                          <p:attrName>fill.type</p:attrName>
                                        </p:attrNameLst>
                                      </p:cBhvr>
                                      <p:to>
                                        <p:strVal val="solid"/>
                                      </p:to>
                                    </p:set>
                                    <p:set>
                                      <p:cBhvr>
                                        <p:cTn id="44" dur="250" autoRev="1" fill="remove"/>
                                        <p:tgtEl>
                                          <p:spTgt spid="139"/>
                                        </p:tgtEl>
                                        <p:attrNameLst>
                                          <p:attrName>fill.on</p:attrName>
                                        </p:attrNameLst>
                                      </p:cBhvr>
                                      <p:to>
                                        <p:strVal val="true"/>
                                      </p:to>
                                    </p:set>
                                  </p:childTnLst>
                                </p:cTn>
                              </p:par>
                              <p:par>
                                <p:cTn id="45" presetID="27" presetClass="emph" presetSubtype="0" repeatCount="3000" fill="remove" grpId="0" nodeType="withEffect">
                                  <p:stCondLst>
                                    <p:cond delay="0"/>
                                  </p:stCondLst>
                                  <p:childTnLst>
                                    <p:animClr clrSpc="rgb" dir="cw">
                                      <p:cBhvr override="childStyle">
                                        <p:cTn id="46" dur="250" autoRev="1" fill="remove"/>
                                        <p:tgtEl>
                                          <p:spTgt spid="71"/>
                                        </p:tgtEl>
                                        <p:attrNameLst>
                                          <p:attrName>style.color</p:attrName>
                                        </p:attrNameLst>
                                      </p:cBhvr>
                                      <p:to>
                                        <a:schemeClr val="bg1"/>
                                      </p:to>
                                    </p:animClr>
                                    <p:animClr clrSpc="rgb" dir="cw">
                                      <p:cBhvr>
                                        <p:cTn id="47" dur="250" autoRev="1" fill="remove"/>
                                        <p:tgtEl>
                                          <p:spTgt spid="71"/>
                                        </p:tgtEl>
                                        <p:attrNameLst>
                                          <p:attrName>fillcolor</p:attrName>
                                        </p:attrNameLst>
                                      </p:cBhvr>
                                      <p:to>
                                        <a:schemeClr val="bg1"/>
                                      </p:to>
                                    </p:animClr>
                                    <p:set>
                                      <p:cBhvr>
                                        <p:cTn id="48" dur="250" autoRev="1" fill="remove"/>
                                        <p:tgtEl>
                                          <p:spTgt spid="71"/>
                                        </p:tgtEl>
                                        <p:attrNameLst>
                                          <p:attrName>fill.type</p:attrName>
                                        </p:attrNameLst>
                                      </p:cBhvr>
                                      <p:to>
                                        <p:strVal val="solid"/>
                                      </p:to>
                                    </p:set>
                                    <p:set>
                                      <p:cBhvr>
                                        <p:cTn id="49" dur="250" autoRev="1" fill="remove"/>
                                        <p:tgtEl>
                                          <p:spTgt spid="71"/>
                                        </p:tgtEl>
                                        <p:attrNameLst>
                                          <p:attrName>fill.on</p:attrName>
                                        </p:attrNameLst>
                                      </p:cBhvr>
                                      <p:to>
                                        <p:strVal val="true"/>
                                      </p:to>
                                    </p:set>
                                  </p:childTnLst>
                                </p:cTn>
                              </p:par>
                              <p:par>
                                <p:cTn id="50" presetID="22" presetClass="entr" presetSubtype="1" repeatCount="3000" fill="hold" grpId="0" nodeType="withEffect">
                                  <p:stCondLst>
                                    <p:cond delay="0"/>
                                  </p:stCondLst>
                                  <p:childTnLst>
                                    <p:set>
                                      <p:cBhvr>
                                        <p:cTn id="51" dur="1" fill="hold">
                                          <p:stCondLst>
                                            <p:cond delay="0"/>
                                          </p:stCondLst>
                                        </p:cTn>
                                        <p:tgtEl>
                                          <p:spTgt spid="90"/>
                                        </p:tgtEl>
                                        <p:attrNameLst>
                                          <p:attrName>style.visibility</p:attrName>
                                        </p:attrNameLst>
                                      </p:cBhvr>
                                      <p:to>
                                        <p:strVal val="visible"/>
                                      </p:to>
                                    </p:set>
                                    <p:animEffect transition="in" filter="wipe(up)">
                                      <p:cBhvr>
                                        <p:cTn id="52" dur="500"/>
                                        <p:tgtEl>
                                          <p:spTgt spid="90"/>
                                        </p:tgtEl>
                                      </p:cBhvr>
                                    </p:animEffect>
                                  </p:childTnLst>
                                </p:cTn>
                              </p:par>
                            </p:childTnLst>
                          </p:cTn>
                        </p:par>
                      </p:childTnLst>
                    </p:cTn>
                  </p:par>
                  <p:par>
                    <p:cTn id="53" fill="hold">
                      <p:stCondLst>
                        <p:cond delay="indefinite"/>
                      </p:stCondLst>
                      <p:childTnLst>
                        <p:par>
                          <p:cTn id="54" fill="hold">
                            <p:stCondLst>
                              <p:cond delay="0"/>
                            </p:stCondLst>
                            <p:childTnLst>
                              <p:par>
                                <p:cTn id="55" presetID="27" presetClass="emph" presetSubtype="0" repeatCount="3000" fill="remove" grpId="0" nodeType="clickEffect">
                                  <p:stCondLst>
                                    <p:cond delay="0"/>
                                  </p:stCondLst>
                                  <p:childTnLst>
                                    <p:animClr clrSpc="rgb" dir="cw">
                                      <p:cBhvr override="childStyle">
                                        <p:cTn id="56" dur="250" autoRev="1" fill="remove"/>
                                        <p:tgtEl>
                                          <p:spTgt spid="140"/>
                                        </p:tgtEl>
                                        <p:attrNameLst>
                                          <p:attrName>style.color</p:attrName>
                                        </p:attrNameLst>
                                      </p:cBhvr>
                                      <p:to>
                                        <a:schemeClr val="bg1"/>
                                      </p:to>
                                    </p:animClr>
                                    <p:animClr clrSpc="rgb" dir="cw">
                                      <p:cBhvr>
                                        <p:cTn id="57" dur="250" autoRev="1" fill="remove"/>
                                        <p:tgtEl>
                                          <p:spTgt spid="140"/>
                                        </p:tgtEl>
                                        <p:attrNameLst>
                                          <p:attrName>fillcolor</p:attrName>
                                        </p:attrNameLst>
                                      </p:cBhvr>
                                      <p:to>
                                        <a:schemeClr val="bg1"/>
                                      </p:to>
                                    </p:animClr>
                                    <p:set>
                                      <p:cBhvr>
                                        <p:cTn id="58" dur="250" autoRev="1" fill="remove"/>
                                        <p:tgtEl>
                                          <p:spTgt spid="140"/>
                                        </p:tgtEl>
                                        <p:attrNameLst>
                                          <p:attrName>fill.type</p:attrName>
                                        </p:attrNameLst>
                                      </p:cBhvr>
                                      <p:to>
                                        <p:strVal val="solid"/>
                                      </p:to>
                                    </p:set>
                                    <p:set>
                                      <p:cBhvr>
                                        <p:cTn id="59" dur="250" autoRev="1" fill="remove"/>
                                        <p:tgtEl>
                                          <p:spTgt spid="140"/>
                                        </p:tgtEl>
                                        <p:attrNameLst>
                                          <p:attrName>fill.on</p:attrName>
                                        </p:attrNameLst>
                                      </p:cBhvr>
                                      <p:to>
                                        <p:strVal val="true"/>
                                      </p:to>
                                    </p:set>
                                  </p:childTnLst>
                                </p:cTn>
                              </p:par>
                              <p:par>
                                <p:cTn id="60" presetID="27" presetClass="emph" presetSubtype="0" repeatCount="3000" fill="remove" grpId="0" nodeType="withEffect">
                                  <p:stCondLst>
                                    <p:cond delay="0"/>
                                  </p:stCondLst>
                                  <p:childTnLst>
                                    <p:animClr clrSpc="rgb" dir="cw">
                                      <p:cBhvr override="childStyle">
                                        <p:cTn id="61" dur="250" autoRev="1" fill="remove"/>
                                        <p:tgtEl>
                                          <p:spTgt spid="73"/>
                                        </p:tgtEl>
                                        <p:attrNameLst>
                                          <p:attrName>style.color</p:attrName>
                                        </p:attrNameLst>
                                      </p:cBhvr>
                                      <p:to>
                                        <a:schemeClr val="bg1"/>
                                      </p:to>
                                    </p:animClr>
                                    <p:animClr clrSpc="rgb" dir="cw">
                                      <p:cBhvr>
                                        <p:cTn id="62" dur="250" autoRev="1" fill="remove"/>
                                        <p:tgtEl>
                                          <p:spTgt spid="73"/>
                                        </p:tgtEl>
                                        <p:attrNameLst>
                                          <p:attrName>fillcolor</p:attrName>
                                        </p:attrNameLst>
                                      </p:cBhvr>
                                      <p:to>
                                        <a:schemeClr val="bg1"/>
                                      </p:to>
                                    </p:animClr>
                                    <p:set>
                                      <p:cBhvr>
                                        <p:cTn id="63" dur="250" autoRev="1" fill="remove"/>
                                        <p:tgtEl>
                                          <p:spTgt spid="73"/>
                                        </p:tgtEl>
                                        <p:attrNameLst>
                                          <p:attrName>fill.type</p:attrName>
                                        </p:attrNameLst>
                                      </p:cBhvr>
                                      <p:to>
                                        <p:strVal val="solid"/>
                                      </p:to>
                                    </p:set>
                                    <p:set>
                                      <p:cBhvr>
                                        <p:cTn id="64" dur="250" autoRev="1" fill="remove"/>
                                        <p:tgtEl>
                                          <p:spTgt spid="73"/>
                                        </p:tgtEl>
                                        <p:attrNameLst>
                                          <p:attrName>fill.on</p:attrName>
                                        </p:attrNameLst>
                                      </p:cBhvr>
                                      <p:to>
                                        <p:strVal val="true"/>
                                      </p:to>
                                    </p:set>
                                  </p:childTnLst>
                                </p:cTn>
                              </p:par>
                              <p:par>
                                <p:cTn id="65" presetID="22" presetClass="entr" presetSubtype="2" repeatCount="3000" fill="hold" grpId="0" nodeType="withEffect">
                                  <p:stCondLst>
                                    <p:cond delay="0"/>
                                  </p:stCondLst>
                                  <p:childTnLst>
                                    <p:set>
                                      <p:cBhvr>
                                        <p:cTn id="66" dur="1" fill="hold">
                                          <p:stCondLst>
                                            <p:cond delay="0"/>
                                          </p:stCondLst>
                                        </p:cTn>
                                        <p:tgtEl>
                                          <p:spTgt spid="91"/>
                                        </p:tgtEl>
                                        <p:attrNameLst>
                                          <p:attrName>style.visibility</p:attrName>
                                        </p:attrNameLst>
                                      </p:cBhvr>
                                      <p:to>
                                        <p:strVal val="visible"/>
                                      </p:to>
                                    </p:set>
                                    <p:animEffect transition="in" filter="wipe(right)">
                                      <p:cBhvr>
                                        <p:cTn id="67" dur="500"/>
                                        <p:tgtEl>
                                          <p:spTgt spid="91"/>
                                        </p:tgtEl>
                                      </p:cBhvr>
                                    </p:animEffect>
                                  </p:childTnLst>
                                </p:cTn>
                              </p:par>
                            </p:childTnLst>
                          </p:cTn>
                        </p:par>
                      </p:childTnLst>
                    </p:cTn>
                  </p:par>
                  <p:par>
                    <p:cTn id="68" fill="hold">
                      <p:stCondLst>
                        <p:cond delay="indefinite"/>
                      </p:stCondLst>
                      <p:childTnLst>
                        <p:par>
                          <p:cTn id="69" fill="hold">
                            <p:stCondLst>
                              <p:cond delay="0"/>
                            </p:stCondLst>
                            <p:childTnLst>
                              <p:par>
                                <p:cTn id="70" presetID="27" presetClass="emph" presetSubtype="0" repeatCount="3000" fill="remove" grpId="0" nodeType="clickEffect">
                                  <p:stCondLst>
                                    <p:cond delay="0"/>
                                  </p:stCondLst>
                                  <p:childTnLst>
                                    <p:animClr clrSpc="rgb" dir="cw">
                                      <p:cBhvr override="childStyle">
                                        <p:cTn id="71" dur="250" autoRev="1" fill="remove"/>
                                        <p:tgtEl>
                                          <p:spTgt spid="141"/>
                                        </p:tgtEl>
                                        <p:attrNameLst>
                                          <p:attrName>style.color</p:attrName>
                                        </p:attrNameLst>
                                      </p:cBhvr>
                                      <p:to>
                                        <a:schemeClr val="bg1"/>
                                      </p:to>
                                    </p:animClr>
                                    <p:animClr clrSpc="rgb" dir="cw">
                                      <p:cBhvr>
                                        <p:cTn id="72" dur="250" autoRev="1" fill="remove"/>
                                        <p:tgtEl>
                                          <p:spTgt spid="141"/>
                                        </p:tgtEl>
                                        <p:attrNameLst>
                                          <p:attrName>fillcolor</p:attrName>
                                        </p:attrNameLst>
                                      </p:cBhvr>
                                      <p:to>
                                        <a:schemeClr val="bg1"/>
                                      </p:to>
                                    </p:animClr>
                                    <p:set>
                                      <p:cBhvr>
                                        <p:cTn id="73" dur="250" autoRev="1" fill="remove"/>
                                        <p:tgtEl>
                                          <p:spTgt spid="141"/>
                                        </p:tgtEl>
                                        <p:attrNameLst>
                                          <p:attrName>fill.type</p:attrName>
                                        </p:attrNameLst>
                                      </p:cBhvr>
                                      <p:to>
                                        <p:strVal val="solid"/>
                                      </p:to>
                                    </p:set>
                                    <p:set>
                                      <p:cBhvr>
                                        <p:cTn id="74" dur="250" autoRev="1" fill="remove"/>
                                        <p:tgtEl>
                                          <p:spTgt spid="141"/>
                                        </p:tgtEl>
                                        <p:attrNameLst>
                                          <p:attrName>fill.on</p:attrName>
                                        </p:attrNameLst>
                                      </p:cBhvr>
                                      <p:to>
                                        <p:strVal val="true"/>
                                      </p:to>
                                    </p:set>
                                  </p:childTnLst>
                                </p:cTn>
                              </p:par>
                              <p:par>
                                <p:cTn id="75" presetID="27" presetClass="emph" presetSubtype="0" repeatCount="3000" fill="remove" grpId="0" nodeType="withEffect">
                                  <p:stCondLst>
                                    <p:cond delay="0"/>
                                  </p:stCondLst>
                                  <p:childTnLst>
                                    <p:animClr clrSpc="rgb" dir="cw">
                                      <p:cBhvr override="childStyle">
                                        <p:cTn id="76" dur="250" autoRev="1" fill="remove"/>
                                        <p:tgtEl>
                                          <p:spTgt spid="89"/>
                                        </p:tgtEl>
                                        <p:attrNameLst>
                                          <p:attrName>style.color</p:attrName>
                                        </p:attrNameLst>
                                      </p:cBhvr>
                                      <p:to>
                                        <a:schemeClr val="bg1"/>
                                      </p:to>
                                    </p:animClr>
                                    <p:animClr clrSpc="rgb" dir="cw">
                                      <p:cBhvr>
                                        <p:cTn id="77" dur="250" autoRev="1" fill="remove"/>
                                        <p:tgtEl>
                                          <p:spTgt spid="89"/>
                                        </p:tgtEl>
                                        <p:attrNameLst>
                                          <p:attrName>fillcolor</p:attrName>
                                        </p:attrNameLst>
                                      </p:cBhvr>
                                      <p:to>
                                        <a:schemeClr val="bg1"/>
                                      </p:to>
                                    </p:animClr>
                                    <p:set>
                                      <p:cBhvr>
                                        <p:cTn id="78" dur="250" autoRev="1" fill="remove"/>
                                        <p:tgtEl>
                                          <p:spTgt spid="89"/>
                                        </p:tgtEl>
                                        <p:attrNameLst>
                                          <p:attrName>fill.type</p:attrName>
                                        </p:attrNameLst>
                                      </p:cBhvr>
                                      <p:to>
                                        <p:strVal val="solid"/>
                                      </p:to>
                                    </p:set>
                                    <p:set>
                                      <p:cBhvr>
                                        <p:cTn id="79" dur="250" autoRev="1" fill="remove"/>
                                        <p:tgtEl>
                                          <p:spTgt spid="89"/>
                                        </p:tgtEl>
                                        <p:attrNameLst>
                                          <p:attrName>fill.on</p:attrName>
                                        </p:attrNameLst>
                                      </p:cBhvr>
                                      <p:to>
                                        <p:strVal val="true"/>
                                      </p:to>
                                    </p:set>
                                  </p:childTnLst>
                                </p:cTn>
                              </p:par>
                              <p:par>
                                <p:cTn id="80" presetID="22" presetClass="entr" presetSubtype="2" repeatCount="3000" fill="hold" grpId="0" nodeType="withEffect">
                                  <p:stCondLst>
                                    <p:cond delay="0"/>
                                  </p:stCondLst>
                                  <p:childTnLst>
                                    <p:set>
                                      <p:cBhvr>
                                        <p:cTn id="81" dur="1" fill="hold">
                                          <p:stCondLst>
                                            <p:cond delay="0"/>
                                          </p:stCondLst>
                                        </p:cTn>
                                        <p:tgtEl>
                                          <p:spTgt spid="92"/>
                                        </p:tgtEl>
                                        <p:attrNameLst>
                                          <p:attrName>style.visibility</p:attrName>
                                        </p:attrNameLst>
                                      </p:cBhvr>
                                      <p:to>
                                        <p:strVal val="visible"/>
                                      </p:to>
                                    </p:set>
                                    <p:animEffect transition="in" filter="wipe(right)">
                                      <p:cBhvr>
                                        <p:cTn id="82" dur="500"/>
                                        <p:tgtEl>
                                          <p:spTgt spid="92"/>
                                        </p:tgtEl>
                                      </p:cBhvr>
                                    </p:animEffect>
                                  </p:childTnLst>
                                </p:cTn>
                              </p:par>
                            </p:childTnLst>
                          </p:cTn>
                        </p:par>
                      </p:childTnLst>
                    </p:cTn>
                  </p:par>
                  <p:par>
                    <p:cTn id="83" fill="hold">
                      <p:stCondLst>
                        <p:cond delay="indefinite"/>
                      </p:stCondLst>
                      <p:childTnLst>
                        <p:par>
                          <p:cTn id="84" fill="hold">
                            <p:stCondLst>
                              <p:cond delay="0"/>
                            </p:stCondLst>
                            <p:childTnLst>
                              <p:par>
                                <p:cTn id="85" presetID="27" presetClass="emph" presetSubtype="0" repeatCount="3000" fill="remove" grpId="0" nodeType="clickEffect">
                                  <p:stCondLst>
                                    <p:cond delay="0"/>
                                  </p:stCondLst>
                                  <p:childTnLst>
                                    <p:animClr clrSpc="rgb" dir="cw">
                                      <p:cBhvr override="childStyle">
                                        <p:cTn id="86" dur="250" autoRev="1" fill="remove"/>
                                        <p:tgtEl>
                                          <p:spTgt spid="126"/>
                                        </p:tgtEl>
                                        <p:attrNameLst>
                                          <p:attrName>style.color</p:attrName>
                                        </p:attrNameLst>
                                      </p:cBhvr>
                                      <p:to>
                                        <a:schemeClr val="bg1"/>
                                      </p:to>
                                    </p:animClr>
                                    <p:animClr clrSpc="rgb" dir="cw">
                                      <p:cBhvr>
                                        <p:cTn id="87" dur="250" autoRev="1" fill="remove"/>
                                        <p:tgtEl>
                                          <p:spTgt spid="126"/>
                                        </p:tgtEl>
                                        <p:attrNameLst>
                                          <p:attrName>fillcolor</p:attrName>
                                        </p:attrNameLst>
                                      </p:cBhvr>
                                      <p:to>
                                        <a:schemeClr val="bg1"/>
                                      </p:to>
                                    </p:animClr>
                                    <p:set>
                                      <p:cBhvr>
                                        <p:cTn id="88" dur="250" autoRev="1" fill="remove"/>
                                        <p:tgtEl>
                                          <p:spTgt spid="126"/>
                                        </p:tgtEl>
                                        <p:attrNameLst>
                                          <p:attrName>fill.type</p:attrName>
                                        </p:attrNameLst>
                                      </p:cBhvr>
                                      <p:to>
                                        <p:strVal val="solid"/>
                                      </p:to>
                                    </p:set>
                                    <p:set>
                                      <p:cBhvr>
                                        <p:cTn id="89" dur="250" autoRev="1" fill="remove"/>
                                        <p:tgtEl>
                                          <p:spTgt spid="126"/>
                                        </p:tgtEl>
                                        <p:attrNameLst>
                                          <p:attrName>fill.on</p:attrName>
                                        </p:attrNameLst>
                                      </p:cBhvr>
                                      <p:to>
                                        <p:strVal val="true"/>
                                      </p:to>
                                    </p:set>
                                  </p:childTnLst>
                                </p:cTn>
                              </p:par>
                            </p:childTnLst>
                          </p:cTn>
                        </p:par>
                        <p:par>
                          <p:cTn id="90" fill="hold">
                            <p:stCondLst>
                              <p:cond delay="1500"/>
                            </p:stCondLst>
                            <p:childTnLst>
                              <p:par>
                                <p:cTn id="91" presetID="22" presetClass="entr" presetSubtype="2" repeatCount="3000" fill="hold" grpId="0" nodeType="afterEffect">
                                  <p:stCondLst>
                                    <p:cond delay="0"/>
                                  </p:stCondLst>
                                  <p:childTnLst>
                                    <p:set>
                                      <p:cBhvr>
                                        <p:cTn id="92" dur="1" fill="hold">
                                          <p:stCondLst>
                                            <p:cond delay="0"/>
                                          </p:stCondLst>
                                        </p:cTn>
                                        <p:tgtEl>
                                          <p:spTgt spid="94"/>
                                        </p:tgtEl>
                                        <p:attrNameLst>
                                          <p:attrName>style.visibility</p:attrName>
                                        </p:attrNameLst>
                                      </p:cBhvr>
                                      <p:to>
                                        <p:strVal val="visible"/>
                                      </p:to>
                                    </p:set>
                                    <p:animEffect transition="in" filter="wipe(right)">
                                      <p:cBhvr>
                                        <p:cTn id="93" dur="500"/>
                                        <p:tgtEl>
                                          <p:spTgt spid="94"/>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1" repeatCount="3000" fill="hold" grpId="0" nodeType="clickEffect">
                                  <p:stCondLst>
                                    <p:cond delay="0"/>
                                  </p:stCondLst>
                                  <p:childTnLst>
                                    <p:set>
                                      <p:cBhvr>
                                        <p:cTn id="97" dur="1" fill="hold">
                                          <p:stCondLst>
                                            <p:cond delay="0"/>
                                          </p:stCondLst>
                                        </p:cTn>
                                        <p:tgtEl>
                                          <p:spTgt spid="95"/>
                                        </p:tgtEl>
                                        <p:attrNameLst>
                                          <p:attrName>style.visibility</p:attrName>
                                        </p:attrNameLst>
                                      </p:cBhvr>
                                      <p:to>
                                        <p:strVal val="visible"/>
                                      </p:to>
                                    </p:set>
                                    <p:animEffect transition="in" filter="wipe(up)">
                                      <p:cBhvr>
                                        <p:cTn id="98" dur="500"/>
                                        <p:tgtEl>
                                          <p:spTgt spid="95"/>
                                        </p:tgtEl>
                                      </p:cBhvr>
                                    </p:animEffect>
                                  </p:childTnLst>
                                </p:cTn>
                              </p:par>
                              <p:par>
                                <p:cTn id="99" presetID="22" presetClass="entr" presetSubtype="1" repeatCount="3000" fill="hold" grpId="0" nodeType="withEffect">
                                  <p:stCondLst>
                                    <p:cond delay="0"/>
                                  </p:stCondLst>
                                  <p:childTnLst>
                                    <p:set>
                                      <p:cBhvr>
                                        <p:cTn id="100" dur="1" fill="hold">
                                          <p:stCondLst>
                                            <p:cond delay="0"/>
                                          </p:stCondLst>
                                        </p:cTn>
                                        <p:tgtEl>
                                          <p:spTgt spid="96"/>
                                        </p:tgtEl>
                                        <p:attrNameLst>
                                          <p:attrName>style.visibility</p:attrName>
                                        </p:attrNameLst>
                                      </p:cBhvr>
                                      <p:to>
                                        <p:strVal val="visible"/>
                                      </p:to>
                                    </p:set>
                                    <p:animEffect transition="in" filter="wipe(up)">
                                      <p:cBhvr>
                                        <p:cTn id="101" dur="500"/>
                                        <p:tgtEl>
                                          <p:spTgt spid="96"/>
                                        </p:tgtEl>
                                      </p:cBhvr>
                                    </p:animEffect>
                                  </p:childTnLst>
                                </p:cTn>
                              </p:par>
                              <p:par>
                                <p:cTn id="102" presetID="22" presetClass="entr" presetSubtype="1" repeatCount="3000" fill="hold" grpId="0" nodeType="withEffect">
                                  <p:stCondLst>
                                    <p:cond delay="0"/>
                                  </p:stCondLst>
                                  <p:childTnLst>
                                    <p:set>
                                      <p:cBhvr>
                                        <p:cTn id="103" dur="1" fill="hold">
                                          <p:stCondLst>
                                            <p:cond delay="0"/>
                                          </p:stCondLst>
                                        </p:cTn>
                                        <p:tgtEl>
                                          <p:spTgt spid="97"/>
                                        </p:tgtEl>
                                        <p:attrNameLst>
                                          <p:attrName>style.visibility</p:attrName>
                                        </p:attrNameLst>
                                      </p:cBhvr>
                                      <p:to>
                                        <p:strVal val="visible"/>
                                      </p:to>
                                    </p:set>
                                    <p:animEffect transition="in" filter="wipe(up)">
                                      <p:cBhvr>
                                        <p:cTn id="104" dur="500"/>
                                        <p:tgtEl>
                                          <p:spTgt spid="97"/>
                                        </p:tgtEl>
                                      </p:cBhvr>
                                    </p:animEffect>
                                  </p:childTnLst>
                                </p:cTn>
                              </p:par>
                              <p:par>
                                <p:cTn id="105" presetID="22" presetClass="entr" presetSubtype="2" repeatCount="3000" fill="hold" grpId="0" nodeType="withEffect">
                                  <p:stCondLst>
                                    <p:cond delay="0"/>
                                  </p:stCondLst>
                                  <p:childTnLst>
                                    <p:set>
                                      <p:cBhvr>
                                        <p:cTn id="106" dur="1" fill="hold">
                                          <p:stCondLst>
                                            <p:cond delay="0"/>
                                          </p:stCondLst>
                                        </p:cTn>
                                        <p:tgtEl>
                                          <p:spTgt spid="98"/>
                                        </p:tgtEl>
                                        <p:attrNameLst>
                                          <p:attrName>style.visibility</p:attrName>
                                        </p:attrNameLst>
                                      </p:cBhvr>
                                      <p:to>
                                        <p:strVal val="visible"/>
                                      </p:to>
                                    </p:set>
                                    <p:animEffect transition="in" filter="wipe(right)">
                                      <p:cBhvr>
                                        <p:cTn id="107" dur="500"/>
                                        <p:tgtEl>
                                          <p:spTgt spid="98"/>
                                        </p:tgtEl>
                                      </p:cBhvr>
                                    </p:animEffect>
                                  </p:childTnLst>
                                </p:cTn>
                              </p:par>
                              <p:par>
                                <p:cTn id="108" presetID="22" presetClass="entr" presetSubtype="2" repeatCount="3000" fill="hold" grpId="0" nodeType="withEffect">
                                  <p:stCondLst>
                                    <p:cond delay="0"/>
                                  </p:stCondLst>
                                  <p:childTnLst>
                                    <p:set>
                                      <p:cBhvr>
                                        <p:cTn id="109" dur="1" fill="hold">
                                          <p:stCondLst>
                                            <p:cond delay="0"/>
                                          </p:stCondLst>
                                        </p:cTn>
                                        <p:tgtEl>
                                          <p:spTgt spid="99"/>
                                        </p:tgtEl>
                                        <p:attrNameLst>
                                          <p:attrName>style.visibility</p:attrName>
                                        </p:attrNameLst>
                                      </p:cBhvr>
                                      <p:to>
                                        <p:strVal val="visible"/>
                                      </p:to>
                                    </p:set>
                                    <p:animEffect transition="in" filter="wipe(right)">
                                      <p:cBhvr>
                                        <p:cTn id="110" dur="500"/>
                                        <p:tgtEl>
                                          <p:spTgt spid="99"/>
                                        </p:tgtEl>
                                      </p:cBhvr>
                                    </p:animEffect>
                                  </p:childTnLst>
                                </p:cTn>
                              </p:par>
                              <p:par>
                                <p:cTn id="111" presetID="22" presetClass="entr" presetSubtype="2" repeatCount="3000" fill="hold" grpId="0" nodeType="withEffect">
                                  <p:stCondLst>
                                    <p:cond delay="0"/>
                                  </p:stCondLst>
                                  <p:childTnLst>
                                    <p:set>
                                      <p:cBhvr>
                                        <p:cTn id="112" dur="1" fill="hold">
                                          <p:stCondLst>
                                            <p:cond delay="0"/>
                                          </p:stCondLst>
                                        </p:cTn>
                                        <p:tgtEl>
                                          <p:spTgt spid="100"/>
                                        </p:tgtEl>
                                        <p:attrNameLst>
                                          <p:attrName>style.visibility</p:attrName>
                                        </p:attrNameLst>
                                      </p:cBhvr>
                                      <p:to>
                                        <p:strVal val="visible"/>
                                      </p:to>
                                    </p:set>
                                    <p:animEffect transition="in" filter="wipe(right)">
                                      <p:cBhvr>
                                        <p:cTn id="113" dur="500"/>
                                        <p:tgtEl>
                                          <p:spTgt spid="100"/>
                                        </p:tgtEl>
                                      </p:cBhvr>
                                    </p:animEffect>
                                  </p:childTnLst>
                                </p:cTn>
                              </p:par>
                              <p:par>
                                <p:cTn id="114" presetID="22" presetClass="entr" presetSubtype="2" repeatCount="3000" fill="hold" grpId="0" nodeType="withEffect">
                                  <p:stCondLst>
                                    <p:cond delay="0"/>
                                  </p:stCondLst>
                                  <p:childTnLst>
                                    <p:set>
                                      <p:cBhvr>
                                        <p:cTn id="115" dur="1" fill="hold">
                                          <p:stCondLst>
                                            <p:cond delay="0"/>
                                          </p:stCondLst>
                                        </p:cTn>
                                        <p:tgtEl>
                                          <p:spTgt spid="101"/>
                                        </p:tgtEl>
                                        <p:attrNameLst>
                                          <p:attrName>style.visibility</p:attrName>
                                        </p:attrNameLst>
                                      </p:cBhvr>
                                      <p:to>
                                        <p:strVal val="visible"/>
                                      </p:to>
                                    </p:set>
                                    <p:animEffect transition="in" filter="wipe(right)">
                                      <p:cBhvr>
                                        <p:cTn id="116" dur="500"/>
                                        <p:tgtEl>
                                          <p:spTgt spid="101"/>
                                        </p:tgtEl>
                                      </p:cBhvr>
                                    </p:animEffect>
                                  </p:childTnLst>
                                </p:cTn>
                              </p:par>
                              <p:par>
                                <p:cTn id="117" presetID="22" presetClass="entr" presetSubtype="8" fill="hold" nodeType="withEffect">
                                  <p:stCondLst>
                                    <p:cond delay="0"/>
                                  </p:stCondLst>
                                  <p:childTnLst>
                                    <p:set>
                                      <p:cBhvr>
                                        <p:cTn id="118" dur="1" fill="hold">
                                          <p:stCondLst>
                                            <p:cond delay="0"/>
                                          </p:stCondLst>
                                        </p:cTn>
                                        <p:tgtEl>
                                          <p:spTgt spid="103"/>
                                        </p:tgtEl>
                                        <p:attrNameLst>
                                          <p:attrName>style.visibility</p:attrName>
                                        </p:attrNameLst>
                                      </p:cBhvr>
                                      <p:to>
                                        <p:strVal val="visible"/>
                                      </p:to>
                                    </p:set>
                                    <p:animEffect transition="in" filter="wipe(left)">
                                      <p:cBhvr>
                                        <p:cTn id="119" dur="500"/>
                                        <p:tgtEl>
                                          <p:spTgt spid="103"/>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1" fill="hold" nodeType="clickEffect">
                                  <p:stCondLst>
                                    <p:cond delay="0"/>
                                  </p:stCondLst>
                                  <p:childTnLst>
                                    <p:set>
                                      <p:cBhvr>
                                        <p:cTn id="123" dur="1" fill="hold">
                                          <p:stCondLst>
                                            <p:cond delay="0"/>
                                          </p:stCondLst>
                                        </p:cTn>
                                        <p:tgtEl>
                                          <p:spTgt spid="74"/>
                                        </p:tgtEl>
                                        <p:attrNameLst>
                                          <p:attrName>style.visibility</p:attrName>
                                        </p:attrNameLst>
                                      </p:cBhvr>
                                      <p:to>
                                        <p:strVal val="visible"/>
                                      </p:to>
                                    </p:set>
                                    <p:animEffect transition="in" filter="wipe(up)">
                                      <p:cBhvr>
                                        <p:cTn id="124" dur="500"/>
                                        <p:tgtEl>
                                          <p:spTgt spid="74"/>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1" fill="hold" nodeType="clickEffect">
                                  <p:stCondLst>
                                    <p:cond delay="0"/>
                                  </p:stCondLst>
                                  <p:childTnLst>
                                    <p:set>
                                      <p:cBhvr>
                                        <p:cTn id="128" dur="1" fill="hold">
                                          <p:stCondLst>
                                            <p:cond delay="0"/>
                                          </p:stCondLst>
                                        </p:cTn>
                                        <p:tgtEl>
                                          <p:spTgt spid="79"/>
                                        </p:tgtEl>
                                        <p:attrNameLst>
                                          <p:attrName>style.visibility</p:attrName>
                                        </p:attrNameLst>
                                      </p:cBhvr>
                                      <p:to>
                                        <p:strVal val="visible"/>
                                      </p:to>
                                    </p:set>
                                    <p:animEffect transition="in" filter="wipe(up)">
                                      <p:cBhvr>
                                        <p:cTn id="129" dur="500"/>
                                        <p:tgtEl>
                                          <p:spTgt spid="79"/>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1" fill="hold" nodeType="clickEffect">
                                  <p:stCondLst>
                                    <p:cond delay="0"/>
                                  </p:stCondLst>
                                  <p:childTnLst>
                                    <p:set>
                                      <p:cBhvr>
                                        <p:cTn id="133" dur="1" fill="hold">
                                          <p:stCondLst>
                                            <p:cond delay="0"/>
                                          </p:stCondLst>
                                        </p:cTn>
                                        <p:tgtEl>
                                          <p:spTgt spid="84"/>
                                        </p:tgtEl>
                                        <p:attrNameLst>
                                          <p:attrName>style.visibility</p:attrName>
                                        </p:attrNameLst>
                                      </p:cBhvr>
                                      <p:to>
                                        <p:strVal val="visible"/>
                                      </p:to>
                                    </p:set>
                                    <p:animEffect transition="in" filter="wipe(up)">
                                      <p:cBhvr>
                                        <p:cTn id="134" dur="500"/>
                                        <p:tgtEl>
                                          <p:spTgt spid="84"/>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8" fill="hold" nodeType="clickEffect">
                                  <p:stCondLst>
                                    <p:cond delay="0"/>
                                  </p:stCondLst>
                                  <p:childTnLst>
                                    <p:set>
                                      <p:cBhvr>
                                        <p:cTn id="138" dur="1" fill="hold">
                                          <p:stCondLst>
                                            <p:cond delay="0"/>
                                          </p:stCondLst>
                                        </p:cTn>
                                        <p:tgtEl>
                                          <p:spTgt spid="62"/>
                                        </p:tgtEl>
                                        <p:attrNameLst>
                                          <p:attrName>style.visibility</p:attrName>
                                        </p:attrNameLst>
                                      </p:cBhvr>
                                      <p:to>
                                        <p:strVal val="visible"/>
                                      </p:to>
                                    </p:set>
                                    <p:animEffect transition="in" filter="wipe(left)">
                                      <p:cBhvr>
                                        <p:cTn id="139" dur="500"/>
                                        <p:tgtEl>
                                          <p:spTgt spid="62"/>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8" fill="hold" nodeType="clickEffect">
                                  <p:stCondLst>
                                    <p:cond delay="0"/>
                                  </p:stCondLst>
                                  <p:childTnLst>
                                    <p:set>
                                      <p:cBhvr>
                                        <p:cTn id="143" dur="1" fill="hold">
                                          <p:stCondLst>
                                            <p:cond delay="0"/>
                                          </p:stCondLst>
                                        </p:cTn>
                                        <p:tgtEl>
                                          <p:spTgt spid="116"/>
                                        </p:tgtEl>
                                        <p:attrNameLst>
                                          <p:attrName>style.visibility</p:attrName>
                                        </p:attrNameLst>
                                      </p:cBhvr>
                                      <p:to>
                                        <p:strVal val="visible"/>
                                      </p:to>
                                    </p:set>
                                    <p:animEffect transition="in" filter="wipe(left)">
                                      <p:cBhvr>
                                        <p:cTn id="144" dur="500"/>
                                        <p:tgtEl>
                                          <p:spTgt spid="116"/>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nodeType="clickEffect">
                                  <p:stCondLst>
                                    <p:cond delay="0"/>
                                  </p:stCondLst>
                                  <p:childTnLst>
                                    <p:set>
                                      <p:cBhvr>
                                        <p:cTn id="148" dur="1" fill="hold">
                                          <p:stCondLst>
                                            <p:cond delay="0"/>
                                          </p:stCondLst>
                                        </p:cTn>
                                        <p:tgtEl>
                                          <p:spTgt spid="53"/>
                                        </p:tgtEl>
                                        <p:attrNameLst>
                                          <p:attrName>style.visibility</p:attrName>
                                        </p:attrNameLst>
                                      </p:cBhvr>
                                      <p:to>
                                        <p:strVal val="visible"/>
                                      </p:to>
                                    </p:set>
                                    <p:animEffect transition="in" filter="wipe(left)">
                                      <p:cBhvr>
                                        <p:cTn id="149" dur="500"/>
                                        <p:tgtEl>
                                          <p:spTgt spid="53"/>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8" fill="hold" grpId="0" nodeType="clickEffect">
                                  <p:stCondLst>
                                    <p:cond delay="0"/>
                                  </p:stCondLst>
                                  <p:childTnLst>
                                    <p:set>
                                      <p:cBhvr>
                                        <p:cTn id="153" dur="1" fill="hold">
                                          <p:stCondLst>
                                            <p:cond delay="0"/>
                                          </p:stCondLst>
                                        </p:cTn>
                                        <p:tgtEl>
                                          <p:spTgt spid="72"/>
                                        </p:tgtEl>
                                        <p:attrNameLst>
                                          <p:attrName>style.visibility</p:attrName>
                                        </p:attrNameLst>
                                      </p:cBhvr>
                                      <p:to>
                                        <p:strVal val="visible"/>
                                      </p:to>
                                    </p:set>
                                    <p:animEffect transition="in" filter="wipe(left)">
                                      <p:cBhvr>
                                        <p:cTn id="154" dur="500"/>
                                        <p:tgtEl>
                                          <p:spTgt spid="72"/>
                                        </p:tgtEl>
                                      </p:cBhvr>
                                    </p:animEffect>
                                  </p:childTnLst>
                                </p:cTn>
                              </p:par>
                            </p:childTnLst>
                          </p:cTn>
                        </p:par>
                      </p:childTnLst>
                    </p:cTn>
                  </p:par>
                  <p:par>
                    <p:cTn id="155" fill="hold">
                      <p:stCondLst>
                        <p:cond delay="indefinite"/>
                      </p:stCondLst>
                      <p:childTnLst>
                        <p:par>
                          <p:cTn id="156" fill="hold">
                            <p:stCondLst>
                              <p:cond delay="0"/>
                            </p:stCondLst>
                            <p:childTnLst>
                              <p:par>
                                <p:cTn id="157" presetID="22" presetClass="entr" presetSubtype="8" fill="hold" nodeType="clickEffect">
                                  <p:stCondLst>
                                    <p:cond delay="0"/>
                                  </p:stCondLst>
                                  <p:childTnLst>
                                    <p:set>
                                      <p:cBhvr>
                                        <p:cTn id="158" dur="1" fill="hold">
                                          <p:stCondLst>
                                            <p:cond delay="0"/>
                                          </p:stCondLst>
                                        </p:cTn>
                                        <p:tgtEl>
                                          <p:spTgt spid="67"/>
                                        </p:tgtEl>
                                        <p:attrNameLst>
                                          <p:attrName>style.visibility</p:attrName>
                                        </p:attrNameLst>
                                      </p:cBhvr>
                                      <p:to>
                                        <p:strVal val="visible"/>
                                      </p:to>
                                    </p:set>
                                    <p:animEffect transition="in" filter="wipe(left)">
                                      <p:cBhvr>
                                        <p:cTn id="159" dur="500"/>
                                        <p:tgtEl>
                                          <p:spTgt spid="67"/>
                                        </p:tgtEl>
                                      </p:cBhvr>
                                    </p:animEffect>
                                  </p:childTnLst>
                                </p:cTn>
                              </p:par>
                            </p:childTnLst>
                          </p:cTn>
                        </p:par>
                      </p:childTnLst>
                    </p:cTn>
                  </p:par>
                  <p:par>
                    <p:cTn id="160" fill="hold">
                      <p:stCondLst>
                        <p:cond delay="indefinite"/>
                      </p:stCondLst>
                      <p:childTnLst>
                        <p:par>
                          <p:cTn id="161" fill="hold">
                            <p:stCondLst>
                              <p:cond delay="0"/>
                            </p:stCondLst>
                            <p:childTnLst>
                              <p:par>
                                <p:cTn id="162" presetID="22" presetClass="entr" presetSubtype="4" fill="hold" nodeType="clickEffect">
                                  <p:stCondLst>
                                    <p:cond delay="0"/>
                                  </p:stCondLst>
                                  <p:childTnLst>
                                    <p:set>
                                      <p:cBhvr>
                                        <p:cTn id="163" dur="1" fill="hold">
                                          <p:stCondLst>
                                            <p:cond delay="0"/>
                                          </p:stCondLst>
                                        </p:cTn>
                                        <p:tgtEl>
                                          <p:spTgt spid="115"/>
                                        </p:tgtEl>
                                        <p:attrNameLst>
                                          <p:attrName>style.visibility</p:attrName>
                                        </p:attrNameLst>
                                      </p:cBhvr>
                                      <p:to>
                                        <p:strVal val="visible"/>
                                      </p:to>
                                    </p:set>
                                    <p:animEffect transition="in" filter="wipe(down)">
                                      <p:cBhvr>
                                        <p:cTn id="164" dur="500"/>
                                        <p:tgtEl>
                                          <p:spTgt spid="115"/>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1" fill="hold" nodeType="clickEffect">
                                  <p:stCondLst>
                                    <p:cond delay="0"/>
                                  </p:stCondLst>
                                  <p:childTnLst>
                                    <p:set>
                                      <p:cBhvr>
                                        <p:cTn id="168" dur="1" fill="hold">
                                          <p:stCondLst>
                                            <p:cond delay="0"/>
                                          </p:stCondLst>
                                        </p:cTn>
                                        <p:tgtEl>
                                          <p:spTgt spid="121"/>
                                        </p:tgtEl>
                                        <p:attrNameLst>
                                          <p:attrName>style.visibility</p:attrName>
                                        </p:attrNameLst>
                                      </p:cBhvr>
                                      <p:to>
                                        <p:strVal val="visible"/>
                                      </p:to>
                                    </p:set>
                                    <p:animEffect transition="in" filter="wipe(up)">
                                      <p:cBhvr>
                                        <p:cTn id="169" dur="500"/>
                                        <p:tgtEl>
                                          <p:spTgt spid="121"/>
                                        </p:tgtEl>
                                      </p:cBhvr>
                                    </p:animEffect>
                                  </p:childTnLst>
                                </p:cTn>
                              </p:par>
                            </p:childTnLst>
                          </p:cTn>
                        </p:par>
                        <p:par>
                          <p:cTn id="170" fill="hold">
                            <p:stCondLst>
                              <p:cond delay="500"/>
                            </p:stCondLst>
                            <p:childTnLst>
                              <p:par>
                                <p:cTn id="171" presetID="22" presetClass="entr" presetSubtype="2" fill="hold" nodeType="afterEffect">
                                  <p:stCondLst>
                                    <p:cond delay="0"/>
                                  </p:stCondLst>
                                  <p:childTnLst>
                                    <p:set>
                                      <p:cBhvr>
                                        <p:cTn id="172" dur="1" fill="hold">
                                          <p:stCondLst>
                                            <p:cond delay="0"/>
                                          </p:stCondLst>
                                        </p:cTn>
                                        <p:tgtEl>
                                          <p:spTgt spid="120"/>
                                        </p:tgtEl>
                                        <p:attrNameLst>
                                          <p:attrName>style.visibility</p:attrName>
                                        </p:attrNameLst>
                                      </p:cBhvr>
                                      <p:to>
                                        <p:strVal val="visible"/>
                                      </p:to>
                                    </p:set>
                                    <p:animEffect transition="in" filter="wipe(right)">
                                      <p:cBhvr>
                                        <p:cTn id="173" dur="500"/>
                                        <p:tgtEl>
                                          <p:spTgt spid="120"/>
                                        </p:tgtEl>
                                      </p:cBhvr>
                                    </p:animEffect>
                                  </p:childTnLst>
                                </p:cTn>
                              </p:par>
                            </p:childTnLst>
                          </p:cTn>
                        </p:par>
                        <p:par>
                          <p:cTn id="174" fill="hold">
                            <p:stCondLst>
                              <p:cond delay="1000"/>
                            </p:stCondLst>
                            <p:childTnLst>
                              <p:par>
                                <p:cTn id="175" presetID="22" presetClass="entr" presetSubtype="2" fill="hold" grpId="0" nodeType="afterEffect">
                                  <p:stCondLst>
                                    <p:cond delay="0"/>
                                  </p:stCondLst>
                                  <p:childTnLst>
                                    <p:set>
                                      <p:cBhvr>
                                        <p:cTn id="176" dur="1" fill="hold">
                                          <p:stCondLst>
                                            <p:cond delay="0"/>
                                          </p:stCondLst>
                                        </p:cTn>
                                        <p:tgtEl>
                                          <p:spTgt spid="125"/>
                                        </p:tgtEl>
                                        <p:attrNameLst>
                                          <p:attrName>style.visibility</p:attrName>
                                        </p:attrNameLst>
                                      </p:cBhvr>
                                      <p:to>
                                        <p:strVal val="visible"/>
                                      </p:to>
                                    </p:set>
                                    <p:animEffect transition="in" filter="wipe(right)">
                                      <p:cBhvr>
                                        <p:cTn id="177" dur="500"/>
                                        <p:tgtEl>
                                          <p:spTgt spid="125"/>
                                        </p:tgtEl>
                                      </p:cBhvr>
                                    </p:animEffect>
                                  </p:childTnLst>
                                </p:cTn>
                              </p:par>
                            </p:childTnLst>
                          </p:cTn>
                        </p:par>
                        <p:par>
                          <p:cTn id="178" fill="hold">
                            <p:stCondLst>
                              <p:cond delay="1500"/>
                            </p:stCondLst>
                            <p:childTnLst>
                              <p:par>
                                <p:cTn id="179" presetID="22" presetClass="entr" presetSubtype="4" fill="hold" nodeType="afterEffect">
                                  <p:stCondLst>
                                    <p:cond delay="0"/>
                                  </p:stCondLst>
                                  <p:childTnLst>
                                    <p:set>
                                      <p:cBhvr>
                                        <p:cTn id="180" dur="1" fill="hold">
                                          <p:stCondLst>
                                            <p:cond delay="0"/>
                                          </p:stCondLst>
                                        </p:cTn>
                                        <p:tgtEl>
                                          <p:spTgt spid="51"/>
                                        </p:tgtEl>
                                        <p:attrNameLst>
                                          <p:attrName>style.visibility</p:attrName>
                                        </p:attrNameLst>
                                      </p:cBhvr>
                                      <p:to>
                                        <p:strVal val="visible"/>
                                      </p:to>
                                    </p:set>
                                    <p:animEffect transition="in" filter="wipe(down)">
                                      <p:cBhvr>
                                        <p:cTn id="181" dur="500"/>
                                        <p:tgtEl>
                                          <p:spTgt spid="51"/>
                                        </p:tgtEl>
                                      </p:cBhvr>
                                    </p:animEffect>
                                  </p:childTnLst>
                                </p:cTn>
                              </p:par>
                            </p:childTnLst>
                          </p:cTn>
                        </p:par>
                        <p:par>
                          <p:cTn id="182" fill="hold">
                            <p:stCondLst>
                              <p:cond delay="2000"/>
                            </p:stCondLst>
                            <p:childTnLst>
                              <p:par>
                                <p:cTn id="183" presetID="22" presetClass="entr" presetSubtype="2" fill="hold" nodeType="afterEffect">
                                  <p:stCondLst>
                                    <p:cond delay="0"/>
                                  </p:stCondLst>
                                  <p:childTnLst>
                                    <p:set>
                                      <p:cBhvr>
                                        <p:cTn id="184" dur="1" fill="hold">
                                          <p:stCondLst>
                                            <p:cond delay="0"/>
                                          </p:stCondLst>
                                        </p:cTn>
                                        <p:tgtEl>
                                          <p:spTgt spid="122"/>
                                        </p:tgtEl>
                                        <p:attrNameLst>
                                          <p:attrName>style.visibility</p:attrName>
                                        </p:attrNameLst>
                                      </p:cBhvr>
                                      <p:to>
                                        <p:strVal val="visible"/>
                                      </p:to>
                                    </p:set>
                                    <p:animEffect transition="in" filter="wipe(right)">
                                      <p:cBhvr>
                                        <p:cTn id="185"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P spid="50" grpId="0"/>
      <p:bldP spid="70" grpId="0" animBg="1"/>
      <p:bldP spid="71" grpId="0" animBg="1"/>
      <p:bldP spid="72" grpId="0" animBg="1"/>
      <p:bldP spid="73"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25" grpId="0" animBg="1"/>
      <p:bldP spid="126" grpId="0" animBg="1"/>
      <p:bldP spid="138" grpId="0" animBg="1"/>
      <p:bldP spid="139" grpId="0" animBg="1"/>
      <p:bldP spid="140" grpId="0" animBg="1"/>
      <p:bldP spid="141"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浮点数转换</a:t>
            </a:r>
            <a:r>
              <a:rPr lang="zh-CN" altLang="en-US" dirty="0"/>
              <a:t>实例</a:t>
            </a:r>
          </a:p>
        </p:txBody>
      </p:sp>
      <p:sp>
        <p:nvSpPr>
          <p:cNvPr id="3" name="内容占位符 2"/>
          <p:cNvSpPr>
            <a:spLocks noGrp="1"/>
          </p:cNvSpPr>
          <p:nvPr>
            <p:ph idx="1"/>
          </p:nvPr>
        </p:nvSpPr>
        <p:spPr>
          <a:xfrm>
            <a:off x="510972" y="942764"/>
            <a:ext cx="11063712" cy="3478765"/>
          </a:xfrm>
          <a:ln>
            <a:noFill/>
          </a:ln>
        </p:spPr>
        <p:txBody>
          <a:bodyPr>
            <a:normAutofit/>
          </a:bodyPr>
          <a:lstStyle/>
          <a:p>
            <a:r>
              <a:rPr lang="en-US" altLang="zh-CN" b="1" dirty="0"/>
              <a:t>3.3</a:t>
            </a:r>
            <a:r>
              <a:rPr lang="en-US" altLang="zh-CN" b="1" baseline="-25000" dirty="0"/>
              <a:t>10</a:t>
            </a:r>
            <a:r>
              <a:rPr lang="en-US" altLang="zh-CN" b="1" dirty="0"/>
              <a:t>  </a:t>
            </a:r>
            <a:r>
              <a:rPr lang="en-US" altLang="zh-CN" b="1" dirty="0">
                <a:sym typeface="Wingdings" panose="05000000000000000000" pitchFamily="2" charset="2"/>
              </a:rPr>
              <a:t>  IEEE 754 float</a:t>
            </a:r>
          </a:p>
          <a:p>
            <a:pPr>
              <a:buNone/>
            </a:pPr>
            <a:r>
              <a:rPr lang="zh-CN" altLang="en-US" dirty="0">
                <a:sym typeface="Wingdings" panose="05000000000000000000" pitchFamily="2" charset="2"/>
              </a:rPr>
              <a:t>    十进制转换二进制 </a:t>
            </a:r>
            <a:r>
              <a:rPr lang="en-US" altLang="zh-CN" sz="2800" dirty="0">
                <a:latin typeface="Consolas" panose="020B0609020204030204" pitchFamily="49" charset="0"/>
                <a:sym typeface="Wingdings" panose="05000000000000000000" pitchFamily="2" charset="2"/>
              </a:rPr>
              <a:t>3.3</a:t>
            </a:r>
            <a:r>
              <a:rPr lang="en-US" altLang="zh-CN" sz="2800" baseline="-25000" dirty="0">
                <a:latin typeface="Consolas" panose="020B0609020204030204" pitchFamily="49" charset="0"/>
                <a:sym typeface="Wingdings" panose="05000000000000000000" pitchFamily="2" charset="2"/>
              </a:rPr>
              <a:t>10 </a:t>
            </a:r>
            <a:r>
              <a:rPr lang="en-US" altLang="zh-CN" sz="2800" dirty="0">
                <a:latin typeface="Consolas" panose="020B0609020204030204" pitchFamily="49" charset="0"/>
                <a:sym typeface="Wingdings" panose="05000000000000000000" pitchFamily="2" charset="2"/>
              </a:rPr>
              <a:t>=11.01</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dirty="0">
                <a:solidFill>
                  <a:srgbClr val="0000FF"/>
                </a:solidFill>
                <a:latin typeface="Consolas" panose="020B0609020204030204" pitchFamily="49" charset="0"/>
                <a:sym typeface="Wingdings" panose="05000000000000000000" pitchFamily="2" charset="2"/>
              </a:rPr>
              <a:t>...</a:t>
            </a:r>
            <a:r>
              <a:rPr lang="en-US" altLang="zh-CN" sz="2800" baseline="-25000" dirty="0">
                <a:latin typeface="Consolas" panose="020B0609020204030204" pitchFamily="49" charset="0"/>
                <a:sym typeface="Wingdings" panose="05000000000000000000" pitchFamily="2" charset="2"/>
              </a:rPr>
              <a:t>2</a:t>
            </a:r>
            <a:r>
              <a:rPr lang="en-US" altLang="zh-CN" sz="2800" dirty="0">
                <a:latin typeface="Consolas" panose="020B0609020204030204" pitchFamily="49" charset="0"/>
                <a:sym typeface="Wingdings" panose="05000000000000000000" pitchFamily="2" charset="2"/>
              </a:rPr>
              <a:t> </a:t>
            </a:r>
            <a:endParaRPr lang="en-US" altLang="zh-CN" dirty="0">
              <a:latin typeface="Consolas" panose="020B0609020204030204" pitchFamily="49" charset="0"/>
              <a:sym typeface="Wingdings" panose="05000000000000000000" pitchFamily="2" charset="2"/>
            </a:endParaRPr>
          </a:p>
          <a:p>
            <a:pPr>
              <a:buNone/>
            </a:pPr>
            <a:r>
              <a:rPr lang="zh-CN" altLang="en-US" dirty="0">
                <a:sym typeface="Wingdings" panose="05000000000000000000" pitchFamily="2" charset="2"/>
              </a:rPr>
              <a:t>                    规格化            </a:t>
            </a:r>
            <a:r>
              <a:rPr lang="en-US" altLang="zh-CN" sz="2800" dirty="0">
                <a:latin typeface="Consolas" panose="020B0609020204030204" pitchFamily="49" charset="0"/>
                <a:sym typeface="Wingdings" panose="05000000000000000000" pitchFamily="2" charset="2"/>
              </a:rPr>
              <a:t>=1.101</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0011×2</a:t>
            </a:r>
            <a:r>
              <a:rPr lang="en-US" altLang="zh-CN" b="1" baseline="5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1</a:t>
            </a:r>
            <a:r>
              <a:rPr lang="en-US" altLang="zh-CN" baseline="30000" dirty="0">
                <a:latin typeface="Consolas" panose="020B0609020204030204" pitchFamily="49" charset="0"/>
                <a:sym typeface="Wingdings" panose="05000000000000000000" pitchFamily="2" charset="2"/>
              </a:rPr>
              <a:t> </a:t>
            </a:r>
            <a:endParaRPr lang="en-US" altLang="zh-CN" dirty="0">
              <a:latin typeface="Consolas" panose="020B0609020204030204" pitchFamily="49" charset="0"/>
              <a:sym typeface="Wingdings" panose="05000000000000000000" pitchFamily="2" charset="2"/>
            </a:endParaRPr>
          </a:p>
          <a:p>
            <a:r>
              <a:rPr lang="zh-CN" altLang="en-US" dirty="0">
                <a:sym typeface="Wingdings" panose="05000000000000000000" pitchFamily="2" charset="2"/>
              </a:rPr>
              <a:t>取</a:t>
            </a:r>
            <a:r>
              <a:rPr lang="en-US" altLang="zh-CN" dirty="0">
                <a:sym typeface="Wingdings" panose="05000000000000000000" pitchFamily="2" charset="2"/>
              </a:rPr>
              <a:t>23</a:t>
            </a:r>
            <a:r>
              <a:rPr lang="zh-CN" altLang="en-US" dirty="0">
                <a:sym typeface="Wingdings" panose="05000000000000000000" pitchFamily="2" charset="2"/>
              </a:rPr>
              <a:t>位尾数，舍入后会</a:t>
            </a:r>
            <a:r>
              <a:rPr lang="zh-CN" altLang="en-US" b="1" dirty="0">
                <a:sym typeface="Wingdings" panose="05000000000000000000" pitchFamily="2" charset="2"/>
              </a:rPr>
              <a:t>变小</a:t>
            </a:r>
            <a:endParaRPr lang="en-US" altLang="zh-CN" sz="2800" b="1" dirty="0">
              <a:solidFill>
                <a:srgbClr val="0000FF"/>
              </a:solidFill>
              <a:latin typeface="Consolas" panose="020B0609020204030204" pitchFamily="49" charset="0"/>
              <a:sym typeface="Wingdings" panose="05000000000000000000" pitchFamily="2" charset="2"/>
            </a:endParaRPr>
          </a:p>
          <a:p>
            <a:r>
              <a:rPr lang="en-US" altLang="zh-CN" dirty="0">
                <a:sym typeface="Wingdings" panose="05000000000000000000" pitchFamily="2" charset="2"/>
              </a:rPr>
              <a:t>8</a:t>
            </a:r>
            <a:r>
              <a:rPr lang="zh-CN" altLang="en-US" dirty="0">
                <a:sym typeface="Wingdings" panose="05000000000000000000" pitchFamily="2" charset="2"/>
              </a:rPr>
              <a:t>位阶码                         </a:t>
            </a:r>
            <a:r>
              <a:rPr lang="en-US" altLang="zh-CN" sz="2800" dirty="0">
                <a:latin typeface="Consolas" panose="020B0609020204030204" pitchFamily="49" charset="0"/>
                <a:sym typeface="Wingdings" panose="05000000000000000000" pitchFamily="2" charset="2"/>
              </a:rPr>
              <a:t>= </a:t>
            </a:r>
            <a:r>
              <a:rPr lang="en-US" altLang="zh-CN" sz="2800" b="1" dirty="0">
                <a:solidFill>
                  <a:srgbClr val="C00000"/>
                </a:solidFill>
                <a:latin typeface="Consolas" panose="020B0609020204030204" pitchFamily="49" charset="0"/>
                <a:sym typeface="Wingdings" panose="05000000000000000000" pitchFamily="2" charset="2"/>
              </a:rPr>
              <a:t>1</a:t>
            </a:r>
            <a:r>
              <a:rPr lang="en-US" altLang="zh-CN" sz="2800" b="1" dirty="0">
                <a:solidFill>
                  <a:schemeClr val="accent6">
                    <a:lumMod val="50000"/>
                  </a:schemeClr>
                </a:solidFill>
                <a:latin typeface="Consolas" panose="020B0609020204030204" pitchFamily="49" charset="0"/>
                <a:sym typeface="Wingdings" panose="05000000000000000000" pitchFamily="2" charset="2"/>
              </a:rPr>
              <a:t> </a:t>
            </a:r>
            <a:r>
              <a:rPr lang="en-US" altLang="zh-CN" sz="2800" dirty="0">
                <a:latin typeface="Consolas" panose="020B0609020204030204" pitchFamily="49" charset="0"/>
                <a:sym typeface="Wingdings" panose="05000000000000000000" pitchFamily="2" charset="2"/>
              </a:rPr>
              <a:t>+ 127 = 10000000</a:t>
            </a:r>
            <a:r>
              <a:rPr lang="en-US" altLang="zh-CN" sz="2800" baseline="-25000" dirty="0">
                <a:latin typeface="Consolas" panose="020B0609020204030204" pitchFamily="49" charset="0"/>
                <a:sym typeface="Wingdings" panose="05000000000000000000" pitchFamily="2" charset="2"/>
              </a:rPr>
              <a:t>2</a:t>
            </a:r>
            <a:endParaRPr lang="en-US" altLang="zh-CN" sz="2800" dirty="0">
              <a:latin typeface="Consolas" panose="020B0609020204030204" pitchFamily="49" charset="0"/>
              <a:sym typeface="Wingdings" panose="05000000000000000000" pitchFamily="2" charset="2"/>
            </a:endParaRPr>
          </a:p>
          <a:p>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3321946751"/>
              </p:ext>
            </p:extLst>
          </p:nvPr>
        </p:nvGraphicFramePr>
        <p:xfrm>
          <a:off x="1759346" y="5144663"/>
          <a:ext cx="8762048" cy="504478"/>
        </p:xfrm>
        <a:graphic>
          <a:graphicData uri="http://schemas.openxmlformats.org/drawingml/2006/table">
            <a:tbl>
              <a:tblPr firstRow="1" bandRow="1">
                <a:tableStyleId>{5C22544A-7EE6-4342-B048-85BDC9FD1C3A}</a:tableStyleId>
              </a:tblPr>
              <a:tblGrid>
                <a:gridCol w="273814">
                  <a:extLst>
                    <a:ext uri="{9D8B030D-6E8A-4147-A177-3AD203B41FA5}">
                      <a16:colId xmlns:a16="http://schemas.microsoft.com/office/drawing/2014/main" val="20000"/>
                    </a:ext>
                  </a:extLst>
                </a:gridCol>
                <a:gridCol w="273814">
                  <a:extLst>
                    <a:ext uri="{9D8B030D-6E8A-4147-A177-3AD203B41FA5}">
                      <a16:colId xmlns:a16="http://schemas.microsoft.com/office/drawing/2014/main" val="20001"/>
                    </a:ext>
                  </a:extLst>
                </a:gridCol>
                <a:gridCol w="273814">
                  <a:extLst>
                    <a:ext uri="{9D8B030D-6E8A-4147-A177-3AD203B41FA5}">
                      <a16:colId xmlns:a16="http://schemas.microsoft.com/office/drawing/2014/main" val="20002"/>
                    </a:ext>
                  </a:extLst>
                </a:gridCol>
                <a:gridCol w="273814">
                  <a:extLst>
                    <a:ext uri="{9D8B030D-6E8A-4147-A177-3AD203B41FA5}">
                      <a16:colId xmlns:a16="http://schemas.microsoft.com/office/drawing/2014/main" val="20003"/>
                    </a:ext>
                  </a:extLst>
                </a:gridCol>
                <a:gridCol w="273814">
                  <a:extLst>
                    <a:ext uri="{9D8B030D-6E8A-4147-A177-3AD203B41FA5}">
                      <a16:colId xmlns:a16="http://schemas.microsoft.com/office/drawing/2014/main" val="20004"/>
                    </a:ext>
                  </a:extLst>
                </a:gridCol>
                <a:gridCol w="273814">
                  <a:extLst>
                    <a:ext uri="{9D8B030D-6E8A-4147-A177-3AD203B41FA5}">
                      <a16:colId xmlns:a16="http://schemas.microsoft.com/office/drawing/2014/main" val="20005"/>
                    </a:ext>
                  </a:extLst>
                </a:gridCol>
                <a:gridCol w="273814">
                  <a:extLst>
                    <a:ext uri="{9D8B030D-6E8A-4147-A177-3AD203B41FA5}">
                      <a16:colId xmlns:a16="http://schemas.microsoft.com/office/drawing/2014/main" val="20006"/>
                    </a:ext>
                  </a:extLst>
                </a:gridCol>
                <a:gridCol w="273814">
                  <a:extLst>
                    <a:ext uri="{9D8B030D-6E8A-4147-A177-3AD203B41FA5}">
                      <a16:colId xmlns:a16="http://schemas.microsoft.com/office/drawing/2014/main" val="20007"/>
                    </a:ext>
                  </a:extLst>
                </a:gridCol>
                <a:gridCol w="273814">
                  <a:extLst>
                    <a:ext uri="{9D8B030D-6E8A-4147-A177-3AD203B41FA5}">
                      <a16:colId xmlns:a16="http://schemas.microsoft.com/office/drawing/2014/main" val="20008"/>
                    </a:ext>
                  </a:extLst>
                </a:gridCol>
                <a:gridCol w="273814">
                  <a:extLst>
                    <a:ext uri="{9D8B030D-6E8A-4147-A177-3AD203B41FA5}">
                      <a16:colId xmlns:a16="http://schemas.microsoft.com/office/drawing/2014/main" val="20009"/>
                    </a:ext>
                  </a:extLst>
                </a:gridCol>
                <a:gridCol w="273814">
                  <a:extLst>
                    <a:ext uri="{9D8B030D-6E8A-4147-A177-3AD203B41FA5}">
                      <a16:colId xmlns:a16="http://schemas.microsoft.com/office/drawing/2014/main" val="20010"/>
                    </a:ext>
                  </a:extLst>
                </a:gridCol>
                <a:gridCol w="273814">
                  <a:extLst>
                    <a:ext uri="{9D8B030D-6E8A-4147-A177-3AD203B41FA5}">
                      <a16:colId xmlns:a16="http://schemas.microsoft.com/office/drawing/2014/main" val="20011"/>
                    </a:ext>
                  </a:extLst>
                </a:gridCol>
                <a:gridCol w="273814">
                  <a:extLst>
                    <a:ext uri="{9D8B030D-6E8A-4147-A177-3AD203B41FA5}">
                      <a16:colId xmlns:a16="http://schemas.microsoft.com/office/drawing/2014/main" val="20012"/>
                    </a:ext>
                  </a:extLst>
                </a:gridCol>
                <a:gridCol w="273814">
                  <a:extLst>
                    <a:ext uri="{9D8B030D-6E8A-4147-A177-3AD203B41FA5}">
                      <a16:colId xmlns:a16="http://schemas.microsoft.com/office/drawing/2014/main" val="20013"/>
                    </a:ext>
                  </a:extLst>
                </a:gridCol>
                <a:gridCol w="273814">
                  <a:extLst>
                    <a:ext uri="{9D8B030D-6E8A-4147-A177-3AD203B41FA5}">
                      <a16:colId xmlns:a16="http://schemas.microsoft.com/office/drawing/2014/main" val="20014"/>
                    </a:ext>
                  </a:extLst>
                </a:gridCol>
                <a:gridCol w="273814">
                  <a:extLst>
                    <a:ext uri="{9D8B030D-6E8A-4147-A177-3AD203B41FA5}">
                      <a16:colId xmlns:a16="http://schemas.microsoft.com/office/drawing/2014/main" val="20015"/>
                    </a:ext>
                  </a:extLst>
                </a:gridCol>
                <a:gridCol w="273814">
                  <a:extLst>
                    <a:ext uri="{9D8B030D-6E8A-4147-A177-3AD203B41FA5}">
                      <a16:colId xmlns:a16="http://schemas.microsoft.com/office/drawing/2014/main" val="20016"/>
                    </a:ext>
                  </a:extLst>
                </a:gridCol>
                <a:gridCol w="273814">
                  <a:extLst>
                    <a:ext uri="{9D8B030D-6E8A-4147-A177-3AD203B41FA5}">
                      <a16:colId xmlns:a16="http://schemas.microsoft.com/office/drawing/2014/main" val="20017"/>
                    </a:ext>
                  </a:extLst>
                </a:gridCol>
                <a:gridCol w="273814">
                  <a:extLst>
                    <a:ext uri="{9D8B030D-6E8A-4147-A177-3AD203B41FA5}">
                      <a16:colId xmlns:a16="http://schemas.microsoft.com/office/drawing/2014/main" val="20018"/>
                    </a:ext>
                  </a:extLst>
                </a:gridCol>
                <a:gridCol w="273814">
                  <a:extLst>
                    <a:ext uri="{9D8B030D-6E8A-4147-A177-3AD203B41FA5}">
                      <a16:colId xmlns:a16="http://schemas.microsoft.com/office/drawing/2014/main" val="20019"/>
                    </a:ext>
                  </a:extLst>
                </a:gridCol>
                <a:gridCol w="273814">
                  <a:extLst>
                    <a:ext uri="{9D8B030D-6E8A-4147-A177-3AD203B41FA5}">
                      <a16:colId xmlns:a16="http://schemas.microsoft.com/office/drawing/2014/main" val="20020"/>
                    </a:ext>
                  </a:extLst>
                </a:gridCol>
                <a:gridCol w="273814">
                  <a:extLst>
                    <a:ext uri="{9D8B030D-6E8A-4147-A177-3AD203B41FA5}">
                      <a16:colId xmlns:a16="http://schemas.microsoft.com/office/drawing/2014/main" val="20021"/>
                    </a:ext>
                  </a:extLst>
                </a:gridCol>
                <a:gridCol w="273814">
                  <a:extLst>
                    <a:ext uri="{9D8B030D-6E8A-4147-A177-3AD203B41FA5}">
                      <a16:colId xmlns:a16="http://schemas.microsoft.com/office/drawing/2014/main" val="20022"/>
                    </a:ext>
                  </a:extLst>
                </a:gridCol>
                <a:gridCol w="273814">
                  <a:extLst>
                    <a:ext uri="{9D8B030D-6E8A-4147-A177-3AD203B41FA5}">
                      <a16:colId xmlns:a16="http://schemas.microsoft.com/office/drawing/2014/main" val="20023"/>
                    </a:ext>
                  </a:extLst>
                </a:gridCol>
                <a:gridCol w="273814">
                  <a:extLst>
                    <a:ext uri="{9D8B030D-6E8A-4147-A177-3AD203B41FA5}">
                      <a16:colId xmlns:a16="http://schemas.microsoft.com/office/drawing/2014/main" val="20024"/>
                    </a:ext>
                  </a:extLst>
                </a:gridCol>
                <a:gridCol w="273814">
                  <a:extLst>
                    <a:ext uri="{9D8B030D-6E8A-4147-A177-3AD203B41FA5}">
                      <a16:colId xmlns:a16="http://schemas.microsoft.com/office/drawing/2014/main" val="20025"/>
                    </a:ext>
                  </a:extLst>
                </a:gridCol>
                <a:gridCol w="273814">
                  <a:extLst>
                    <a:ext uri="{9D8B030D-6E8A-4147-A177-3AD203B41FA5}">
                      <a16:colId xmlns:a16="http://schemas.microsoft.com/office/drawing/2014/main" val="20026"/>
                    </a:ext>
                  </a:extLst>
                </a:gridCol>
                <a:gridCol w="273814">
                  <a:extLst>
                    <a:ext uri="{9D8B030D-6E8A-4147-A177-3AD203B41FA5}">
                      <a16:colId xmlns:a16="http://schemas.microsoft.com/office/drawing/2014/main" val="20027"/>
                    </a:ext>
                  </a:extLst>
                </a:gridCol>
                <a:gridCol w="273814">
                  <a:extLst>
                    <a:ext uri="{9D8B030D-6E8A-4147-A177-3AD203B41FA5}">
                      <a16:colId xmlns:a16="http://schemas.microsoft.com/office/drawing/2014/main" val="20028"/>
                    </a:ext>
                  </a:extLst>
                </a:gridCol>
                <a:gridCol w="273814">
                  <a:extLst>
                    <a:ext uri="{9D8B030D-6E8A-4147-A177-3AD203B41FA5}">
                      <a16:colId xmlns:a16="http://schemas.microsoft.com/office/drawing/2014/main" val="20029"/>
                    </a:ext>
                  </a:extLst>
                </a:gridCol>
                <a:gridCol w="273814">
                  <a:extLst>
                    <a:ext uri="{9D8B030D-6E8A-4147-A177-3AD203B41FA5}">
                      <a16:colId xmlns:a16="http://schemas.microsoft.com/office/drawing/2014/main" val="20030"/>
                    </a:ext>
                  </a:extLst>
                </a:gridCol>
                <a:gridCol w="273814">
                  <a:extLst>
                    <a:ext uri="{9D8B030D-6E8A-4147-A177-3AD203B41FA5}">
                      <a16:colId xmlns:a16="http://schemas.microsoft.com/office/drawing/2014/main" val="20031"/>
                    </a:ext>
                  </a:extLst>
                </a:gridCol>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0</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extLst>
                  <a:ext uri="{0D108BD9-81ED-4DB2-BD59-A6C34878D82A}">
                    <a16:rowId xmlns:a16="http://schemas.microsoft.com/office/drawing/2014/main" val="10000"/>
                  </a:ext>
                </a:extLst>
              </a:tr>
            </a:tbl>
          </a:graphicData>
        </a:graphic>
      </p:graphicFrame>
      <p:grpSp>
        <p:nvGrpSpPr>
          <p:cNvPr id="18" name="组合 17"/>
          <p:cNvGrpSpPr/>
          <p:nvPr/>
        </p:nvGrpSpPr>
        <p:grpSpPr>
          <a:xfrm>
            <a:off x="1332237" y="4489038"/>
            <a:ext cx="9189156" cy="655626"/>
            <a:chOff x="1332237" y="4489038"/>
            <a:chExt cx="9189156" cy="655626"/>
          </a:xfrm>
        </p:grpSpPr>
        <p:grpSp>
          <p:nvGrpSpPr>
            <p:cNvPr id="17" name="组合 16"/>
            <p:cNvGrpSpPr/>
            <p:nvPr/>
          </p:nvGrpSpPr>
          <p:grpSpPr>
            <a:xfrm>
              <a:off x="1332237" y="4489038"/>
              <a:ext cx="9189156" cy="655626"/>
              <a:chOff x="1332237" y="4489038"/>
              <a:chExt cx="9189156" cy="655626"/>
            </a:xfrm>
          </p:grpSpPr>
          <p:sp>
            <p:nvSpPr>
              <p:cNvPr id="6" name="右大括号 5"/>
              <p:cNvSpPr/>
              <p:nvPr/>
            </p:nvSpPr>
            <p:spPr>
              <a:xfrm rot="16200000">
                <a:off x="3012102" y="3945065"/>
                <a:ext cx="206296" cy="2190134"/>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latin typeface="微软雅黑" panose="020B0503020204020204" pitchFamily="34" charset="-122"/>
                  <a:ea typeface="微软雅黑" panose="020B0503020204020204" pitchFamily="34" charset="-122"/>
                </a:endParaRPr>
              </a:p>
            </p:txBody>
          </p:sp>
          <p:sp>
            <p:nvSpPr>
              <p:cNvPr id="7" name="右大括号 6"/>
              <p:cNvSpPr/>
              <p:nvPr/>
            </p:nvSpPr>
            <p:spPr>
              <a:xfrm rot="16200000">
                <a:off x="7269823" y="1893094"/>
                <a:ext cx="212827" cy="6290313"/>
              </a:xfrm>
              <a:prstGeom prst="righ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6975973" y="4503213"/>
                <a:ext cx="854220" cy="400110"/>
              </a:xfrm>
              <a:prstGeom prst="rect">
                <a:avLst/>
              </a:prstGeom>
              <a:noFill/>
            </p:spPr>
            <p:txBody>
              <a:bodyPr wrap="square" rtlCol="0">
                <a:spAutoFit/>
              </a:bodyPr>
              <a:lstStyle/>
              <a:p>
                <a:pPr algn="ct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尾码</a:t>
                </a:r>
              </a:p>
            </p:txBody>
          </p:sp>
          <p:sp>
            <p:nvSpPr>
              <p:cNvPr id="9" name="文本框 8"/>
              <p:cNvSpPr txBox="1"/>
              <p:nvPr/>
            </p:nvSpPr>
            <p:spPr>
              <a:xfrm>
                <a:off x="2688139" y="4489038"/>
                <a:ext cx="854220" cy="400110"/>
              </a:xfrm>
              <a:prstGeom prst="rect">
                <a:avLst/>
              </a:prstGeom>
              <a:noFill/>
            </p:spPr>
            <p:txBody>
              <a:bodyPr wrap="square" rtlCol="0">
                <a:spAutoFit/>
              </a:bodyPr>
              <a:lstStyle/>
              <a:p>
                <a:pPr algn="ct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阶码</a:t>
                </a:r>
              </a:p>
            </p:txBody>
          </p:sp>
          <p:sp>
            <p:nvSpPr>
              <p:cNvPr id="10" name="文本框 9"/>
              <p:cNvSpPr txBox="1"/>
              <p:nvPr/>
            </p:nvSpPr>
            <p:spPr>
              <a:xfrm>
                <a:off x="1332237" y="4489038"/>
                <a:ext cx="854220" cy="400110"/>
              </a:xfrm>
              <a:prstGeom prst="rect">
                <a:avLst/>
              </a:prstGeom>
              <a:noFill/>
            </p:spPr>
            <p:txBody>
              <a:bodyPr wrap="square" rtlCol="0">
                <a:spAutoFit/>
              </a:bodyPr>
              <a:lstStyle/>
              <a:p>
                <a:pPr algn="ctr"/>
                <a:r>
                  <a:rPr lang="zh-CN" altLang="en-US" sz="2000" b="1" dirty="0">
                    <a:solidFill>
                      <a:schemeClr val="accent5">
                        <a:lumMod val="75000"/>
                      </a:schemeClr>
                    </a:solidFill>
                    <a:latin typeface="微软雅黑" panose="020B0503020204020204" pitchFamily="34" charset="-122"/>
                    <a:ea typeface="微软雅黑" panose="020B0503020204020204" pitchFamily="34" charset="-122"/>
                  </a:rPr>
                  <a:t>符号</a:t>
                </a:r>
              </a:p>
            </p:txBody>
          </p:sp>
        </p:grpSp>
        <p:cxnSp>
          <p:nvCxnSpPr>
            <p:cNvPr id="12" name="直接箭头连接符 11"/>
            <p:cNvCxnSpPr>
              <a:endCxn id="10" idx="2"/>
            </p:cNvCxnSpPr>
            <p:nvPr/>
          </p:nvCxnSpPr>
          <p:spPr>
            <a:xfrm flipH="1" flipV="1">
              <a:off x="1759347" y="4889148"/>
              <a:ext cx="127326" cy="25413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13" name="表格 12"/>
          <p:cNvGraphicFramePr>
            <a:graphicFrameLocks noGrp="1"/>
          </p:cNvGraphicFramePr>
          <p:nvPr>
            <p:extLst>
              <p:ext uri="{D42A27DB-BD31-4B8C-83A1-F6EECF244321}">
                <p14:modId xmlns:p14="http://schemas.microsoft.com/office/powerpoint/2010/main" val="2682990957"/>
              </p:ext>
            </p:extLst>
          </p:nvPr>
        </p:nvGraphicFramePr>
        <p:xfrm>
          <a:off x="1759344" y="5729088"/>
          <a:ext cx="8762048" cy="365760"/>
        </p:xfrm>
        <a:graphic>
          <a:graphicData uri="http://schemas.openxmlformats.org/drawingml/2006/table">
            <a:tbl>
              <a:tblPr firstRow="1" bandRow="1">
                <a:tableStyleId>{5C22544A-7EE6-4342-B048-85BDC9FD1C3A}</a:tableStyleId>
              </a:tblPr>
              <a:tblGrid>
                <a:gridCol w="1095256">
                  <a:extLst>
                    <a:ext uri="{9D8B030D-6E8A-4147-A177-3AD203B41FA5}">
                      <a16:colId xmlns:a16="http://schemas.microsoft.com/office/drawing/2014/main" val="20000"/>
                    </a:ext>
                  </a:extLst>
                </a:gridCol>
                <a:gridCol w="1095256">
                  <a:extLst>
                    <a:ext uri="{9D8B030D-6E8A-4147-A177-3AD203B41FA5}">
                      <a16:colId xmlns:a16="http://schemas.microsoft.com/office/drawing/2014/main" val="20001"/>
                    </a:ext>
                  </a:extLst>
                </a:gridCol>
                <a:gridCol w="1095256">
                  <a:extLst>
                    <a:ext uri="{9D8B030D-6E8A-4147-A177-3AD203B41FA5}">
                      <a16:colId xmlns:a16="http://schemas.microsoft.com/office/drawing/2014/main" val="20002"/>
                    </a:ext>
                  </a:extLst>
                </a:gridCol>
                <a:gridCol w="1095256">
                  <a:extLst>
                    <a:ext uri="{9D8B030D-6E8A-4147-A177-3AD203B41FA5}">
                      <a16:colId xmlns:a16="http://schemas.microsoft.com/office/drawing/2014/main" val="20003"/>
                    </a:ext>
                  </a:extLst>
                </a:gridCol>
                <a:gridCol w="1095256">
                  <a:extLst>
                    <a:ext uri="{9D8B030D-6E8A-4147-A177-3AD203B41FA5}">
                      <a16:colId xmlns:a16="http://schemas.microsoft.com/office/drawing/2014/main" val="20004"/>
                    </a:ext>
                  </a:extLst>
                </a:gridCol>
                <a:gridCol w="1095256">
                  <a:extLst>
                    <a:ext uri="{9D8B030D-6E8A-4147-A177-3AD203B41FA5}">
                      <a16:colId xmlns:a16="http://schemas.microsoft.com/office/drawing/2014/main" val="20005"/>
                    </a:ext>
                  </a:extLst>
                </a:gridCol>
                <a:gridCol w="1095256">
                  <a:extLst>
                    <a:ext uri="{9D8B030D-6E8A-4147-A177-3AD203B41FA5}">
                      <a16:colId xmlns:a16="http://schemas.microsoft.com/office/drawing/2014/main" val="20006"/>
                    </a:ext>
                  </a:extLst>
                </a:gridCol>
                <a:gridCol w="1095256">
                  <a:extLst>
                    <a:ext uri="{9D8B030D-6E8A-4147-A177-3AD203B41FA5}">
                      <a16:colId xmlns:a16="http://schemas.microsoft.com/office/drawing/2014/main" val="20007"/>
                    </a:ext>
                  </a:extLst>
                </a:gridCol>
              </a:tblGrid>
              <a:tr h="269849">
                <a:tc>
                  <a:txBody>
                    <a:bodyPr/>
                    <a:lstStyle/>
                    <a:p>
                      <a:r>
                        <a:rPr lang="en-US" altLang="zh-CN" dirty="0">
                          <a:solidFill>
                            <a:schemeClr val="tx1"/>
                          </a:solidFill>
                        </a:rPr>
                        <a:t>4</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0</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5</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3</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3</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3</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3</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3</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bl>
          </a:graphicData>
        </a:graphic>
      </p:graphicFrame>
      <p:sp>
        <p:nvSpPr>
          <p:cNvPr id="16" name="矩形 15"/>
          <p:cNvSpPr/>
          <p:nvPr/>
        </p:nvSpPr>
        <p:spPr>
          <a:xfrm>
            <a:off x="5321300" y="2267709"/>
            <a:ext cx="4482457" cy="462987"/>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84677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left)">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6" name="直接连接符 225"/>
          <p:cNvCxnSpPr/>
          <p:nvPr/>
        </p:nvCxnSpPr>
        <p:spPr>
          <a:xfrm flipV="1">
            <a:off x="283181" y="5806868"/>
            <a:ext cx="700479" cy="3791"/>
          </a:xfrm>
          <a:prstGeom prst="line">
            <a:avLst/>
          </a:prstGeom>
          <a:noFill/>
          <a:ln w="38100" cap="sq" cmpd="sng" algn="ctr">
            <a:solidFill>
              <a:srgbClr val="00B0F0"/>
            </a:solidFill>
            <a:prstDash val="solid"/>
            <a:miter lim="800000"/>
            <a:tailEnd type="none"/>
          </a:ln>
          <a:effectLst/>
        </p:spPr>
      </p:cxnSp>
      <p:grpSp>
        <p:nvGrpSpPr>
          <p:cNvPr id="101" name="组合 100"/>
          <p:cNvGrpSpPr/>
          <p:nvPr/>
        </p:nvGrpSpPr>
        <p:grpSpPr>
          <a:xfrm>
            <a:off x="992505" y="4112168"/>
            <a:ext cx="4348163" cy="760412"/>
            <a:chOff x="1158875" y="3763963"/>
            <a:chExt cx="4348163" cy="760412"/>
          </a:xfrm>
        </p:grpSpPr>
        <p:grpSp>
          <p:nvGrpSpPr>
            <p:cNvPr id="102" name="组合 199"/>
            <p:cNvGrpSpPr>
              <a:grpSpLocks/>
            </p:cNvGrpSpPr>
            <p:nvPr/>
          </p:nvGrpSpPr>
          <p:grpSpPr bwMode="auto">
            <a:xfrm>
              <a:off x="1158875" y="3763963"/>
              <a:ext cx="3422650" cy="760412"/>
              <a:chOff x="1869480" y="2047168"/>
              <a:chExt cx="3422600" cy="456082"/>
            </a:xfrm>
          </p:grpSpPr>
          <p:sp>
            <p:nvSpPr>
              <p:cNvPr id="104" name="矩形 103"/>
              <p:cNvSpPr/>
              <p:nvPr/>
            </p:nvSpPr>
            <p:spPr>
              <a:xfrm>
                <a:off x="1869480" y="2047168"/>
                <a:ext cx="3422600" cy="456082"/>
              </a:xfrm>
              <a:prstGeom prst="rect">
                <a:avLst/>
              </a:prstGeom>
              <a:solidFill>
                <a:srgbClr val="B2B2B2">
                  <a:lumMod val="60000"/>
                  <a:lumOff val="40000"/>
                </a:srgbClr>
              </a:solidFill>
              <a:ln w="9525" cap="flat" cmpd="sng" algn="ctr">
                <a:solidFill>
                  <a:srgbClr val="333333">
                    <a:shade val="50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1" u="none" strike="noStrike" kern="0" cap="none" spc="0" normalizeH="0" baseline="0" noProof="0">
                  <a:ln>
                    <a:noFill/>
                  </a:ln>
                  <a:solidFill>
                    <a:srgbClr val="FFFFFF"/>
                  </a:solidFill>
                  <a:effectLst/>
                  <a:uLnTx/>
                  <a:uFillTx/>
                  <a:latin typeface="微软雅黑"/>
                  <a:ea typeface="微软雅黑"/>
                  <a:cs typeface="+mn-cs"/>
                </a:endParaRPr>
              </a:p>
            </p:txBody>
          </p:sp>
          <p:sp>
            <p:nvSpPr>
              <p:cNvPr id="105" name="TextBox 201"/>
              <p:cNvSpPr txBox="1">
                <a:spLocks noChangeArrowheads="1"/>
              </p:cNvSpPr>
              <p:nvPr/>
            </p:nvSpPr>
            <p:spPr bwMode="auto">
              <a:xfrm>
                <a:off x="4839320" y="2090543"/>
                <a:ext cx="432048" cy="338554"/>
              </a:xfrm>
              <a:prstGeom prst="rect">
                <a:avLst/>
              </a:prstGeom>
              <a:noFill/>
              <a:ln w="9525">
                <a:noFill/>
                <a:miter lim="800000"/>
                <a:headEnd/>
                <a:tailEnd/>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600" b="0" i="1" u="none" strike="noStrike" kern="0" cap="none" spc="0" normalizeH="0" baseline="0" noProof="0">
                    <a:ln>
                      <a:noFill/>
                    </a:ln>
                    <a:solidFill>
                      <a:srgbClr val="000000"/>
                    </a:solidFill>
                    <a:effectLst/>
                    <a:uLnTx/>
                    <a:uFillTx/>
                    <a:latin typeface="Arial" charset="0"/>
                    <a:ea typeface="华文细黑" pitchFamily="2" charset="-122"/>
                  </a:rPr>
                  <a:t>L</a:t>
                </a:r>
                <a:r>
                  <a:rPr kumimoji="0" lang="en-US" altLang="zh-CN" sz="1600" b="0" i="1" u="none" strike="noStrike" kern="0" cap="none" spc="0" normalizeH="0" baseline="-25000" noProof="0">
                    <a:ln>
                      <a:noFill/>
                    </a:ln>
                    <a:solidFill>
                      <a:srgbClr val="000000"/>
                    </a:solidFill>
                    <a:effectLst/>
                    <a:uLnTx/>
                    <a:uFillTx/>
                    <a:latin typeface="Arial" charset="0"/>
                    <a:ea typeface="华文细黑" pitchFamily="2" charset="-122"/>
                  </a:rPr>
                  <a:t>0</a:t>
                </a:r>
                <a:endParaRPr kumimoji="0" lang="zh-CN" altLang="en-US" sz="1600" b="0" i="1" u="none" strike="noStrike" kern="0" cap="none" spc="0" normalizeH="0" baseline="-25000" noProof="0">
                  <a:ln>
                    <a:noFill/>
                  </a:ln>
                  <a:solidFill>
                    <a:srgbClr val="000000"/>
                  </a:solidFill>
                  <a:effectLst/>
                  <a:uLnTx/>
                  <a:uFillTx/>
                  <a:latin typeface="Arial" charset="0"/>
                  <a:ea typeface="华文细黑" pitchFamily="2" charset="-122"/>
                </a:endParaRPr>
              </a:p>
            </p:txBody>
          </p:sp>
        </p:grpSp>
        <p:sp>
          <p:nvSpPr>
            <p:cNvPr id="103" name="TextBox 213"/>
            <p:cNvSpPr txBox="1">
              <a:spLocks noChangeArrowheads="1"/>
            </p:cNvSpPr>
            <p:nvPr/>
          </p:nvSpPr>
          <p:spPr bwMode="auto">
            <a:xfrm>
              <a:off x="4657725" y="3926179"/>
              <a:ext cx="849313" cy="339725"/>
            </a:xfrm>
            <a:prstGeom prst="rect">
              <a:avLst/>
            </a:prstGeom>
            <a:noFill/>
            <a:ln w="9525">
              <a:noFill/>
              <a:miter lim="800000"/>
              <a:headEnd/>
              <a:tailEnd/>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000000"/>
                  </a:solidFill>
                  <a:effectLst/>
                  <a:uLnTx/>
                  <a:uFillTx/>
                  <a:latin typeface="微软雅黑" charset="-122"/>
                  <a:ea typeface="微软雅黑" charset="-122"/>
                </a:rPr>
                <a:t>组</a:t>
              </a:r>
              <a:r>
                <a:rPr kumimoji="0" lang="en-US" altLang="zh-CN" sz="1600" b="1" i="0" u="none" strike="noStrike" kern="0" cap="none" spc="0" normalizeH="0" baseline="0" noProof="0" dirty="0">
                  <a:ln>
                    <a:noFill/>
                  </a:ln>
                  <a:solidFill>
                    <a:srgbClr val="000000"/>
                  </a:solidFill>
                  <a:effectLst/>
                  <a:uLnTx/>
                  <a:uFillTx/>
                  <a:latin typeface="微软雅黑" charset="-122"/>
                  <a:ea typeface="微软雅黑" charset="-122"/>
                </a:rPr>
                <a:t>n-1</a:t>
              </a:r>
              <a:endParaRPr kumimoji="0" lang="zh-CN" altLang="en-US" sz="1600" b="1" i="0" u="none" strike="noStrike" kern="0" cap="none" spc="0" normalizeH="0" baseline="0" noProof="0" dirty="0">
                <a:ln>
                  <a:noFill/>
                </a:ln>
                <a:solidFill>
                  <a:srgbClr val="000000"/>
                </a:solidFill>
                <a:effectLst/>
                <a:uLnTx/>
                <a:uFillTx/>
                <a:latin typeface="微软雅黑" charset="-122"/>
                <a:ea typeface="微软雅黑" charset="-122"/>
              </a:endParaRPr>
            </a:p>
          </p:txBody>
        </p:sp>
      </p:grpSp>
      <p:grpSp>
        <p:nvGrpSpPr>
          <p:cNvPr id="106" name="组合 105"/>
          <p:cNvGrpSpPr/>
          <p:nvPr/>
        </p:nvGrpSpPr>
        <p:grpSpPr>
          <a:xfrm>
            <a:off x="992505" y="2769143"/>
            <a:ext cx="4017328" cy="760412"/>
            <a:chOff x="1158875" y="2420938"/>
            <a:chExt cx="4017328" cy="760412"/>
          </a:xfrm>
        </p:grpSpPr>
        <p:grpSp>
          <p:nvGrpSpPr>
            <p:cNvPr id="107" name="组合 97"/>
            <p:cNvGrpSpPr>
              <a:grpSpLocks/>
            </p:cNvGrpSpPr>
            <p:nvPr/>
          </p:nvGrpSpPr>
          <p:grpSpPr bwMode="auto">
            <a:xfrm>
              <a:off x="1158875" y="2420938"/>
              <a:ext cx="3422650" cy="760412"/>
              <a:chOff x="1869480" y="2047168"/>
              <a:chExt cx="3422600" cy="456082"/>
            </a:xfrm>
          </p:grpSpPr>
          <p:sp>
            <p:nvSpPr>
              <p:cNvPr id="109" name="矩形 108"/>
              <p:cNvSpPr/>
              <p:nvPr/>
            </p:nvSpPr>
            <p:spPr>
              <a:xfrm>
                <a:off x="1869480" y="2047168"/>
                <a:ext cx="3422600" cy="456082"/>
              </a:xfrm>
              <a:prstGeom prst="rect">
                <a:avLst/>
              </a:prstGeom>
              <a:solidFill>
                <a:srgbClr val="B2B2B2">
                  <a:lumMod val="60000"/>
                  <a:lumOff val="40000"/>
                </a:srgbClr>
              </a:solidFill>
              <a:ln w="9525" cap="flat" cmpd="sng" algn="ctr">
                <a:solidFill>
                  <a:srgbClr val="333333">
                    <a:shade val="50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1" u="none" strike="noStrike" kern="0" cap="none" spc="0" normalizeH="0" baseline="0" noProof="0">
                  <a:ln>
                    <a:noFill/>
                  </a:ln>
                  <a:solidFill>
                    <a:srgbClr val="FFFFFF"/>
                  </a:solidFill>
                  <a:effectLst/>
                  <a:uLnTx/>
                  <a:uFillTx/>
                  <a:latin typeface="微软雅黑"/>
                  <a:ea typeface="微软雅黑"/>
                  <a:cs typeface="+mn-cs"/>
                </a:endParaRPr>
              </a:p>
            </p:txBody>
          </p:sp>
          <p:sp>
            <p:nvSpPr>
              <p:cNvPr id="110" name="TextBox 99"/>
              <p:cNvSpPr txBox="1">
                <a:spLocks noChangeArrowheads="1"/>
              </p:cNvSpPr>
              <p:nvPr/>
            </p:nvSpPr>
            <p:spPr bwMode="auto">
              <a:xfrm>
                <a:off x="4839320" y="2090543"/>
                <a:ext cx="432048" cy="338554"/>
              </a:xfrm>
              <a:prstGeom prst="rect">
                <a:avLst/>
              </a:prstGeom>
              <a:noFill/>
              <a:ln w="9525">
                <a:noFill/>
                <a:miter lim="800000"/>
                <a:headEnd/>
                <a:tailEnd/>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600" b="0" i="1" u="none" strike="noStrike" kern="0" cap="none" spc="0" normalizeH="0" baseline="0" noProof="0">
                    <a:ln>
                      <a:noFill/>
                    </a:ln>
                    <a:solidFill>
                      <a:srgbClr val="000000"/>
                    </a:solidFill>
                    <a:effectLst/>
                    <a:uLnTx/>
                    <a:uFillTx/>
                    <a:latin typeface="Arial" charset="0"/>
                    <a:ea typeface="华文细黑" pitchFamily="2" charset="-122"/>
                  </a:rPr>
                  <a:t>L</a:t>
                </a:r>
                <a:r>
                  <a:rPr kumimoji="0" lang="en-US" altLang="zh-CN" sz="1600" b="0" i="1" u="none" strike="noStrike" kern="0" cap="none" spc="0" normalizeH="0" baseline="-25000" noProof="0">
                    <a:ln>
                      <a:noFill/>
                    </a:ln>
                    <a:solidFill>
                      <a:srgbClr val="000000"/>
                    </a:solidFill>
                    <a:effectLst/>
                    <a:uLnTx/>
                    <a:uFillTx/>
                    <a:latin typeface="Arial" charset="0"/>
                    <a:ea typeface="华文细黑" pitchFamily="2" charset="-122"/>
                  </a:rPr>
                  <a:t>0</a:t>
                </a:r>
                <a:endParaRPr kumimoji="0" lang="zh-CN" altLang="en-US" sz="1600" b="0" i="1" u="none" strike="noStrike" kern="0" cap="none" spc="0" normalizeH="0" baseline="-25000" noProof="0">
                  <a:ln>
                    <a:noFill/>
                  </a:ln>
                  <a:solidFill>
                    <a:srgbClr val="000000"/>
                  </a:solidFill>
                  <a:effectLst/>
                  <a:uLnTx/>
                  <a:uFillTx/>
                  <a:latin typeface="Arial" charset="0"/>
                  <a:ea typeface="华文细黑" pitchFamily="2" charset="-122"/>
                </a:endParaRPr>
              </a:p>
            </p:txBody>
          </p:sp>
        </p:grpSp>
        <p:sp>
          <p:nvSpPr>
            <p:cNvPr id="108" name="TextBox 212"/>
            <p:cNvSpPr txBox="1">
              <a:spLocks noChangeArrowheads="1"/>
            </p:cNvSpPr>
            <p:nvPr/>
          </p:nvSpPr>
          <p:spPr bwMode="auto">
            <a:xfrm>
              <a:off x="4661853" y="2595567"/>
              <a:ext cx="514350" cy="338138"/>
            </a:xfrm>
            <a:prstGeom prst="rect">
              <a:avLst/>
            </a:prstGeom>
            <a:noFill/>
            <a:ln w="9525">
              <a:noFill/>
              <a:miter lim="800000"/>
              <a:headEnd/>
              <a:tailEnd/>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000000"/>
                  </a:solidFill>
                  <a:effectLst/>
                  <a:uLnTx/>
                  <a:uFillTx/>
                  <a:latin typeface="微软雅黑" charset="-122"/>
                  <a:ea typeface="微软雅黑" charset="-122"/>
                </a:rPr>
                <a:t>组</a:t>
              </a:r>
              <a:r>
                <a:rPr kumimoji="0" lang="en-US" altLang="zh-CN" sz="1600" b="1" i="0" u="none" strike="noStrike" kern="0" cap="none" spc="0" normalizeH="0" baseline="0" noProof="0" dirty="0">
                  <a:ln>
                    <a:noFill/>
                  </a:ln>
                  <a:solidFill>
                    <a:srgbClr val="000000"/>
                  </a:solidFill>
                  <a:effectLst/>
                  <a:uLnTx/>
                  <a:uFillTx/>
                  <a:latin typeface="微软雅黑" charset="-122"/>
                  <a:ea typeface="微软雅黑" charset="-122"/>
                </a:rPr>
                <a:t>1</a:t>
              </a:r>
              <a:endParaRPr kumimoji="0" lang="zh-CN" altLang="en-US" sz="1600" b="1" i="0" u="none" strike="noStrike" kern="0" cap="none" spc="0" normalizeH="0" baseline="0" noProof="0" dirty="0">
                <a:ln>
                  <a:noFill/>
                </a:ln>
                <a:solidFill>
                  <a:srgbClr val="000000"/>
                </a:solidFill>
                <a:effectLst/>
                <a:uLnTx/>
                <a:uFillTx/>
                <a:latin typeface="微软雅黑" charset="-122"/>
                <a:ea typeface="微软雅黑" charset="-122"/>
              </a:endParaRPr>
            </a:p>
          </p:txBody>
        </p:sp>
      </p:grpSp>
      <p:grpSp>
        <p:nvGrpSpPr>
          <p:cNvPr id="111" name="组合 110"/>
          <p:cNvGrpSpPr/>
          <p:nvPr/>
        </p:nvGrpSpPr>
        <p:grpSpPr>
          <a:xfrm>
            <a:off x="992505" y="1930943"/>
            <a:ext cx="4011282" cy="760412"/>
            <a:chOff x="1158875" y="1582738"/>
            <a:chExt cx="4011282" cy="760412"/>
          </a:xfrm>
        </p:grpSpPr>
        <p:grpSp>
          <p:nvGrpSpPr>
            <p:cNvPr id="112" name="组合 193"/>
            <p:cNvGrpSpPr>
              <a:grpSpLocks/>
            </p:cNvGrpSpPr>
            <p:nvPr/>
          </p:nvGrpSpPr>
          <p:grpSpPr bwMode="auto">
            <a:xfrm>
              <a:off x="1158875" y="1582738"/>
              <a:ext cx="3422650" cy="760412"/>
              <a:chOff x="1869480" y="2047168"/>
              <a:chExt cx="3422600" cy="456082"/>
            </a:xfrm>
          </p:grpSpPr>
          <p:sp>
            <p:nvSpPr>
              <p:cNvPr id="114" name="矩形 113"/>
              <p:cNvSpPr/>
              <p:nvPr/>
            </p:nvSpPr>
            <p:spPr>
              <a:xfrm>
                <a:off x="1869480" y="2047168"/>
                <a:ext cx="3422600" cy="456082"/>
              </a:xfrm>
              <a:prstGeom prst="rect">
                <a:avLst/>
              </a:prstGeom>
              <a:solidFill>
                <a:srgbClr val="B2B2B2">
                  <a:lumMod val="60000"/>
                  <a:lumOff val="40000"/>
                </a:srgbClr>
              </a:solidFill>
              <a:ln w="9525" cap="flat" cmpd="sng" algn="ctr">
                <a:solidFill>
                  <a:srgbClr val="333333">
                    <a:shade val="50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1" u="none" strike="noStrike" kern="0" cap="none" spc="0" normalizeH="0" baseline="0" noProof="0">
                  <a:ln>
                    <a:noFill/>
                  </a:ln>
                  <a:solidFill>
                    <a:srgbClr val="FFFFFF"/>
                  </a:solidFill>
                  <a:effectLst/>
                  <a:uLnTx/>
                  <a:uFillTx/>
                  <a:latin typeface="微软雅黑"/>
                  <a:ea typeface="微软雅黑"/>
                  <a:cs typeface="+mn-cs"/>
                </a:endParaRPr>
              </a:p>
            </p:txBody>
          </p:sp>
          <p:sp>
            <p:nvSpPr>
              <p:cNvPr id="115" name="TextBox 114"/>
              <p:cNvSpPr txBox="1">
                <a:spLocks noChangeArrowheads="1"/>
              </p:cNvSpPr>
              <p:nvPr/>
            </p:nvSpPr>
            <p:spPr bwMode="auto">
              <a:xfrm>
                <a:off x="4839320" y="2090543"/>
                <a:ext cx="432048" cy="338554"/>
              </a:xfrm>
              <a:prstGeom prst="rect">
                <a:avLst/>
              </a:prstGeom>
              <a:noFill/>
              <a:ln w="9525">
                <a:noFill/>
                <a:miter lim="800000"/>
                <a:headEnd/>
                <a:tailEnd/>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600" b="0" i="1" u="none" strike="noStrike" kern="0" cap="none" spc="0" normalizeH="0" baseline="0" noProof="0">
                    <a:ln>
                      <a:noFill/>
                    </a:ln>
                    <a:solidFill>
                      <a:srgbClr val="000000"/>
                    </a:solidFill>
                    <a:effectLst/>
                    <a:uLnTx/>
                    <a:uFillTx/>
                    <a:latin typeface="Arial" charset="0"/>
                    <a:ea typeface="华文细黑" pitchFamily="2" charset="-122"/>
                  </a:rPr>
                  <a:t>L</a:t>
                </a:r>
                <a:r>
                  <a:rPr kumimoji="0" lang="en-US" altLang="zh-CN" sz="1600" b="0" i="1" u="none" strike="noStrike" kern="0" cap="none" spc="0" normalizeH="0" baseline="-25000" noProof="0">
                    <a:ln>
                      <a:noFill/>
                    </a:ln>
                    <a:solidFill>
                      <a:srgbClr val="000000"/>
                    </a:solidFill>
                    <a:effectLst/>
                    <a:uLnTx/>
                    <a:uFillTx/>
                    <a:latin typeface="Arial" charset="0"/>
                    <a:ea typeface="华文细黑" pitchFamily="2" charset="-122"/>
                  </a:rPr>
                  <a:t>0</a:t>
                </a:r>
                <a:endParaRPr kumimoji="0" lang="zh-CN" altLang="en-US" sz="1600" b="0" i="1" u="none" strike="noStrike" kern="0" cap="none" spc="0" normalizeH="0" baseline="-25000" noProof="0">
                  <a:ln>
                    <a:noFill/>
                  </a:ln>
                  <a:solidFill>
                    <a:srgbClr val="000000"/>
                  </a:solidFill>
                  <a:effectLst/>
                  <a:uLnTx/>
                  <a:uFillTx/>
                  <a:latin typeface="Arial" charset="0"/>
                  <a:ea typeface="华文细黑" pitchFamily="2" charset="-122"/>
                </a:endParaRPr>
              </a:p>
            </p:txBody>
          </p:sp>
        </p:grpSp>
        <p:sp>
          <p:nvSpPr>
            <p:cNvPr id="113" name="TextBox 211"/>
            <p:cNvSpPr txBox="1">
              <a:spLocks noChangeArrowheads="1"/>
            </p:cNvSpPr>
            <p:nvPr/>
          </p:nvSpPr>
          <p:spPr bwMode="auto">
            <a:xfrm>
              <a:off x="4655807" y="1801575"/>
              <a:ext cx="514350" cy="338137"/>
            </a:xfrm>
            <a:prstGeom prst="rect">
              <a:avLst/>
            </a:prstGeom>
            <a:noFill/>
            <a:ln w="9525">
              <a:noFill/>
              <a:miter lim="800000"/>
              <a:headEnd/>
              <a:tailEnd/>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000000"/>
                  </a:solidFill>
                  <a:effectLst/>
                  <a:uLnTx/>
                  <a:uFillTx/>
                  <a:latin typeface="微软雅黑" charset="-122"/>
                  <a:ea typeface="微软雅黑" charset="-122"/>
                </a:rPr>
                <a:t>组</a:t>
              </a:r>
              <a:r>
                <a:rPr kumimoji="0" lang="en-US" altLang="zh-CN" sz="1600" b="1" i="0" u="none" strike="noStrike" kern="0" cap="none" spc="0" normalizeH="0" baseline="0" noProof="0" dirty="0">
                  <a:ln>
                    <a:noFill/>
                  </a:ln>
                  <a:solidFill>
                    <a:srgbClr val="000000"/>
                  </a:solidFill>
                  <a:effectLst/>
                  <a:uLnTx/>
                  <a:uFillTx/>
                  <a:latin typeface="微软雅黑" charset="-122"/>
                  <a:ea typeface="微软雅黑" charset="-122"/>
                </a:rPr>
                <a:t>0</a:t>
              </a:r>
              <a:endParaRPr kumimoji="0" lang="zh-CN" altLang="en-US" sz="1600" b="1" i="0" u="none" strike="noStrike" kern="0" cap="none" spc="0" normalizeH="0" baseline="0" noProof="0" dirty="0">
                <a:ln>
                  <a:noFill/>
                </a:ln>
                <a:solidFill>
                  <a:srgbClr val="000000"/>
                </a:solidFill>
                <a:effectLst/>
                <a:uLnTx/>
                <a:uFillTx/>
                <a:latin typeface="微软雅黑" charset="-122"/>
                <a:ea typeface="微软雅黑" charset="-122"/>
              </a:endParaRPr>
            </a:p>
          </p:txBody>
        </p:sp>
      </p:grpSp>
      <p:sp>
        <p:nvSpPr>
          <p:cNvPr id="116" name="TextBox 120"/>
          <p:cNvSpPr txBox="1">
            <a:spLocks noChangeArrowheads="1"/>
          </p:cNvSpPr>
          <p:nvPr/>
        </p:nvSpPr>
        <p:spPr bwMode="auto">
          <a:xfrm>
            <a:off x="3962718" y="2254793"/>
            <a:ext cx="431800" cy="338137"/>
          </a:xfrm>
          <a:prstGeom prst="rect">
            <a:avLst/>
          </a:prstGeom>
          <a:noFill/>
          <a:ln w="9525">
            <a:noFill/>
            <a:miter lim="800000"/>
            <a:headEnd/>
            <a:tailEnd/>
          </a:ln>
        </p:spPr>
        <p:txBody>
          <a:bodyPr>
            <a:spAutoFit/>
          </a:bodyPr>
          <a:lstStyle/>
          <a:p>
            <a:pPr fontAlgn="base">
              <a:spcBef>
                <a:spcPct val="0"/>
              </a:spcBef>
              <a:spcAft>
                <a:spcPct val="0"/>
              </a:spcAft>
            </a:pPr>
            <a:r>
              <a:rPr lang="en-US" altLang="zh-CN" sz="1600" i="1">
                <a:solidFill>
                  <a:srgbClr val="000000"/>
                </a:solidFill>
                <a:latin typeface="Arial" charset="0"/>
                <a:ea typeface="华文细黑" pitchFamily="2" charset="-122"/>
              </a:rPr>
              <a:t>L</a:t>
            </a:r>
            <a:r>
              <a:rPr lang="en-US" altLang="zh-CN" sz="1600" i="1" baseline="-25000">
                <a:solidFill>
                  <a:srgbClr val="000000"/>
                </a:solidFill>
                <a:latin typeface="Arial" charset="0"/>
                <a:ea typeface="华文细黑" pitchFamily="2" charset="-122"/>
              </a:rPr>
              <a:t>1</a:t>
            </a:r>
            <a:endParaRPr lang="zh-CN" altLang="en-US" sz="1600" i="1" baseline="-25000">
              <a:solidFill>
                <a:srgbClr val="000000"/>
              </a:solidFill>
              <a:latin typeface="Arial" charset="0"/>
              <a:ea typeface="华文细黑" pitchFamily="2" charset="-122"/>
            </a:endParaRPr>
          </a:p>
        </p:txBody>
      </p:sp>
      <p:sp>
        <p:nvSpPr>
          <p:cNvPr id="117" name="矩形 116"/>
          <p:cNvSpPr/>
          <p:nvPr/>
        </p:nvSpPr>
        <p:spPr>
          <a:xfrm>
            <a:off x="5729835" y="2535780"/>
            <a:ext cx="1249362" cy="228600"/>
          </a:xfrm>
          <a:prstGeom prst="rect">
            <a:avLst/>
          </a:prstGeom>
          <a:solidFill>
            <a:srgbClr val="00B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err="1">
                <a:ln>
                  <a:noFill/>
                </a:ln>
                <a:solidFill>
                  <a:schemeClr val="bg1"/>
                </a:solidFill>
                <a:effectLst/>
                <a:uLnTx/>
                <a:uFillTx/>
                <a:latin typeface="微软雅黑"/>
                <a:ea typeface="微软雅黑"/>
                <a:cs typeface="+mn-cs"/>
              </a:rPr>
              <a:t>B</a:t>
            </a:r>
            <a:r>
              <a:rPr kumimoji="0" lang="en-US" altLang="zh-CN" sz="1400" b="0" i="0" u="none" strike="noStrike" kern="0" cap="none" spc="0" normalizeH="0" baseline="-25000" noProof="0" dirty="0" err="1">
                <a:ln>
                  <a:noFill/>
                </a:ln>
                <a:solidFill>
                  <a:schemeClr val="bg1"/>
                </a:solidFill>
                <a:effectLst/>
                <a:uLnTx/>
                <a:uFillTx/>
                <a:latin typeface="微软雅黑"/>
                <a:ea typeface="微软雅黑"/>
                <a:cs typeface="+mn-cs"/>
              </a:rPr>
              <a:t>n</a:t>
            </a:r>
            <a:endParaRPr kumimoji="0" lang="zh-CN" altLang="en-US" sz="1400" b="0" i="0" u="none" strike="noStrike" kern="0" cap="none" spc="0" normalizeH="0" baseline="-25000" noProof="0" dirty="0">
              <a:ln>
                <a:noFill/>
              </a:ln>
              <a:solidFill>
                <a:schemeClr val="bg1"/>
              </a:solidFill>
              <a:effectLst/>
              <a:uLnTx/>
              <a:uFillTx/>
              <a:latin typeface="微软雅黑"/>
              <a:ea typeface="微软雅黑"/>
              <a:cs typeface="+mn-cs"/>
            </a:endParaRPr>
          </a:p>
        </p:txBody>
      </p:sp>
      <p:sp>
        <p:nvSpPr>
          <p:cNvPr id="118" name="矩形 117"/>
          <p:cNvSpPr/>
          <p:nvPr/>
        </p:nvSpPr>
        <p:spPr>
          <a:xfrm>
            <a:off x="5729835" y="2764380"/>
            <a:ext cx="1249362" cy="227013"/>
          </a:xfrm>
          <a:prstGeom prst="rect">
            <a:avLst/>
          </a:prstGeom>
          <a:solidFill>
            <a:srgbClr val="92D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rgbClr val="000000"/>
                </a:solidFill>
                <a:effectLst/>
                <a:uLnTx/>
                <a:uFillTx/>
                <a:latin typeface="微软雅黑"/>
                <a:ea typeface="微软雅黑"/>
                <a:cs typeface="+mn-cs"/>
              </a:rPr>
              <a:t>n+1</a:t>
            </a:r>
            <a:endParaRPr kumimoji="0" lang="zh-CN" altLang="en-US" sz="14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119" name="矩形 118"/>
          <p:cNvSpPr/>
          <p:nvPr/>
        </p:nvSpPr>
        <p:spPr>
          <a:xfrm>
            <a:off x="5729835" y="2991393"/>
            <a:ext cx="1249362" cy="228600"/>
          </a:xfrm>
          <a:prstGeom prst="rect">
            <a:avLst/>
          </a:prstGeom>
          <a:solidFill>
            <a:srgbClr val="FFFF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a:t>
            </a:r>
            <a:endParaRPr kumimoji="0" lang="zh-CN" altLang="en-US" sz="14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120" name="矩形 119"/>
          <p:cNvSpPr/>
          <p:nvPr/>
        </p:nvSpPr>
        <p:spPr>
          <a:xfrm>
            <a:off x="5729835" y="3219993"/>
            <a:ext cx="1249362" cy="228600"/>
          </a:xfrm>
          <a:prstGeom prst="rect">
            <a:avLst/>
          </a:prstGeom>
          <a:solidFill>
            <a:srgbClr val="FFC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rgbClr val="000000"/>
                </a:solidFill>
                <a:effectLst/>
                <a:uLnTx/>
                <a:uFillTx/>
                <a:latin typeface="微软雅黑"/>
                <a:ea typeface="微软雅黑"/>
                <a:cs typeface="+mn-cs"/>
              </a:rPr>
              <a:t>2n-1</a:t>
            </a:r>
            <a:endParaRPr kumimoji="0" lang="zh-CN" altLang="en-US" sz="14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121" name="矩形 120"/>
          <p:cNvSpPr/>
          <p:nvPr/>
        </p:nvSpPr>
        <p:spPr>
          <a:xfrm>
            <a:off x="5729835" y="5028155"/>
            <a:ext cx="1249362" cy="227013"/>
          </a:xfrm>
          <a:prstGeom prst="rect">
            <a:avLst/>
          </a:prstGeom>
          <a:solidFill>
            <a:srgbClr val="FFFFFF"/>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1"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122" name="矩形 121"/>
          <p:cNvSpPr/>
          <p:nvPr/>
        </p:nvSpPr>
        <p:spPr>
          <a:xfrm>
            <a:off x="5729835" y="3448593"/>
            <a:ext cx="1249362" cy="227012"/>
          </a:xfrm>
          <a:prstGeom prst="rect">
            <a:avLst/>
          </a:prstGeom>
          <a:solidFill>
            <a:srgbClr val="00B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chemeClr val="bg1"/>
                </a:solidFill>
                <a:effectLst/>
                <a:uLnTx/>
                <a:uFillTx/>
                <a:latin typeface="微软雅黑"/>
                <a:ea typeface="微软雅黑"/>
                <a:cs typeface="+mn-cs"/>
              </a:rPr>
              <a:t>2n</a:t>
            </a:r>
            <a:endParaRPr kumimoji="0" lang="zh-CN" altLang="en-US" sz="1400" b="0" i="0" u="none" strike="noStrike" kern="0" cap="none" spc="0" normalizeH="0" baseline="-25000" noProof="0" dirty="0">
              <a:ln>
                <a:noFill/>
              </a:ln>
              <a:solidFill>
                <a:schemeClr val="bg1"/>
              </a:solidFill>
              <a:effectLst/>
              <a:uLnTx/>
              <a:uFillTx/>
              <a:latin typeface="微软雅黑"/>
              <a:ea typeface="微软雅黑"/>
              <a:cs typeface="+mn-cs"/>
            </a:endParaRPr>
          </a:p>
        </p:txBody>
      </p:sp>
      <p:sp>
        <p:nvSpPr>
          <p:cNvPr id="123" name="矩形 122"/>
          <p:cNvSpPr/>
          <p:nvPr/>
        </p:nvSpPr>
        <p:spPr>
          <a:xfrm>
            <a:off x="5729835" y="3675605"/>
            <a:ext cx="1249362" cy="228600"/>
          </a:xfrm>
          <a:prstGeom prst="rect">
            <a:avLst/>
          </a:prstGeom>
          <a:solidFill>
            <a:srgbClr val="92D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rgbClr val="000000"/>
                </a:solidFill>
                <a:effectLst/>
                <a:uLnTx/>
                <a:uFillTx/>
                <a:latin typeface="微软雅黑"/>
                <a:ea typeface="微软雅黑"/>
                <a:cs typeface="+mn-cs"/>
              </a:rPr>
              <a:t>2n+1</a:t>
            </a:r>
            <a:endParaRPr kumimoji="0" lang="zh-CN" altLang="en-US" sz="14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124" name="矩形 123"/>
          <p:cNvSpPr/>
          <p:nvPr/>
        </p:nvSpPr>
        <p:spPr>
          <a:xfrm>
            <a:off x="5729835" y="3904205"/>
            <a:ext cx="1249362" cy="227013"/>
          </a:xfrm>
          <a:prstGeom prst="rect">
            <a:avLst/>
          </a:prstGeom>
          <a:solidFill>
            <a:srgbClr val="FFFF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微软雅黑"/>
                <a:ea typeface="微软雅黑"/>
                <a:cs typeface="+mn-cs"/>
              </a:rPr>
              <a:t>…</a:t>
            </a:r>
            <a:endParaRPr kumimoji="0" lang="zh-CN" altLang="en-US" sz="16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125" name="矩形 124"/>
          <p:cNvSpPr/>
          <p:nvPr/>
        </p:nvSpPr>
        <p:spPr>
          <a:xfrm>
            <a:off x="5729835" y="4132805"/>
            <a:ext cx="1249362" cy="227013"/>
          </a:xfrm>
          <a:prstGeom prst="rect">
            <a:avLst/>
          </a:prstGeom>
          <a:solidFill>
            <a:srgbClr val="FFC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126" name="矩形 125"/>
          <p:cNvSpPr/>
          <p:nvPr/>
        </p:nvSpPr>
        <p:spPr>
          <a:xfrm>
            <a:off x="5729835" y="1643605"/>
            <a:ext cx="1249362" cy="227013"/>
          </a:xfrm>
          <a:prstGeom prst="rect">
            <a:avLst/>
          </a:prstGeom>
          <a:solidFill>
            <a:srgbClr val="00B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chemeClr val="bg1"/>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chemeClr val="bg1"/>
                </a:solidFill>
                <a:effectLst/>
                <a:uLnTx/>
                <a:uFillTx/>
                <a:latin typeface="微软雅黑"/>
                <a:ea typeface="微软雅黑"/>
                <a:cs typeface="+mn-cs"/>
              </a:rPr>
              <a:t>0</a:t>
            </a:r>
            <a:endParaRPr kumimoji="0" lang="zh-CN" altLang="en-US" sz="1400" b="0" i="0" u="none" strike="noStrike" kern="0" cap="none" spc="0" normalizeH="0" baseline="-25000" noProof="0" dirty="0">
              <a:ln>
                <a:noFill/>
              </a:ln>
              <a:solidFill>
                <a:schemeClr val="bg1"/>
              </a:solidFill>
              <a:effectLst/>
              <a:uLnTx/>
              <a:uFillTx/>
              <a:latin typeface="微软雅黑"/>
              <a:ea typeface="微软雅黑"/>
              <a:cs typeface="+mn-cs"/>
            </a:endParaRPr>
          </a:p>
        </p:txBody>
      </p:sp>
      <p:sp>
        <p:nvSpPr>
          <p:cNvPr id="127" name="矩形 126"/>
          <p:cNvSpPr/>
          <p:nvPr/>
        </p:nvSpPr>
        <p:spPr>
          <a:xfrm>
            <a:off x="5729835" y="1870618"/>
            <a:ext cx="1249362" cy="228600"/>
          </a:xfrm>
          <a:prstGeom prst="rect">
            <a:avLst/>
          </a:prstGeom>
          <a:solidFill>
            <a:srgbClr val="92D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rgbClr val="000000"/>
                </a:solidFill>
                <a:effectLst/>
                <a:uLnTx/>
                <a:uFillTx/>
                <a:latin typeface="微软雅黑"/>
                <a:ea typeface="微软雅黑"/>
                <a:cs typeface="+mn-cs"/>
              </a:rPr>
              <a:t>1</a:t>
            </a:r>
            <a:endParaRPr kumimoji="0" lang="zh-CN" altLang="en-US" sz="14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128" name="矩形 127"/>
          <p:cNvSpPr/>
          <p:nvPr/>
        </p:nvSpPr>
        <p:spPr>
          <a:xfrm>
            <a:off x="5729835" y="2099218"/>
            <a:ext cx="1249362" cy="228600"/>
          </a:xfrm>
          <a:prstGeom prst="rect">
            <a:avLst/>
          </a:prstGeom>
          <a:solidFill>
            <a:srgbClr val="FFFF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a:t>
            </a:r>
            <a:endParaRPr kumimoji="0" lang="zh-CN" altLang="en-US" sz="14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129" name="矩形 128"/>
          <p:cNvSpPr/>
          <p:nvPr/>
        </p:nvSpPr>
        <p:spPr>
          <a:xfrm>
            <a:off x="5729835" y="2307180"/>
            <a:ext cx="1249362" cy="228600"/>
          </a:xfrm>
          <a:prstGeom prst="rect">
            <a:avLst/>
          </a:prstGeom>
          <a:solidFill>
            <a:srgbClr val="FFC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rgbClr val="000000"/>
                </a:solidFill>
                <a:effectLst/>
                <a:uLnTx/>
                <a:uFillTx/>
                <a:latin typeface="微软雅黑"/>
                <a:ea typeface="微软雅黑"/>
                <a:cs typeface="+mn-cs"/>
              </a:rPr>
              <a:t>n-1</a:t>
            </a:r>
            <a:endParaRPr kumimoji="0" lang="zh-CN" altLang="en-US" sz="14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130" name="矩形 129"/>
          <p:cNvSpPr/>
          <p:nvPr/>
        </p:nvSpPr>
        <p:spPr>
          <a:xfrm>
            <a:off x="5729835" y="4359818"/>
            <a:ext cx="1249362" cy="228600"/>
          </a:xfrm>
          <a:prstGeom prst="rect">
            <a:avLst/>
          </a:prstGeom>
          <a:solidFill>
            <a:srgbClr val="FFFFFF"/>
          </a:solidFill>
          <a:ln w="25400" cap="flat" cmpd="sng" algn="ctr">
            <a:solidFill>
              <a:srgbClr val="333333"/>
            </a:solidFill>
            <a:prstDash val="solid"/>
          </a:ln>
          <a:effectLst/>
        </p:spPr>
        <p:txBody>
          <a:bodyPr tIns="0"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微软雅黑"/>
                <a:ea typeface="微软雅黑"/>
                <a:cs typeface="+mn-cs"/>
              </a:rPr>
              <a:t>…</a:t>
            </a:r>
            <a:endParaRPr kumimoji="0" lang="zh-CN" altLang="en-US" sz="16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131" name="矩形 130"/>
          <p:cNvSpPr/>
          <p:nvPr/>
        </p:nvSpPr>
        <p:spPr>
          <a:xfrm>
            <a:off x="5729835" y="4588418"/>
            <a:ext cx="1249362" cy="227012"/>
          </a:xfrm>
          <a:prstGeom prst="rect">
            <a:avLst/>
          </a:prstGeom>
          <a:solidFill>
            <a:srgbClr val="FFFFFF"/>
          </a:solidFill>
          <a:ln w="25400" cap="flat" cmpd="sng" algn="ctr">
            <a:solidFill>
              <a:srgbClr val="333333"/>
            </a:solidFill>
            <a:prstDash val="solid"/>
          </a:ln>
          <a:effectLst/>
        </p:spPr>
        <p:txBody>
          <a:bodyPr tIns="0"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微软雅黑"/>
                <a:ea typeface="微软雅黑"/>
                <a:cs typeface="+mn-cs"/>
              </a:rPr>
              <a:t>…</a:t>
            </a:r>
            <a:endParaRPr kumimoji="0" lang="zh-CN" altLang="en-US" sz="16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132" name="矩形 131"/>
          <p:cNvSpPr/>
          <p:nvPr/>
        </p:nvSpPr>
        <p:spPr>
          <a:xfrm>
            <a:off x="5729835" y="4815430"/>
            <a:ext cx="1249362" cy="228600"/>
          </a:xfrm>
          <a:prstGeom prst="rect">
            <a:avLst/>
          </a:prstGeom>
          <a:solidFill>
            <a:srgbClr val="FFFFFF"/>
          </a:solidFill>
          <a:ln w="25400" cap="flat" cmpd="sng" algn="ctr">
            <a:solidFill>
              <a:srgbClr val="333333"/>
            </a:solidFill>
            <a:prstDash val="solid"/>
          </a:ln>
          <a:effectLst/>
        </p:spPr>
        <p:txBody>
          <a:bodyPr tIns="0" anchorCtr="1"/>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000000"/>
                </a:solidFill>
                <a:effectLst/>
                <a:uLnTx/>
                <a:uFillTx/>
                <a:latin typeface="微软雅黑"/>
                <a:ea typeface="微软雅黑"/>
                <a:cs typeface="+mn-cs"/>
              </a:rPr>
              <a:t>…</a:t>
            </a:r>
            <a:endParaRPr kumimoji="0" lang="zh-CN" altLang="en-US" sz="1600" b="0" i="0"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133" name="矩形 132"/>
          <p:cNvSpPr/>
          <p:nvPr/>
        </p:nvSpPr>
        <p:spPr>
          <a:xfrm>
            <a:off x="2614930" y="2045243"/>
            <a:ext cx="1249363" cy="228600"/>
          </a:xfrm>
          <a:prstGeom prst="rect">
            <a:avLst/>
          </a:prstGeom>
          <a:solidFill>
            <a:srgbClr val="00B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chemeClr val="bg1"/>
                </a:solidFill>
                <a:effectLst/>
                <a:uLnTx/>
                <a:uFillTx/>
                <a:latin typeface="微软雅黑"/>
                <a:ea typeface="微软雅黑"/>
                <a:cs typeface="+mn-cs"/>
              </a:rPr>
              <a:t>高速缓存</a:t>
            </a:r>
            <a:r>
              <a:rPr kumimoji="0" lang="en-US" altLang="zh-CN" sz="1400" b="0" i="0" u="none" strike="noStrike" kern="0" cap="none" spc="0" normalizeH="0" baseline="0" noProof="0" dirty="0">
                <a:ln>
                  <a:noFill/>
                </a:ln>
                <a:solidFill>
                  <a:schemeClr val="bg1"/>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chemeClr val="bg1"/>
                </a:solidFill>
                <a:effectLst/>
                <a:uLnTx/>
                <a:uFillTx/>
                <a:latin typeface="微软雅黑"/>
                <a:ea typeface="微软雅黑"/>
                <a:cs typeface="+mn-cs"/>
              </a:rPr>
              <a:t>0</a:t>
            </a:r>
            <a:endParaRPr kumimoji="0" lang="zh-CN" altLang="en-US" sz="1400" b="0" i="0" u="none" strike="noStrike" kern="0" cap="none" spc="0" normalizeH="0" baseline="-25000" noProof="0" dirty="0">
              <a:ln>
                <a:noFill/>
              </a:ln>
              <a:solidFill>
                <a:schemeClr val="bg1"/>
              </a:solidFill>
              <a:effectLst/>
              <a:uLnTx/>
              <a:uFillTx/>
              <a:latin typeface="微软雅黑"/>
              <a:ea typeface="微软雅黑"/>
              <a:cs typeface="+mn-cs"/>
            </a:endParaRPr>
          </a:p>
        </p:txBody>
      </p:sp>
      <p:sp>
        <p:nvSpPr>
          <p:cNvPr id="134" name="矩形 133"/>
          <p:cNvSpPr/>
          <p:nvPr/>
        </p:nvSpPr>
        <p:spPr>
          <a:xfrm>
            <a:off x="2614930" y="2324643"/>
            <a:ext cx="1249363" cy="228600"/>
          </a:xfrm>
          <a:prstGeom prst="rect">
            <a:avLst/>
          </a:prstGeom>
          <a:solidFill>
            <a:srgbClr val="00B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chemeClr val="bg1"/>
                </a:solidFill>
                <a:effectLst/>
                <a:uLnTx/>
                <a:uFillTx/>
                <a:latin typeface="微软雅黑"/>
                <a:ea typeface="微软雅黑"/>
                <a:cs typeface="+mn-cs"/>
              </a:rPr>
              <a:t>高速缓存</a:t>
            </a:r>
            <a:r>
              <a:rPr kumimoji="0" lang="en-US" altLang="zh-CN" sz="1400" b="0" i="0" u="none" strike="noStrike" kern="0" cap="none" spc="0" normalizeH="0" baseline="0" noProof="0" dirty="0">
                <a:ln>
                  <a:noFill/>
                </a:ln>
                <a:solidFill>
                  <a:schemeClr val="bg1"/>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chemeClr val="bg1"/>
                </a:solidFill>
                <a:effectLst/>
                <a:uLnTx/>
                <a:uFillTx/>
                <a:latin typeface="微软雅黑"/>
                <a:ea typeface="微软雅黑"/>
                <a:cs typeface="+mn-cs"/>
              </a:rPr>
              <a:t>1</a:t>
            </a:r>
            <a:endParaRPr kumimoji="0" lang="zh-CN" altLang="en-US" sz="1400" b="0" i="0" u="none" strike="noStrike" kern="0" cap="none" spc="0" normalizeH="0" baseline="-25000" noProof="0" dirty="0">
              <a:ln>
                <a:noFill/>
              </a:ln>
              <a:solidFill>
                <a:schemeClr val="bg1"/>
              </a:solidFill>
              <a:effectLst/>
              <a:uLnTx/>
              <a:uFillTx/>
              <a:latin typeface="微软雅黑"/>
              <a:ea typeface="微软雅黑"/>
              <a:cs typeface="+mn-cs"/>
            </a:endParaRPr>
          </a:p>
        </p:txBody>
      </p:sp>
      <p:sp>
        <p:nvSpPr>
          <p:cNvPr id="135" name="矩形 134"/>
          <p:cNvSpPr/>
          <p:nvPr/>
        </p:nvSpPr>
        <p:spPr>
          <a:xfrm>
            <a:off x="1895793" y="2045243"/>
            <a:ext cx="719137" cy="228600"/>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rPr>
              <a:t>标记</a:t>
            </a:r>
          </a:p>
        </p:txBody>
      </p:sp>
      <p:sp>
        <p:nvSpPr>
          <p:cNvPr id="136" name="矩形 135"/>
          <p:cNvSpPr/>
          <p:nvPr/>
        </p:nvSpPr>
        <p:spPr>
          <a:xfrm>
            <a:off x="1895793" y="2324643"/>
            <a:ext cx="719137" cy="228600"/>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rPr>
              <a:t>标记</a:t>
            </a:r>
          </a:p>
        </p:txBody>
      </p:sp>
      <p:sp>
        <p:nvSpPr>
          <p:cNvPr id="137" name="矩形 136"/>
          <p:cNvSpPr/>
          <p:nvPr/>
        </p:nvSpPr>
        <p:spPr>
          <a:xfrm>
            <a:off x="1535430" y="2045243"/>
            <a:ext cx="360363" cy="228600"/>
          </a:xfrm>
          <a:prstGeom prst="rect">
            <a:avLst/>
          </a:prstGeom>
          <a:solidFill>
            <a:srgbClr val="FF0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Brush Script MT" pitchFamily="66" charset="0"/>
                <a:ea typeface="微软雅黑"/>
                <a:cs typeface="+mn-cs"/>
              </a:rPr>
              <a:t>V</a:t>
            </a:r>
            <a:endPar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endParaRPr>
          </a:p>
        </p:txBody>
      </p:sp>
      <p:sp>
        <p:nvSpPr>
          <p:cNvPr id="138" name="矩形 137"/>
          <p:cNvSpPr/>
          <p:nvPr/>
        </p:nvSpPr>
        <p:spPr>
          <a:xfrm>
            <a:off x="1535430" y="2324643"/>
            <a:ext cx="360363" cy="228600"/>
          </a:xfrm>
          <a:prstGeom prst="rect">
            <a:avLst/>
          </a:prstGeom>
          <a:solidFill>
            <a:srgbClr val="FF0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Brush Script MT" pitchFamily="66" charset="0"/>
                <a:ea typeface="微软雅黑"/>
                <a:cs typeface="+mn-cs"/>
              </a:rPr>
              <a:t>V</a:t>
            </a:r>
            <a:endPar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endParaRPr>
          </a:p>
        </p:txBody>
      </p:sp>
      <p:sp>
        <p:nvSpPr>
          <p:cNvPr id="139" name="矩形 138"/>
          <p:cNvSpPr/>
          <p:nvPr/>
        </p:nvSpPr>
        <p:spPr>
          <a:xfrm>
            <a:off x="1175068" y="2045243"/>
            <a:ext cx="360362" cy="228600"/>
          </a:xfrm>
          <a:prstGeom prst="rect">
            <a:avLst/>
          </a:prstGeom>
          <a:solidFill>
            <a:srgbClr val="7030A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Brush Script MT" pitchFamily="66" charset="0"/>
                <a:ea typeface="微软雅黑"/>
                <a:cs typeface="+mn-cs"/>
              </a:rPr>
              <a:t>D</a:t>
            </a:r>
            <a:endPar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endParaRPr>
          </a:p>
        </p:txBody>
      </p:sp>
      <p:sp>
        <p:nvSpPr>
          <p:cNvPr id="140" name="矩形 139"/>
          <p:cNvSpPr/>
          <p:nvPr/>
        </p:nvSpPr>
        <p:spPr>
          <a:xfrm>
            <a:off x="1175068" y="2324643"/>
            <a:ext cx="360362" cy="228600"/>
          </a:xfrm>
          <a:prstGeom prst="rect">
            <a:avLst/>
          </a:prstGeom>
          <a:solidFill>
            <a:srgbClr val="7030A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Brush Script MT" pitchFamily="66" charset="0"/>
                <a:ea typeface="微软雅黑"/>
                <a:cs typeface="+mn-cs"/>
              </a:rPr>
              <a:t>D</a:t>
            </a:r>
            <a:endPar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endParaRPr>
          </a:p>
        </p:txBody>
      </p:sp>
      <p:grpSp>
        <p:nvGrpSpPr>
          <p:cNvPr id="141" name="组合 140"/>
          <p:cNvGrpSpPr>
            <a:grpSpLocks/>
          </p:cNvGrpSpPr>
          <p:nvPr/>
        </p:nvGrpSpPr>
        <p:grpSpPr bwMode="auto">
          <a:xfrm>
            <a:off x="3888104" y="1757781"/>
            <a:ext cx="1800225" cy="681163"/>
            <a:chOff x="4515339" y="1599512"/>
            <a:chExt cx="1800246" cy="681304"/>
          </a:xfrm>
        </p:grpSpPr>
        <p:sp>
          <p:nvSpPr>
            <p:cNvPr id="142" name="Line 12"/>
            <p:cNvSpPr>
              <a:spLocks noChangeShapeType="1"/>
            </p:cNvSpPr>
            <p:nvPr/>
          </p:nvSpPr>
          <p:spPr bwMode="auto">
            <a:xfrm flipV="1">
              <a:off x="4515339" y="1599512"/>
              <a:ext cx="1776433" cy="681304"/>
            </a:xfrm>
            <a:prstGeom prst="line">
              <a:avLst/>
            </a:prstGeom>
            <a:noFill/>
            <a:ln w="3175">
              <a:solidFill>
                <a:srgbClr val="00B050"/>
              </a:solidFill>
              <a:round/>
              <a:headEnd type="triangle"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143" name="Line 16"/>
            <p:cNvSpPr>
              <a:spLocks noChangeShapeType="1"/>
            </p:cNvSpPr>
            <p:nvPr/>
          </p:nvSpPr>
          <p:spPr bwMode="auto">
            <a:xfrm flipV="1">
              <a:off x="4515339" y="1599513"/>
              <a:ext cx="1800246" cy="447654"/>
            </a:xfrm>
            <a:prstGeom prst="line">
              <a:avLst/>
            </a:prstGeom>
            <a:noFill/>
            <a:ln w="3175">
              <a:solidFill>
                <a:srgbClr val="00B050"/>
              </a:solidFill>
              <a:round/>
              <a:headEnd type="triangle"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grpSp>
      <p:sp>
        <p:nvSpPr>
          <p:cNvPr id="144" name="Text Box 52"/>
          <p:cNvSpPr txBox="1">
            <a:spLocks noChangeArrowheads="1"/>
          </p:cNvSpPr>
          <p:nvPr/>
        </p:nvSpPr>
        <p:spPr bwMode="auto">
          <a:xfrm>
            <a:off x="5898110" y="1256255"/>
            <a:ext cx="914400" cy="369888"/>
          </a:xfrm>
          <a:prstGeom prst="rect">
            <a:avLst/>
          </a:prstGeom>
          <a:noFill/>
          <a:ln w="9525">
            <a:noFill/>
            <a:miter lim="800000"/>
            <a:headEnd/>
            <a:tailEnd/>
          </a:ln>
        </p:spPr>
        <p:txBody>
          <a:bodyPr>
            <a:spAutoFit/>
          </a:bodyPr>
          <a:lstStyle/>
          <a:p>
            <a:pPr algn="ctr" fontAlgn="base">
              <a:spcBef>
                <a:spcPct val="0"/>
              </a:spcBef>
              <a:spcAft>
                <a:spcPct val="0"/>
              </a:spcAft>
            </a:pPr>
            <a:r>
              <a:rPr lang="zh-CN" altLang="en-US" b="1">
                <a:solidFill>
                  <a:srgbClr val="000000"/>
                </a:solidFill>
                <a:latin typeface="微软雅黑" charset="-122"/>
                <a:ea typeface="微软雅黑" charset="-122"/>
              </a:rPr>
              <a:t>主存</a:t>
            </a:r>
          </a:p>
        </p:txBody>
      </p:sp>
      <p:sp>
        <p:nvSpPr>
          <p:cNvPr id="145" name="Text Box 51"/>
          <p:cNvSpPr txBox="1">
            <a:spLocks noChangeArrowheads="1"/>
          </p:cNvSpPr>
          <p:nvPr/>
        </p:nvSpPr>
        <p:spPr bwMode="auto">
          <a:xfrm>
            <a:off x="2505393" y="1472155"/>
            <a:ext cx="914400" cy="366713"/>
          </a:xfrm>
          <a:prstGeom prst="rect">
            <a:avLst/>
          </a:prstGeom>
          <a:noFill/>
          <a:ln w="9525">
            <a:noFill/>
            <a:miter lim="800000"/>
            <a:headEnd/>
            <a:tailEnd/>
          </a:ln>
        </p:spPr>
        <p:txBody>
          <a:bodyPr>
            <a:spAutoFit/>
          </a:bodyPr>
          <a:lstStyle/>
          <a:p>
            <a:pPr algn="ctr" fontAlgn="base">
              <a:spcBef>
                <a:spcPct val="0"/>
              </a:spcBef>
              <a:spcAft>
                <a:spcPct val="0"/>
              </a:spcAft>
            </a:pPr>
            <a:r>
              <a:rPr lang="en-US" altLang="zh-CN">
                <a:solidFill>
                  <a:srgbClr val="000000"/>
                </a:solidFill>
                <a:latin typeface="Tahoma" pitchFamily="34" charset="0"/>
                <a:ea typeface="宋体" charset="-122"/>
              </a:rPr>
              <a:t>Cache</a:t>
            </a:r>
            <a:endParaRPr lang="en-US" altLang="zh-CN" dirty="0">
              <a:solidFill>
                <a:srgbClr val="000000"/>
              </a:solidFill>
              <a:latin typeface="Tahoma" pitchFamily="34" charset="0"/>
              <a:ea typeface="宋体" charset="-122"/>
            </a:endParaRPr>
          </a:p>
        </p:txBody>
      </p:sp>
      <p:grpSp>
        <p:nvGrpSpPr>
          <p:cNvPr id="146" name="组合 145"/>
          <p:cNvGrpSpPr>
            <a:grpSpLocks/>
          </p:cNvGrpSpPr>
          <p:nvPr/>
        </p:nvGrpSpPr>
        <p:grpSpPr bwMode="auto">
          <a:xfrm>
            <a:off x="930593" y="5244055"/>
            <a:ext cx="3733800" cy="1157288"/>
            <a:chOff x="1105462" y="4896241"/>
            <a:chExt cx="3735154" cy="1157253"/>
          </a:xfrm>
        </p:grpSpPr>
        <p:grpSp>
          <p:nvGrpSpPr>
            <p:cNvPr id="147" name="组合 183"/>
            <p:cNvGrpSpPr>
              <a:grpSpLocks/>
            </p:cNvGrpSpPr>
            <p:nvPr/>
          </p:nvGrpSpPr>
          <p:grpSpPr bwMode="auto">
            <a:xfrm>
              <a:off x="1105462" y="5280381"/>
              <a:ext cx="3735154" cy="773113"/>
              <a:chOff x="1447798" y="5551488"/>
              <a:chExt cx="6705603" cy="1154112"/>
            </a:xfrm>
          </p:grpSpPr>
          <p:sp>
            <p:nvSpPr>
              <p:cNvPr id="149" name="Text Box 2"/>
              <p:cNvSpPr txBox="1">
                <a:spLocks noChangeArrowheads="1"/>
              </p:cNvSpPr>
              <p:nvPr/>
            </p:nvSpPr>
            <p:spPr bwMode="auto">
              <a:xfrm>
                <a:off x="4780641" y="6390420"/>
                <a:ext cx="915179" cy="315180"/>
              </a:xfrm>
              <a:prstGeom prst="rect">
                <a:avLst/>
              </a:prstGeom>
              <a:noFill/>
              <a:ln w="19050">
                <a:noFill/>
                <a:miter lim="800000"/>
                <a:headEnd/>
                <a:tailEnd/>
              </a:ln>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s</a:t>
                </a:r>
                <a:r>
                  <a:rPr kumimoji="0" lang="zh-CN" altLang="en-US"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位</a:t>
                </a:r>
                <a:endParaRPr kumimoji="0" lang="zh-CN" altLang="en-US" sz="1800" b="0"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endParaRPr>
              </a:p>
            </p:txBody>
          </p:sp>
          <p:sp>
            <p:nvSpPr>
              <p:cNvPr id="150" name="Text Box 3"/>
              <p:cNvSpPr txBox="1">
                <a:spLocks noChangeArrowheads="1"/>
              </p:cNvSpPr>
              <p:nvPr/>
            </p:nvSpPr>
            <p:spPr bwMode="auto">
              <a:xfrm>
                <a:off x="7092821" y="6390420"/>
                <a:ext cx="952241" cy="315180"/>
              </a:xfrm>
              <a:prstGeom prst="rect">
                <a:avLst/>
              </a:prstGeom>
              <a:noFill/>
              <a:ln w="19050">
                <a:noFill/>
                <a:miter lim="800000"/>
                <a:headEnd/>
                <a:tailEnd/>
              </a:ln>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b</a:t>
                </a:r>
                <a:r>
                  <a:rPr kumimoji="0" lang="zh-CN" altLang="en-US"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位</a:t>
                </a:r>
                <a:endParaRPr kumimoji="0" lang="zh-CN" altLang="en-US" sz="1800" b="0"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endParaRPr>
              </a:p>
            </p:txBody>
          </p:sp>
          <p:sp>
            <p:nvSpPr>
              <p:cNvPr id="151" name="AutoShape 5"/>
              <p:cNvSpPr>
                <a:spLocks/>
              </p:cNvSpPr>
              <p:nvPr/>
            </p:nvSpPr>
            <p:spPr bwMode="auto">
              <a:xfrm rot="-5400000">
                <a:off x="5075970" y="5075969"/>
                <a:ext cx="163514" cy="2333748"/>
              </a:xfrm>
              <a:prstGeom prst="leftBrace">
                <a:avLst>
                  <a:gd name="adj1" fmla="val 46914"/>
                  <a:gd name="adj2" fmla="val 50000"/>
                </a:avLst>
              </a:prstGeom>
              <a:noFill/>
              <a:ln w="19050">
                <a:solidFill>
                  <a:srgbClr val="000000"/>
                </a:solidFill>
                <a:round/>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52" name="AutoShape 6"/>
              <p:cNvSpPr>
                <a:spLocks/>
              </p:cNvSpPr>
              <p:nvPr/>
            </p:nvSpPr>
            <p:spPr bwMode="auto">
              <a:xfrm rot="-5400000">
                <a:off x="7200902" y="5360990"/>
                <a:ext cx="152401" cy="1752597"/>
              </a:xfrm>
              <a:prstGeom prst="leftBrace">
                <a:avLst>
                  <a:gd name="adj1" fmla="val 57712"/>
                  <a:gd name="adj2" fmla="val 50000"/>
                </a:avLst>
              </a:prstGeom>
              <a:noFill/>
              <a:ln w="19050">
                <a:solidFill>
                  <a:srgbClr val="000000"/>
                </a:solidFill>
                <a:round/>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53" name="Rectangle 9"/>
              <p:cNvSpPr>
                <a:spLocks noChangeArrowheads="1"/>
              </p:cNvSpPr>
              <p:nvPr/>
            </p:nvSpPr>
            <p:spPr bwMode="auto">
              <a:xfrm>
                <a:off x="1447798" y="5551488"/>
                <a:ext cx="2543051" cy="533399"/>
              </a:xfrm>
              <a:prstGeom prst="rect">
                <a:avLst/>
              </a:prstGeom>
              <a:solidFill>
                <a:srgbClr val="0066FF"/>
              </a:solidFill>
              <a:ln w="19050">
                <a:solidFill>
                  <a:srgbClr val="000000"/>
                </a:solidFill>
                <a:miter lim="800000"/>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标记</a:t>
                </a:r>
              </a:p>
            </p:txBody>
          </p:sp>
          <p:sp>
            <p:nvSpPr>
              <p:cNvPr id="154" name="Rectangle 10"/>
              <p:cNvSpPr>
                <a:spLocks noChangeArrowheads="1"/>
              </p:cNvSpPr>
              <p:nvPr/>
            </p:nvSpPr>
            <p:spPr bwMode="auto">
              <a:xfrm>
                <a:off x="3990849" y="5551488"/>
                <a:ext cx="2481992" cy="533399"/>
              </a:xfrm>
              <a:prstGeom prst="rect">
                <a:avLst/>
              </a:prstGeom>
              <a:solidFill>
                <a:srgbClr val="00B050"/>
              </a:solidFill>
              <a:ln w="19050">
                <a:solidFill>
                  <a:srgbClr val="000000"/>
                </a:solidFill>
                <a:miter lim="800000"/>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组（索引）</a:t>
                </a:r>
              </a:p>
            </p:txBody>
          </p:sp>
          <p:sp>
            <p:nvSpPr>
              <p:cNvPr id="155" name="Rectangle 11"/>
              <p:cNvSpPr>
                <a:spLocks noChangeArrowheads="1"/>
              </p:cNvSpPr>
              <p:nvPr/>
            </p:nvSpPr>
            <p:spPr bwMode="auto">
              <a:xfrm>
                <a:off x="6400800" y="5551488"/>
                <a:ext cx="1752600" cy="533400"/>
              </a:xfrm>
              <a:prstGeom prst="rect">
                <a:avLst/>
              </a:prstGeom>
              <a:solidFill>
                <a:srgbClr val="FFFF00"/>
              </a:solidFill>
              <a:ln w="19050">
                <a:solidFill>
                  <a:srgbClr val="000000"/>
                </a:solidFill>
                <a:miter lim="800000"/>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6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字地址</a:t>
                </a:r>
              </a:p>
            </p:txBody>
          </p:sp>
          <p:sp>
            <p:nvSpPr>
              <p:cNvPr id="156" name="Text Box 13"/>
              <p:cNvSpPr txBox="1">
                <a:spLocks noChangeArrowheads="1"/>
              </p:cNvSpPr>
              <p:nvPr/>
            </p:nvSpPr>
            <p:spPr bwMode="auto">
              <a:xfrm>
                <a:off x="2337317" y="6390420"/>
                <a:ext cx="912327" cy="315180"/>
              </a:xfrm>
              <a:prstGeom prst="rect">
                <a:avLst/>
              </a:prstGeom>
              <a:noFill/>
              <a:ln w="19050">
                <a:noFill/>
                <a:miter lim="800000"/>
                <a:headEnd/>
                <a:tailEnd/>
              </a:ln>
            </p:spPr>
            <p:txBody>
              <a:bodyPr lIns="0" tIns="0" rIns="0" bIns="0"/>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t</a:t>
                </a:r>
                <a:r>
                  <a:rPr kumimoji="0" lang="zh-CN" altLang="en-US"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位</a:t>
                </a:r>
                <a:endParaRPr kumimoji="0" lang="zh-CN" altLang="en-US" sz="1800" b="0" i="0" u="none" strike="noStrike" kern="0" cap="none" spc="0" normalizeH="0" baseline="0" noProof="0" dirty="0">
                  <a:ln>
                    <a:noFill/>
                  </a:ln>
                  <a:solidFill>
                    <a:srgbClr val="0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endParaRPr>
              </a:p>
            </p:txBody>
          </p:sp>
          <p:sp>
            <p:nvSpPr>
              <p:cNvPr id="157" name="AutoShape 14"/>
              <p:cNvSpPr>
                <a:spLocks/>
              </p:cNvSpPr>
              <p:nvPr/>
            </p:nvSpPr>
            <p:spPr bwMode="auto">
              <a:xfrm rot="-5400000">
                <a:off x="2637569" y="4971319"/>
                <a:ext cx="163515" cy="2543051"/>
              </a:xfrm>
              <a:prstGeom prst="leftBrace">
                <a:avLst>
                  <a:gd name="adj1" fmla="val 47233"/>
                  <a:gd name="adj2" fmla="val 50000"/>
                </a:avLst>
              </a:prstGeom>
              <a:noFill/>
              <a:ln w="19050">
                <a:solidFill>
                  <a:srgbClr val="000000"/>
                </a:solidFill>
                <a:round/>
                <a:headEnd/>
                <a:tailEnd/>
              </a:ln>
            </p:spPr>
            <p:txBody>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sp>
          <p:nvSpPr>
            <p:cNvPr id="148" name="Text Box 52"/>
            <p:cNvSpPr txBox="1">
              <a:spLocks noChangeArrowheads="1"/>
            </p:cNvSpPr>
            <p:nvPr/>
          </p:nvSpPr>
          <p:spPr bwMode="auto">
            <a:xfrm>
              <a:off x="2421190" y="4896241"/>
              <a:ext cx="1260140" cy="369332"/>
            </a:xfrm>
            <a:prstGeom prst="rect">
              <a:avLst/>
            </a:prstGeom>
            <a:noFill/>
            <a:ln w="9525">
              <a:noFill/>
              <a:miter lim="800000"/>
              <a:headEnd/>
              <a:tailEnd/>
            </a:ln>
          </p:spPr>
          <p:txBody>
            <a:bodyPr>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主存地址</a:t>
              </a:r>
            </a:p>
          </p:txBody>
        </p:sp>
      </p:grpSp>
      <p:sp>
        <p:nvSpPr>
          <p:cNvPr id="158" name="TextBox 100"/>
          <p:cNvSpPr txBox="1">
            <a:spLocks noChangeArrowheads="1"/>
          </p:cNvSpPr>
          <p:nvPr/>
        </p:nvSpPr>
        <p:spPr bwMode="auto">
          <a:xfrm>
            <a:off x="3962718" y="3092993"/>
            <a:ext cx="431800" cy="338137"/>
          </a:xfrm>
          <a:prstGeom prst="rect">
            <a:avLst/>
          </a:prstGeom>
          <a:noFill/>
          <a:ln w="9525">
            <a:noFill/>
            <a:miter lim="800000"/>
            <a:headEnd/>
            <a:tailEnd/>
          </a:ln>
        </p:spPr>
        <p:txBody>
          <a:bodyPr>
            <a:spAutoFit/>
          </a:bodyPr>
          <a:lstStyle/>
          <a:p>
            <a:pPr fontAlgn="base">
              <a:spcBef>
                <a:spcPct val="0"/>
              </a:spcBef>
              <a:spcAft>
                <a:spcPct val="0"/>
              </a:spcAft>
            </a:pPr>
            <a:r>
              <a:rPr lang="en-US" altLang="zh-CN" sz="1600" i="1">
                <a:solidFill>
                  <a:srgbClr val="000000"/>
                </a:solidFill>
                <a:latin typeface="Arial" charset="0"/>
                <a:ea typeface="华文细黑" pitchFamily="2" charset="-122"/>
              </a:rPr>
              <a:t>L</a:t>
            </a:r>
            <a:r>
              <a:rPr lang="en-US" altLang="zh-CN" sz="1600" i="1" baseline="-25000">
                <a:solidFill>
                  <a:srgbClr val="000000"/>
                </a:solidFill>
                <a:latin typeface="Arial" charset="0"/>
                <a:ea typeface="华文细黑" pitchFamily="2" charset="-122"/>
              </a:rPr>
              <a:t>1</a:t>
            </a:r>
            <a:endParaRPr lang="zh-CN" altLang="en-US" sz="1600" i="1" baseline="-25000">
              <a:solidFill>
                <a:srgbClr val="000000"/>
              </a:solidFill>
              <a:latin typeface="Arial" charset="0"/>
              <a:ea typeface="华文细黑" pitchFamily="2" charset="-122"/>
            </a:endParaRPr>
          </a:p>
        </p:txBody>
      </p:sp>
      <p:sp>
        <p:nvSpPr>
          <p:cNvPr id="159" name="矩形 158"/>
          <p:cNvSpPr/>
          <p:nvPr/>
        </p:nvSpPr>
        <p:spPr>
          <a:xfrm>
            <a:off x="2614930" y="2883443"/>
            <a:ext cx="1249363" cy="227012"/>
          </a:xfrm>
          <a:prstGeom prst="rect">
            <a:avLst/>
          </a:prstGeom>
          <a:solidFill>
            <a:srgbClr val="92D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微软雅黑"/>
                <a:ea typeface="微软雅黑"/>
                <a:cs typeface="+mn-cs"/>
              </a:rPr>
              <a:t>高速缓存</a:t>
            </a: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rgbClr val="000000"/>
                </a:solidFill>
                <a:effectLst/>
                <a:uLnTx/>
                <a:uFillTx/>
                <a:latin typeface="微软雅黑"/>
                <a:ea typeface="微软雅黑"/>
                <a:cs typeface="+mn-cs"/>
              </a:rPr>
              <a:t>0</a:t>
            </a:r>
            <a:endParaRPr kumimoji="0" lang="zh-CN" altLang="en-US" sz="14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160" name="矩形 159"/>
          <p:cNvSpPr/>
          <p:nvPr/>
        </p:nvSpPr>
        <p:spPr>
          <a:xfrm>
            <a:off x="2614930" y="3162843"/>
            <a:ext cx="1249363" cy="228600"/>
          </a:xfrm>
          <a:prstGeom prst="rect">
            <a:avLst/>
          </a:prstGeom>
          <a:solidFill>
            <a:srgbClr val="92D05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微软雅黑"/>
                <a:ea typeface="微软雅黑"/>
                <a:cs typeface="+mn-cs"/>
              </a:rPr>
              <a:t>高速缓存</a:t>
            </a: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rgbClr val="000000"/>
                </a:solidFill>
                <a:effectLst/>
                <a:uLnTx/>
                <a:uFillTx/>
                <a:latin typeface="微软雅黑"/>
                <a:ea typeface="微软雅黑"/>
                <a:cs typeface="+mn-cs"/>
              </a:rPr>
              <a:t>1</a:t>
            </a:r>
            <a:endParaRPr kumimoji="0" lang="zh-CN" altLang="en-US" sz="14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161" name="矩形 160"/>
          <p:cNvSpPr/>
          <p:nvPr/>
        </p:nvSpPr>
        <p:spPr>
          <a:xfrm>
            <a:off x="1895793" y="2883443"/>
            <a:ext cx="719137" cy="227012"/>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rPr>
              <a:t>标记</a:t>
            </a:r>
          </a:p>
        </p:txBody>
      </p:sp>
      <p:sp>
        <p:nvSpPr>
          <p:cNvPr id="162" name="矩形 161"/>
          <p:cNvSpPr/>
          <p:nvPr/>
        </p:nvSpPr>
        <p:spPr>
          <a:xfrm>
            <a:off x="1895793" y="3162843"/>
            <a:ext cx="719137" cy="228600"/>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rPr>
              <a:t>标记</a:t>
            </a:r>
          </a:p>
        </p:txBody>
      </p:sp>
      <p:sp>
        <p:nvSpPr>
          <p:cNvPr id="163" name="矩形 162"/>
          <p:cNvSpPr/>
          <p:nvPr/>
        </p:nvSpPr>
        <p:spPr>
          <a:xfrm>
            <a:off x="1535430" y="2883443"/>
            <a:ext cx="360363" cy="227012"/>
          </a:xfrm>
          <a:prstGeom prst="rect">
            <a:avLst/>
          </a:prstGeom>
          <a:solidFill>
            <a:srgbClr val="FF0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Brush Script MT" pitchFamily="66" charset="0"/>
                <a:ea typeface="微软雅黑"/>
                <a:cs typeface="+mn-cs"/>
              </a:rPr>
              <a:t>V</a:t>
            </a:r>
            <a:endPar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endParaRPr>
          </a:p>
        </p:txBody>
      </p:sp>
      <p:sp>
        <p:nvSpPr>
          <p:cNvPr id="164" name="矩形 163"/>
          <p:cNvSpPr/>
          <p:nvPr/>
        </p:nvSpPr>
        <p:spPr>
          <a:xfrm>
            <a:off x="1535430" y="3162843"/>
            <a:ext cx="360363" cy="228600"/>
          </a:xfrm>
          <a:prstGeom prst="rect">
            <a:avLst/>
          </a:prstGeom>
          <a:solidFill>
            <a:srgbClr val="FF0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Brush Script MT" pitchFamily="66" charset="0"/>
                <a:ea typeface="微软雅黑"/>
                <a:cs typeface="+mn-cs"/>
              </a:rPr>
              <a:t>V</a:t>
            </a:r>
            <a:endPar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endParaRPr>
          </a:p>
        </p:txBody>
      </p:sp>
      <p:sp>
        <p:nvSpPr>
          <p:cNvPr id="165" name="矩形 164"/>
          <p:cNvSpPr/>
          <p:nvPr/>
        </p:nvSpPr>
        <p:spPr>
          <a:xfrm>
            <a:off x="1175068" y="2883443"/>
            <a:ext cx="360362" cy="227012"/>
          </a:xfrm>
          <a:prstGeom prst="rect">
            <a:avLst/>
          </a:prstGeom>
          <a:solidFill>
            <a:srgbClr val="7030A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Brush Script MT" pitchFamily="66" charset="0"/>
                <a:ea typeface="微软雅黑"/>
                <a:cs typeface="+mn-cs"/>
              </a:rPr>
              <a:t>D</a:t>
            </a:r>
            <a:endPar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endParaRPr>
          </a:p>
        </p:txBody>
      </p:sp>
      <p:sp>
        <p:nvSpPr>
          <p:cNvPr id="166" name="矩形 165"/>
          <p:cNvSpPr/>
          <p:nvPr/>
        </p:nvSpPr>
        <p:spPr>
          <a:xfrm>
            <a:off x="1175068" y="3162843"/>
            <a:ext cx="360362" cy="228600"/>
          </a:xfrm>
          <a:prstGeom prst="rect">
            <a:avLst/>
          </a:prstGeom>
          <a:solidFill>
            <a:srgbClr val="7030A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Brush Script MT" pitchFamily="66" charset="0"/>
                <a:ea typeface="微软雅黑"/>
                <a:cs typeface="+mn-cs"/>
              </a:rPr>
              <a:t>D</a:t>
            </a:r>
            <a:endPar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endParaRPr>
          </a:p>
        </p:txBody>
      </p:sp>
      <p:sp>
        <p:nvSpPr>
          <p:cNvPr id="167" name="TextBox 202"/>
          <p:cNvSpPr txBox="1">
            <a:spLocks noChangeArrowheads="1"/>
          </p:cNvSpPr>
          <p:nvPr/>
        </p:nvSpPr>
        <p:spPr bwMode="auto">
          <a:xfrm>
            <a:off x="3962718" y="4436018"/>
            <a:ext cx="431800" cy="338137"/>
          </a:xfrm>
          <a:prstGeom prst="rect">
            <a:avLst/>
          </a:prstGeom>
          <a:noFill/>
          <a:ln w="9525">
            <a:noFill/>
            <a:miter lim="800000"/>
            <a:headEnd/>
            <a:tailEnd/>
          </a:ln>
        </p:spPr>
        <p:txBody>
          <a:bodyPr>
            <a:spAutoFit/>
          </a:bodyPr>
          <a:lstStyle/>
          <a:p>
            <a:pPr fontAlgn="base">
              <a:spcBef>
                <a:spcPct val="0"/>
              </a:spcBef>
              <a:spcAft>
                <a:spcPct val="0"/>
              </a:spcAft>
            </a:pPr>
            <a:r>
              <a:rPr lang="en-US" altLang="zh-CN" sz="1600" i="1">
                <a:solidFill>
                  <a:srgbClr val="000000"/>
                </a:solidFill>
                <a:latin typeface="Arial" charset="0"/>
                <a:ea typeface="华文细黑" pitchFamily="2" charset="-122"/>
              </a:rPr>
              <a:t>L</a:t>
            </a:r>
            <a:r>
              <a:rPr lang="en-US" altLang="zh-CN" sz="1600" i="1" baseline="-25000">
                <a:solidFill>
                  <a:srgbClr val="000000"/>
                </a:solidFill>
                <a:latin typeface="Arial" charset="0"/>
                <a:ea typeface="华文细黑" pitchFamily="2" charset="-122"/>
              </a:rPr>
              <a:t>1</a:t>
            </a:r>
            <a:endParaRPr lang="zh-CN" altLang="en-US" sz="1600" i="1" baseline="-25000">
              <a:solidFill>
                <a:srgbClr val="000000"/>
              </a:solidFill>
              <a:latin typeface="Arial" charset="0"/>
              <a:ea typeface="华文细黑" pitchFamily="2" charset="-122"/>
            </a:endParaRPr>
          </a:p>
        </p:txBody>
      </p:sp>
      <p:sp>
        <p:nvSpPr>
          <p:cNvPr id="168" name="矩形 167"/>
          <p:cNvSpPr/>
          <p:nvPr/>
        </p:nvSpPr>
        <p:spPr>
          <a:xfrm>
            <a:off x="2614930" y="4226468"/>
            <a:ext cx="1249363" cy="228600"/>
          </a:xfrm>
          <a:prstGeom prst="rect">
            <a:avLst/>
          </a:prstGeom>
          <a:solidFill>
            <a:srgbClr val="FFC000"/>
          </a:solidFill>
          <a:ln w="25400" cap="flat" cmpd="sng" algn="ctr">
            <a:solidFill>
              <a:srgbClr val="000000"/>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微软雅黑"/>
                <a:ea typeface="微软雅黑"/>
                <a:cs typeface="+mn-cs"/>
              </a:rPr>
              <a:t>高速缓存</a:t>
            </a: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rgbClr val="000000"/>
                </a:solidFill>
                <a:effectLst/>
                <a:uLnTx/>
                <a:uFillTx/>
                <a:latin typeface="微软雅黑"/>
                <a:ea typeface="微软雅黑"/>
                <a:cs typeface="+mn-cs"/>
              </a:rPr>
              <a:t>0</a:t>
            </a:r>
            <a:endParaRPr kumimoji="0" lang="zh-CN" altLang="en-US" sz="14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169" name="矩形 168"/>
          <p:cNvSpPr/>
          <p:nvPr/>
        </p:nvSpPr>
        <p:spPr>
          <a:xfrm>
            <a:off x="2614930" y="4505868"/>
            <a:ext cx="1249363" cy="228600"/>
          </a:xfrm>
          <a:prstGeom prst="rect">
            <a:avLst/>
          </a:prstGeom>
          <a:solidFill>
            <a:srgbClr val="FFC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微软雅黑"/>
                <a:ea typeface="微软雅黑"/>
                <a:cs typeface="+mn-cs"/>
              </a:rPr>
              <a:t>高速缓存</a:t>
            </a:r>
            <a:r>
              <a:rPr kumimoji="0" lang="en-US" altLang="zh-CN" sz="1400" b="0" i="0" u="none" strike="noStrike" kern="0" cap="none" spc="0" normalizeH="0" baseline="0" noProof="0" dirty="0">
                <a:ln>
                  <a:noFill/>
                </a:ln>
                <a:solidFill>
                  <a:srgbClr val="000000"/>
                </a:solidFill>
                <a:effectLst/>
                <a:uLnTx/>
                <a:uFillTx/>
                <a:latin typeface="微软雅黑"/>
                <a:ea typeface="微软雅黑"/>
                <a:cs typeface="+mn-cs"/>
              </a:rPr>
              <a:t>B</a:t>
            </a:r>
            <a:r>
              <a:rPr kumimoji="0" lang="en-US" altLang="zh-CN" sz="1400" b="0" i="0" u="none" strike="noStrike" kern="0" cap="none" spc="0" normalizeH="0" baseline="-25000" noProof="0" dirty="0">
                <a:ln>
                  <a:noFill/>
                </a:ln>
                <a:solidFill>
                  <a:srgbClr val="000000"/>
                </a:solidFill>
                <a:effectLst/>
                <a:uLnTx/>
                <a:uFillTx/>
                <a:latin typeface="微软雅黑"/>
                <a:ea typeface="微软雅黑"/>
                <a:cs typeface="+mn-cs"/>
              </a:rPr>
              <a:t>1</a:t>
            </a:r>
            <a:endParaRPr kumimoji="0" lang="zh-CN" altLang="en-US" sz="1400" b="0" i="0" u="none" strike="noStrike" kern="0" cap="none" spc="0" normalizeH="0" baseline="-25000" noProof="0" dirty="0">
              <a:ln>
                <a:noFill/>
              </a:ln>
              <a:solidFill>
                <a:srgbClr val="000000"/>
              </a:solidFill>
              <a:effectLst/>
              <a:uLnTx/>
              <a:uFillTx/>
              <a:latin typeface="微软雅黑"/>
              <a:ea typeface="微软雅黑"/>
              <a:cs typeface="+mn-cs"/>
            </a:endParaRPr>
          </a:p>
        </p:txBody>
      </p:sp>
      <p:sp>
        <p:nvSpPr>
          <p:cNvPr id="170" name="矩形 169"/>
          <p:cNvSpPr/>
          <p:nvPr/>
        </p:nvSpPr>
        <p:spPr>
          <a:xfrm>
            <a:off x="1895793" y="4226468"/>
            <a:ext cx="719137" cy="227012"/>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rPr>
              <a:t>标记</a:t>
            </a:r>
          </a:p>
        </p:txBody>
      </p:sp>
      <p:sp>
        <p:nvSpPr>
          <p:cNvPr id="171" name="矩形 170"/>
          <p:cNvSpPr/>
          <p:nvPr/>
        </p:nvSpPr>
        <p:spPr>
          <a:xfrm>
            <a:off x="1895793" y="4505868"/>
            <a:ext cx="719137" cy="228600"/>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rPr>
              <a:t>标记</a:t>
            </a:r>
          </a:p>
        </p:txBody>
      </p:sp>
      <p:sp>
        <p:nvSpPr>
          <p:cNvPr id="172" name="矩形 171"/>
          <p:cNvSpPr/>
          <p:nvPr/>
        </p:nvSpPr>
        <p:spPr>
          <a:xfrm>
            <a:off x="1535430" y="4226468"/>
            <a:ext cx="360363" cy="227012"/>
          </a:xfrm>
          <a:prstGeom prst="rect">
            <a:avLst/>
          </a:prstGeom>
          <a:solidFill>
            <a:srgbClr val="FF0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Brush Script MT" pitchFamily="66" charset="0"/>
                <a:ea typeface="微软雅黑"/>
                <a:cs typeface="+mn-cs"/>
              </a:rPr>
              <a:t>V</a:t>
            </a:r>
            <a:endPar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endParaRPr>
          </a:p>
        </p:txBody>
      </p:sp>
      <p:sp>
        <p:nvSpPr>
          <p:cNvPr id="173" name="矩形 172"/>
          <p:cNvSpPr/>
          <p:nvPr/>
        </p:nvSpPr>
        <p:spPr>
          <a:xfrm>
            <a:off x="1535430" y="4505868"/>
            <a:ext cx="360363" cy="228600"/>
          </a:xfrm>
          <a:prstGeom prst="rect">
            <a:avLst/>
          </a:prstGeom>
          <a:solidFill>
            <a:srgbClr val="FF000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Brush Script MT" pitchFamily="66" charset="0"/>
                <a:ea typeface="微软雅黑"/>
                <a:cs typeface="+mn-cs"/>
              </a:rPr>
              <a:t>V</a:t>
            </a:r>
            <a:endPar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endParaRPr>
          </a:p>
        </p:txBody>
      </p:sp>
      <p:sp>
        <p:nvSpPr>
          <p:cNvPr id="174" name="矩形 173"/>
          <p:cNvSpPr/>
          <p:nvPr/>
        </p:nvSpPr>
        <p:spPr>
          <a:xfrm>
            <a:off x="1175068" y="4226468"/>
            <a:ext cx="360362" cy="227012"/>
          </a:xfrm>
          <a:prstGeom prst="rect">
            <a:avLst/>
          </a:prstGeom>
          <a:solidFill>
            <a:srgbClr val="7030A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Brush Script MT" pitchFamily="66" charset="0"/>
                <a:ea typeface="微软雅黑"/>
                <a:cs typeface="+mn-cs"/>
              </a:rPr>
              <a:t>D</a:t>
            </a:r>
            <a:endPar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endParaRPr>
          </a:p>
        </p:txBody>
      </p:sp>
      <p:sp>
        <p:nvSpPr>
          <p:cNvPr id="175" name="矩形 174"/>
          <p:cNvSpPr/>
          <p:nvPr/>
        </p:nvSpPr>
        <p:spPr>
          <a:xfrm>
            <a:off x="1175068" y="4505868"/>
            <a:ext cx="360362" cy="228600"/>
          </a:xfrm>
          <a:prstGeom prst="rect">
            <a:avLst/>
          </a:prstGeom>
          <a:solidFill>
            <a:srgbClr val="7030A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Brush Script MT" pitchFamily="66" charset="0"/>
                <a:ea typeface="微软雅黑"/>
                <a:cs typeface="+mn-cs"/>
              </a:rPr>
              <a:t>D</a:t>
            </a:r>
            <a:endParaRPr kumimoji="0" lang="zh-CN" altLang="en-US" sz="1400" b="0" i="0" u="none" strike="noStrike" kern="0" cap="none" spc="0" normalizeH="0" baseline="0" noProof="0" dirty="0">
              <a:ln>
                <a:noFill/>
              </a:ln>
              <a:solidFill>
                <a:srgbClr val="FFFFFF"/>
              </a:solidFill>
              <a:effectLst/>
              <a:uLnTx/>
              <a:uFillTx/>
              <a:latin typeface="Brush Script MT" pitchFamily="66" charset="0"/>
              <a:ea typeface="微软雅黑"/>
              <a:cs typeface="+mn-cs"/>
            </a:endParaRPr>
          </a:p>
        </p:txBody>
      </p:sp>
      <p:grpSp>
        <p:nvGrpSpPr>
          <p:cNvPr id="176" name="组合 175"/>
          <p:cNvGrpSpPr>
            <a:grpSpLocks/>
          </p:cNvGrpSpPr>
          <p:nvPr/>
        </p:nvGrpSpPr>
        <p:grpSpPr bwMode="auto">
          <a:xfrm>
            <a:off x="3864294" y="2399547"/>
            <a:ext cx="1865540" cy="2229601"/>
            <a:chOff x="4490505" y="2263191"/>
            <a:chExt cx="2480040" cy="2207642"/>
          </a:xfrm>
        </p:grpSpPr>
        <p:sp>
          <p:nvSpPr>
            <p:cNvPr id="177" name="Line 12"/>
            <p:cNvSpPr>
              <a:spLocks noChangeShapeType="1"/>
            </p:cNvSpPr>
            <p:nvPr/>
          </p:nvSpPr>
          <p:spPr bwMode="auto">
            <a:xfrm flipV="1">
              <a:off x="4514320" y="2270935"/>
              <a:ext cx="2443634" cy="2199898"/>
            </a:xfrm>
            <a:prstGeom prst="line">
              <a:avLst/>
            </a:prstGeom>
            <a:noFill/>
            <a:ln w="3175">
              <a:solidFill>
                <a:srgbClr val="FFC000"/>
              </a:solidFill>
              <a:round/>
              <a:headEnd type="triangle"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178" name="Line 16"/>
            <p:cNvSpPr>
              <a:spLocks noChangeShapeType="1"/>
            </p:cNvSpPr>
            <p:nvPr/>
          </p:nvSpPr>
          <p:spPr bwMode="auto">
            <a:xfrm flipV="1">
              <a:off x="4490505" y="2263191"/>
              <a:ext cx="2480040" cy="1950432"/>
            </a:xfrm>
            <a:prstGeom prst="line">
              <a:avLst/>
            </a:prstGeom>
            <a:noFill/>
            <a:ln w="3175">
              <a:solidFill>
                <a:srgbClr val="FFC000"/>
              </a:solidFill>
              <a:round/>
              <a:headEnd type="triangle"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grpSp>
      <p:grpSp>
        <p:nvGrpSpPr>
          <p:cNvPr id="179" name="组合 178"/>
          <p:cNvGrpSpPr>
            <a:grpSpLocks/>
          </p:cNvGrpSpPr>
          <p:nvPr/>
        </p:nvGrpSpPr>
        <p:grpSpPr bwMode="auto">
          <a:xfrm>
            <a:off x="3888106" y="2003261"/>
            <a:ext cx="1847626" cy="1273882"/>
            <a:chOff x="4515339" y="1845107"/>
            <a:chExt cx="2455206" cy="1273372"/>
          </a:xfrm>
        </p:grpSpPr>
        <p:sp>
          <p:nvSpPr>
            <p:cNvPr id="180" name="Line 15"/>
            <p:cNvSpPr>
              <a:spLocks noChangeShapeType="1"/>
            </p:cNvSpPr>
            <p:nvPr/>
          </p:nvSpPr>
          <p:spPr bwMode="auto">
            <a:xfrm flipV="1">
              <a:off x="4515339" y="1845107"/>
              <a:ext cx="2455206" cy="1273372"/>
            </a:xfrm>
            <a:prstGeom prst="line">
              <a:avLst/>
            </a:prstGeom>
            <a:noFill/>
            <a:ln w="3175">
              <a:solidFill>
                <a:srgbClr val="92D050"/>
              </a:solidFill>
              <a:round/>
              <a:headEnd type="triangle"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181" name="Line 14"/>
            <p:cNvSpPr>
              <a:spLocks noChangeShapeType="1"/>
            </p:cNvSpPr>
            <p:nvPr/>
          </p:nvSpPr>
          <p:spPr bwMode="auto">
            <a:xfrm flipV="1">
              <a:off x="4515339" y="1845107"/>
              <a:ext cx="2429186" cy="1000136"/>
            </a:xfrm>
            <a:prstGeom prst="line">
              <a:avLst/>
            </a:prstGeom>
            <a:noFill/>
            <a:ln w="3175">
              <a:solidFill>
                <a:srgbClr val="92D050"/>
              </a:solidFill>
              <a:round/>
              <a:headEnd type="triangle"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grpSp>
      <p:grpSp>
        <p:nvGrpSpPr>
          <p:cNvPr id="182" name="组合 181"/>
          <p:cNvGrpSpPr>
            <a:grpSpLocks/>
          </p:cNvGrpSpPr>
          <p:nvPr/>
        </p:nvGrpSpPr>
        <p:grpSpPr bwMode="auto">
          <a:xfrm>
            <a:off x="3888104" y="2205583"/>
            <a:ext cx="1832259" cy="426225"/>
            <a:chOff x="4515338" y="2047167"/>
            <a:chExt cx="1856978" cy="431668"/>
          </a:xfrm>
        </p:grpSpPr>
        <p:sp>
          <p:nvSpPr>
            <p:cNvPr id="183" name="Line 12"/>
            <p:cNvSpPr>
              <a:spLocks noChangeShapeType="1"/>
            </p:cNvSpPr>
            <p:nvPr/>
          </p:nvSpPr>
          <p:spPr bwMode="auto">
            <a:xfrm>
              <a:off x="4515338" y="2298479"/>
              <a:ext cx="1818536" cy="180356"/>
            </a:xfrm>
            <a:prstGeom prst="line">
              <a:avLst/>
            </a:prstGeom>
            <a:noFill/>
            <a:ln w="3175">
              <a:solidFill>
                <a:srgbClr val="00B050"/>
              </a:solidFill>
              <a:round/>
              <a:headEnd type="triangle"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184" name="Line 16"/>
            <p:cNvSpPr>
              <a:spLocks noChangeShapeType="1"/>
            </p:cNvSpPr>
            <p:nvPr/>
          </p:nvSpPr>
          <p:spPr bwMode="auto">
            <a:xfrm>
              <a:off x="4515339" y="2047167"/>
              <a:ext cx="1856977" cy="416708"/>
            </a:xfrm>
            <a:prstGeom prst="line">
              <a:avLst/>
            </a:prstGeom>
            <a:noFill/>
            <a:ln w="3175">
              <a:solidFill>
                <a:srgbClr val="00B050"/>
              </a:solidFill>
              <a:round/>
              <a:headEnd type="triangle"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grpSp>
      <p:grpSp>
        <p:nvGrpSpPr>
          <p:cNvPr id="185" name="组合 184"/>
          <p:cNvGrpSpPr>
            <a:grpSpLocks/>
          </p:cNvGrpSpPr>
          <p:nvPr/>
        </p:nvGrpSpPr>
        <p:grpSpPr bwMode="auto">
          <a:xfrm>
            <a:off x="3290778" y="2891381"/>
            <a:ext cx="2479675" cy="411162"/>
            <a:chOff x="4490505" y="2719273"/>
            <a:chExt cx="2480040" cy="410571"/>
          </a:xfrm>
        </p:grpSpPr>
        <p:sp>
          <p:nvSpPr>
            <p:cNvPr id="186" name="Line 12"/>
            <p:cNvSpPr>
              <a:spLocks noChangeShapeType="1"/>
            </p:cNvSpPr>
            <p:nvPr/>
          </p:nvSpPr>
          <p:spPr bwMode="auto">
            <a:xfrm flipV="1">
              <a:off x="4490505" y="2719273"/>
              <a:ext cx="2480040" cy="410571"/>
            </a:xfrm>
            <a:prstGeom prst="line">
              <a:avLst/>
            </a:prstGeom>
            <a:noFill/>
            <a:ln w="3175">
              <a:solidFill>
                <a:srgbClr val="92D050"/>
              </a:solidFill>
              <a:round/>
              <a:headEnd type="triangle"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187" name="Line 16"/>
            <p:cNvSpPr>
              <a:spLocks noChangeShapeType="1"/>
            </p:cNvSpPr>
            <p:nvPr/>
          </p:nvSpPr>
          <p:spPr bwMode="auto">
            <a:xfrm flipV="1">
              <a:off x="4515339" y="2724772"/>
              <a:ext cx="2455206" cy="120606"/>
            </a:xfrm>
            <a:prstGeom prst="line">
              <a:avLst/>
            </a:prstGeom>
            <a:noFill/>
            <a:ln w="3175">
              <a:solidFill>
                <a:srgbClr val="92D050"/>
              </a:solidFill>
              <a:round/>
              <a:headEnd type="triangle"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grpSp>
      <p:sp>
        <p:nvSpPr>
          <p:cNvPr id="192" name="TextBox 5"/>
          <p:cNvSpPr txBox="1">
            <a:spLocks noChangeArrowheads="1"/>
          </p:cNvSpPr>
          <p:nvPr/>
        </p:nvSpPr>
        <p:spPr bwMode="auto">
          <a:xfrm>
            <a:off x="2473643" y="3605755"/>
            <a:ext cx="461962" cy="368300"/>
          </a:xfrm>
          <a:prstGeom prst="rect">
            <a:avLst/>
          </a:prstGeom>
          <a:noFill/>
          <a:ln w="9525">
            <a:noFill/>
            <a:miter lim="800000"/>
            <a:headEnd/>
            <a:tailEnd/>
          </a:ln>
        </p:spPr>
        <p:txBody>
          <a:bodyPr vert="eaVert">
            <a:spAutoFit/>
          </a:bodyPr>
          <a:lstStyle/>
          <a:p>
            <a:pPr algn="r" fontAlgn="base">
              <a:spcBef>
                <a:spcPct val="0"/>
              </a:spcBef>
              <a:spcAft>
                <a:spcPct val="0"/>
              </a:spcAft>
            </a:pPr>
            <a:r>
              <a:rPr lang="en-US" altLang="zh-CN" b="1">
                <a:solidFill>
                  <a:srgbClr val="000000"/>
                </a:solidFill>
                <a:latin typeface="华文琥珀" pitchFamily="2" charset="-122"/>
                <a:ea typeface="华文琥珀" pitchFamily="2" charset="-122"/>
              </a:rPr>
              <a:t>…</a:t>
            </a:r>
            <a:endParaRPr lang="zh-CN" altLang="en-US" b="1">
              <a:solidFill>
                <a:srgbClr val="000000"/>
              </a:solidFill>
              <a:latin typeface="华文琥珀" pitchFamily="2" charset="-122"/>
              <a:ea typeface="华文琥珀" pitchFamily="2" charset="-122"/>
            </a:endParaRPr>
          </a:p>
        </p:txBody>
      </p:sp>
      <p:sp>
        <p:nvSpPr>
          <p:cNvPr id="202" name="Text Box 69"/>
          <p:cNvSpPr txBox="1">
            <a:spLocks noChangeArrowheads="1"/>
          </p:cNvSpPr>
          <p:nvPr/>
        </p:nvSpPr>
        <p:spPr bwMode="auto">
          <a:xfrm>
            <a:off x="5280934" y="5806868"/>
            <a:ext cx="2658746" cy="830997"/>
          </a:xfrm>
          <a:prstGeom prst="rect">
            <a:avLst/>
          </a:prstGeom>
          <a:noFill/>
          <a:ln w="9525">
            <a:noFill/>
            <a:miter lim="800000"/>
            <a:headEnd/>
            <a:tailEnd/>
          </a:ln>
        </p:spPr>
        <p:txBody>
          <a:bodyPr wrap="square">
            <a:spAutoFit/>
          </a:bodyPr>
          <a:lstStyle/>
          <a:p>
            <a:pPr fontAlgn="base">
              <a:lnSpc>
                <a:spcPct val="120000"/>
              </a:lnSpc>
              <a:spcBef>
                <a:spcPct val="0"/>
              </a:spcBef>
              <a:spcAft>
                <a:spcPct val="0"/>
              </a:spcAft>
            </a:pPr>
            <a:r>
              <a:rPr kumimoji="1" lang="en-US" altLang="zh-CN" sz="2000" dirty="0">
                <a:solidFill>
                  <a:srgbClr val="080808"/>
                </a:solidFill>
                <a:latin typeface="微软雅黑" panose="020B0503020204020204" pitchFamily="34" charset="-122"/>
                <a:ea typeface="微软雅黑" panose="020B0503020204020204" pitchFamily="34" charset="-122"/>
              </a:rPr>
              <a:t>Cache</a:t>
            </a:r>
            <a:r>
              <a:rPr kumimoji="1" lang="zh-CN" altLang="en-US" sz="2000" dirty="0">
                <a:solidFill>
                  <a:srgbClr val="080808"/>
                </a:solidFill>
                <a:latin typeface="微软雅黑" panose="020B0503020204020204" pitchFamily="34" charset="-122"/>
                <a:ea typeface="微软雅黑" panose="020B0503020204020204" pitchFamily="34" charset="-122"/>
              </a:rPr>
              <a:t>分</a:t>
            </a:r>
            <a:r>
              <a:rPr kumimoji="1" lang="en-US" altLang="zh-CN" sz="2000" dirty="0">
                <a:solidFill>
                  <a:srgbClr val="080808"/>
                </a:solidFill>
                <a:latin typeface="微软雅黑" panose="020B0503020204020204" pitchFamily="34" charset="-122"/>
                <a:ea typeface="微软雅黑" panose="020B0503020204020204" pitchFamily="34" charset="-122"/>
              </a:rPr>
              <a:t>n</a:t>
            </a:r>
            <a:r>
              <a:rPr kumimoji="1" lang="zh-CN" altLang="en-US" sz="2000" dirty="0">
                <a:solidFill>
                  <a:srgbClr val="080808"/>
                </a:solidFill>
                <a:latin typeface="微软雅黑" panose="020B0503020204020204" pitchFamily="34" charset="-122"/>
                <a:ea typeface="微软雅黑" panose="020B0503020204020204" pitchFamily="34" charset="-122"/>
              </a:rPr>
              <a:t>组，</a:t>
            </a:r>
            <a:r>
              <a:rPr kumimoji="1" lang="en-US" altLang="zh-CN" sz="2000" dirty="0">
                <a:solidFill>
                  <a:srgbClr val="080808"/>
                </a:solidFill>
                <a:latin typeface="微软雅黑" panose="020B0503020204020204" pitchFamily="34" charset="-122"/>
                <a:ea typeface="微软雅黑" panose="020B0503020204020204" pitchFamily="34" charset="-122"/>
              </a:rPr>
              <a:t>n=2</a:t>
            </a:r>
            <a:r>
              <a:rPr kumimoji="1" lang="en-US" altLang="zh-CN" sz="2000" baseline="70000" dirty="0">
                <a:solidFill>
                  <a:srgbClr val="080808"/>
                </a:solidFill>
                <a:latin typeface="微软雅黑" panose="020B0503020204020204" pitchFamily="34" charset="-122"/>
                <a:ea typeface="微软雅黑" panose="020B0503020204020204" pitchFamily="34" charset="-122"/>
              </a:rPr>
              <a:t>s</a:t>
            </a:r>
          </a:p>
          <a:p>
            <a:pPr fontAlgn="base">
              <a:lnSpc>
                <a:spcPct val="120000"/>
              </a:lnSpc>
              <a:spcBef>
                <a:spcPct val="0"/>
              </a:spcBef>
              <a:spcAft>
                <a:spcPct val="0"/>
              </a:spcAft>
            </a:pPr>
            <a:r>
              <a:rPr kumimoji="1" lang="zh-CN" altLang="en-US" sz="2000" dirty="0">
                <a:solidFill>
                  <a:srgbClr val="080808"/>
                </a:solidFill>
                <a:latin typeface="微软雅黑" panose="020B0503020204020204" pitchFamily="34" charset="-122"/>
                <a:ea typeface="微软雅黑" panose="020B0503020204020204" pitchFamily="34" charset="-122"/>
              </a:rPr>
              <a:t>每组</a:t>
            </a:r>
            <a:r>
              <a:rPr kumimoji="1" lang="en-US" altLang="zh-CN" sz="2000" dirty="0">
                <a:solidFill>
                  <a:srgbClr val="080808"/>
                </a:solidFill>
                <a:latin typeface="微软雅黑" panose="020B0503020204020204" pitchFamily="34" charset="-122"/>
                <a:ea typeface="微软雅黑" panose="020B0503020204020204" pitchFamily="34" charset="-122"/>
              </a:rPr>
              <a:t>k</a:t>
            </a:r>
            <a:r>
              <a:rPr kumimoji="1" lang="zh-CN" altLang="en-US" sz="2000" dirty="0">
                <a:solidFill>
                  <a:srgbClr val="080808"/>
                </a:solidFill>
                <a:latin typeface="微软雅黑" panose="020B0503020204020204" pitchFamily="34" charset="-122"/>
                <a:ea typeface="微软雅黑" panose="020B0503020204020204" pitchFamily="34" charset="-122"/>
              </a:rPr>
              <a:t>块，</a:t>
            </a:r>
            <a:r>
              <a:rPr kumimoji="1" lang="en-US" altLang="zh-CN" sz="2000" dirty="0">
                <a:solidFill>
                  <a:srgbClr val="080808"/>
                </a:solidFill>
                <a:latin typeface="微软雅黑" panose="020B0503020204020204" pitchFamily="34" charset="-122"/>
                <a:ea typeface="微软雅黑" panose="020B0503020204020204" pitchFamily="34" charset="-122"/>
              </a:rPr>
              <a:t>k</a:t>
            </a:r>
            <a:r>
              <a:rPr kumimoji="1" lang="zh-CN" altLang="en-US" sz="2000" b="1" dirty="0">
                <a:solidFill>
                  <a:srgbClr val="080808"/>
                </a:solidFill>
                <a:latin typeface="微软雅黑" panose="020B0503020204020204" pitchFamily="34" charset="-122"/>
                <a:ea typeface="微软雅黑" panose="020B0503020204020204" pitchFamily="34" charset="-122"/>
              </a:rPr>
              <a:t>路组相联</a:t>
            </a:r>
          </a:p>
        </p:txBody>
      </p:sp>
      <p:grpSp>
        <p:nvGrpSpPr>
          <p:cNvPr id="6" name="组合 5">
            <a:extLst>
              <a:ext uri="{FF2B5EF4-FFF2-40B4-BE49-F238E27FC236}">
                <a16:creationId xmlns:a16="http://schemas.microsoft.com/office/drawing/2014/main" id="{51F5D51C-B238-4E7F-9087-BC5C154350BD}"/>
              </a:ext>
            </a:extLst>
          </p:cNvPr>
          <p:cNvGrpSpPr/>
          <p:nvPr/>
        </p:nvGrpSpPr>
        <p:grpSpPr>
          <a:xfrm>
            <a:off x="-41546" y="4330812"/>
            <a:ext cx="579023" cy="685642"/>
            <a:chOff x="682354" y="4235562"/>
            <a:chExt cx="579023" cy="685642"/>
          </a:xfrm>
        </p:grpSpPr>
        <p:cxnSp>
          <p:nvCxnSpPr>
            <p:cNvPr id="228" name="直接连接符 227"/>
            <p:cNvCxnSpPr>
              <a:cxnSpLocks/>
            </p:cNvCxnSpPr>
            <p:nvPr/>
          </p:nvCxnSpPr>
          <p:spPr>
            <a:xfrm>
              <a:off x="964451" y="4585913"/>
              <a:ext cx="0" cy="335291"/>
            </a:xfrm>
            <a:prstGeom prst="line">
              <a:avLst/>
            </a:prstGeom>
            <a:noFill/>
            <a:ln w="25400" cap="sq" cmpd="sng" algn="ctr">
              <a:solidFill>
                <a:srgbClr val="333333">
                  <a:shade val="95000"/>
                  <a:satMod val="105000"/>
                </a:srgbClr>
              </a:solidFill>
              <a:prstDash val="solid"/>
              <a:miter lim="800000"/>
              <a:headEnd type="stealth" w="lg" len="lg"/>
              <a:tailEnd type="none"/>
            </a:ln>
            <a:effectLst/>
          </p:spPr>
        </p:cxnSp>
        <p:sp>
          <p:nvSpPr>
            <p:cNvPr id="229" name="Text Box 66"/>
            <p:cNvSpPr txBox="1">
              <a:spLocks noChangeArrowheads="1"/>
            </p:cNvSpPr>
            <p:nvPr/>
          </p:nvSpPr>
          <p:spPr bwMode="auto">
            <a:xfrm>
              <a:off x="682354" y="4235562"/>
              <a:ext cx="579023" cy="400110"/>
            </a:xfrm>
            <a:prstGeom prst="rect">
              <a:avLst/>
            </a:prstGeom>
            <a:noFill/>
            <a:ln>
              <a:noFill/>
            </a:ln>
          </p:spPr>
          <p:txBody>
            <a:bodyPr wrap="square">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ctr" eaLnBrk="1" fontAlgn="base" hangingPunct="1">
                <a:spcBef>
                  <a:spcPct val="0"/>
                </a:spcBef>
                <a:spcAft>
                  <a:spcPct val="0"/>
                </a:spcAft>
                <a:defRPr/>
              </a:pPr>
              <a:r>
                <a:rPr kumimoji="1" lang="en-US" altLang="zh-CN" b="1" dirty="0">
                  <a:solidFill>
                    <a:srgbClr val="0000FF"/>
                  </a:solidFill>
                  <a:latin typeface="微软雅黑" panose="020B0503020204020204" pitchFamily="34" charset="-122"/>
                  <a:ea typeface="微软雅黑" panose="020B0503020204020204" pitchFamily="34" charset="-122"/>
                </a:rPr>
                <a:t>Hit</a:t>
              </a:r>
              <a:endParaRPr kumimoji="1" lang="en-US" altLang="zh-CN" b="1" baseline="30000" dirty="0">
                <a:solidFill>
                  <a:srgbClr val="0000FF"/>
                </a:solidFill>
                <a:latin typeface="微软雅黑" panose="020B0503020204020204" pitchFamily="34" charset="-122"/>
                <a:ea typeface="微软雅黑" panose="020B0503020204020204" pitchFamily="34" charset="-122"/>
              </a:endParaRPr>
            </a:p>
          </p:txBody>
        </p:sp>
      </p:grpSp>
      <p:cxnSp>
        <p:nvCxnSpPr>
          <p:cNvPr id="230" name="直接连接符 229"/>
          <p:cNvCxnSpPr/>
          <p:nvPr/>
        </p:nvCxnSpPr>
        <p:spPr>
          <a:xfrm>
            <a:off x="283181" y="5479415"/>
            <a:ext cx="0" cy="307205"/>
          </a:xfrm>
          <a:prstGeom prst="line">
            <a:avLst/>
          </a:prstGeom>
          <a:noFill/>
          <a:ln w="38100" cap="sq" cmpd="sng" algn="ctr">
            <a:solidFill>
              <a:srgbClr val="00B0F0"/>
            </a:solidFill>
            <a:prstDash val="solid"/>
            <a:miter lim="800000"/>
            <a:headEnd type="stealth"/>
            <a:tailEnd type="none"/>
          </a:ln>
          <a:effectLst/>
        </p:spPr>
      </p:cxnSp>
      <p:cxnSp>
        <p:nvCxnSpPr>
          <p:cNvPr id="231" name="直接连接符 230"/>
          <p:cNvCxnSpPr/>
          <p:nvPr/>
        </p:nvCxnSpPr>
        <p:spPr>
          <a:xfrm>
            <a:off x="2452720" y="4359818"/>
            <a:ext cx="0" cy="828748"/>
          </a:xfrm>
          <a:prstGeom prst="line">
            <a:avLst/>
          </a:prstGeom>
          <a:noFill/>
          <a:ln w="38100" cap="sq" cmpd="sng" algn="ctr">
            <a:solidFill>
              <a:srgbClr val="00B0F0"/>
            </a:solidFill>
            <a:prstDash val="solid"/>
            <a:miter lim="800000"/>
            <a:tailEnd type="none"/>
          </a:ln>
          <a:effectLst/>
        </p:spPr>
      </p:cxnSp>
      <p:cxnSp>
        <p:nvCxnSpPr>
          <p:cNvPr id="232" name="直接连接符 231"/>
          <p:cNvCxnSpPr/>
          <p:nvPr/>
        </p:nvCxnSpPr>
        <p:spPr>
          <a:xfrm>
            <a:off x="2102005" y="4606427"/>
            <a:ext cx="0" cy="582139"/>
          </a:xfrm>
          <a:prstGeom prst="line">
            <a:avLst/>
          </a:prstGeom>
          <a:noFill/>
          <a:ln w="38100" cap="sq" cmpd="sng" algn="ctr">
            <a:solidFill>
              <a:srgbClr val="00B0F0"/>
            </a:solidFill>
            <a:prstDash val="solid"/>
            <a:miter lim="800000"/>
            <a:tailEnd type="none"/>
          </a:ln>
          <a:effectLst/>
        </p:spPr>
      </p:cxnSp>
      <p:cxnSp>
        <p:nvCxnSpPr>
          <p:cNvPr id="233" name="直接连接符 232"/>
          <p:cNvCxnSpPr/>
          <p:nvPr/>
        </p:nvCxnSpPr>
        <p:spPr>
          <a:xfrm>
            <a:off x="580435" y="5232852"/>
            <a:ext cx="1872285" cy="0"/>
          </a:xfrm>
          <a:prstGeom prst="line">
            <a:avLst/>
          </a:prstGeom>
          <a:noFill/>
          <a:ln w="38100" cap="sq" cmpd="sng" algn="ctr">
            <a:solidFill>
              <a:srgbClr val="00B0F0"/>
            </a:solidFill>
            <a:prstDash val="solid"/>
            <a:miter lim="800000"/>
            <a:headEnd type="stealth"/>
            <a:tailEnd type="none"/>
          </a:ln>
          <a:effectLst/>
        </p:spPr>
      </p:cxnSp>
      <p:grpSp>
        <p:nvGrpSpPr>
          <p:cNvPr id="234" name="组合 233"/>
          <p:cNvGrpSpPr/>
          <p:nvPr/>
        </p:nvGrpSpPr>
        <p:grpSpPr>
          <a:xfrm>
            <a:off x="37566" y="5083436"/>
            <a:ext cx="549219" cy="369890"/>
            <a:chOff x="2266416" y="4702436"/>
            <a:chExt cx="549219" cy="369890"/>
          </a:xfrm>
        </p:grpSpPr>
        <p:sp>
          <p:nvSpPr>
            <p:cNvPr id="235" name="矩形 234"/>
            <p:cNvSpPr/>
            <p:nvPr/>
          </p:nvSpPr>
          <p:spPr>
            <a:xfrm>
              <a:off x="2325357" y="4702436"/>
              <a:ext cx="490278" cy="314888"/>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FFFFFF"/>
                  </a:solidFill>
                  <a:effectLst/>
                  <a:uLnTx/>
                  <a:uFillTx/>
                  <a:latin typeface="微软雅黑"/>
                  <a:ea typeface="微软雅黑"/>
                  <a:cs typeface="+mn-cs"/>
                </a:rPr>
                <a:t>=</a:t>
              </a:r>
              <a:r>
                <a:rPr kumimoji="0" lang="zh-CN" altLang="en-US" sz="1600" b="0" i="0" u="none" strike="noStrike" kern="0" cap="none" spc="0" normalizeH="0" baseline="0" noProof="0" dirty="0">
                  <a:ln>
                    <a:noFill/>
                  </a:ln>
                  <a:solidFill>
                    <a:srgbClr val="FFFFFF"/>
                  </a:solidFill>
                  <a:effectLst/>
                  <a:uLnTx/>
                  <a:uFillTx/>
                  <a:latin typeface="微软雅黑"/>
                  <a:ea typeface="微软雅黑"/>
                  <a:cs typeface="+mn-cs"/>
                </a:rPr>
                <a:t>？</a:t>
              </a:r>
            </a:p>
          </p:txBody>
        </p:sp>
        <p:sp>
          <p:nvSpPr>
            <p:cNvPr id="236" name="矩形 235"/>
            <p:cNvSpPr/>
            <p:nvPr/>
          </p:nvSpPr>
          <p:spPr>
            <a:xfrm>
              <a:off x="2266416" y="4757438"/>
              <a:ext cx="490278" cy="314888"/>
            </a:xfrm>
            <a:prstGeom prst="rect">
              <a:avLst/>
            </a:prstGeom>
            <a:solidFill>
              <a:srgbClr val="0070C0"/>
            </a:solidFill>
            <a:ln w="25400" cap="flat" cmpd="sng" algn="ctr">
              <a:solidFill>
                <a:srgbClr val="333333"/>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srgbClr val="FFFFFF"/>
                  </a:solidFill>
                  <a:effectLst/>
                  <a:uLnTx/>
                  <a:uFillTx/>
                  <a:latin typeface="微软雅黑"/>
                  <a:ea typeface="微软雅黑"/>
                  <a:cs typeface="+mn-cs"/>
                </a:rPr>
                <a:t>=</a:t>
              </a:r>
              <a:r>
                <a:rPr kumimoji="0" lang="zh-CN" altLang="en-US" sz="1600" b="0" i="0" u="none" strike="noStrike" kern="0" cap="none" spc="0" normalizeH="0" baseline="0" noProof="0" dirty="0">
                  <a:ln>
                    <a:noFill/>
                  </a:ln>
                  <a:solidFill>
                    <a:srgbClr val="FFFFFF"/>
                  </a:solidFill>
                  <a:effectLst/>
                  <a:uLnTx/>
                  <a:uFillTx/>
                  <a:latin typeface="微软雅黑"/>
                  <a:ea typeface="微软雅黑"/>
                  <a:cs typeface="+mn-cs"/>
                </a:rPr>
                <a:t>？</a:t>
              </a:r>
            </a:p>
          </p:txBody>
        </p:sp>
      </p:grpSp>
      <p:cxnSp>
        <p:nvCxnSpPr>
          <p:cNvPr id="7" name="直接箭头连接符 6"/>
          <p:cNvCxnSpPr>
            <a:endCxn id="103" idx="2"/>
          </p:cNvCxnSpPr>
          <p:nvPr/>
        </p:nvCxnSpPr>
        <p:spPr>
          <a:xfrm flipV="1">
            <a:off x="3466959" y="4614109"/>
            <a:ext cx="1449053" cy="988331"/>
          </a:xfrm>
          <a:prstGeom prst="straightConnector1">
            <a:avLst/>
          </a:prstGeom>
          <a:noFill/>
          <a:ln w="44450" cap="flat" cmpd="sng" algn="ctr">
            <a:solidFill>
              <a:srgbClr val="1FB965"/>
            </a:solidFill>
            <a:prstDash val="solid"/>
            <a:headEnd w="lg" len="lg"/>
            <a:tailEnd type="arrow"/>
          </a:ln>
          <a:effectLst/>
        </p:spPr>
      </p:cxnSp>
      <p:grpSp>
        <p:nvGrpSpPr>
          <p:cNvPr id="188" name="组合 154">
            <a:extLst>
              <a:ext uri="{FF2B5EF4-FFF2-40B4-BE49-F238E27FC236}">
                <a16:creationId xmlns:a16="http://schemas.microsoft.com/office/drawing/2014/main" id="{6402A993-23CC-48EF-A240-DE0062BBABCB}"/>
              </a:ext>
            </a:extLst>
          </p:cNvPr>
          <p:cNvGrpSpPr>
            <a:grpSpLocks/>
          </p:cNvGrpSpPr>
          <p:nvPr/>
        </p:nvGrpSpPr>
        <p:grpSpPr bwMode="auto">
          <a:xfrm>
            <a:off x="7111503" y="1700983"/>
            <a:ext cx="733425" cy="759865"/>
            <a:chOff x="8196695" y="1249092"/>
            <a:chExt cx="732519" cy="909523"/>
          </a:xfrm>
        </p:grpSpPr>
        <p:sp>
          <p:nvSpPr>
            <p:cNvPr id="189" name="右大括号 188">
              <a:extLst>
                <a:ext uri="{FF2B5EF4-FFF2-40B4-BE49-F238E27FC236}">
                  <a16:creationId xmlns:a16="http://schemas.microsoft.com/office/drawing/2014/main" id="{7D794E93-966D-496D-B206-60F6D979D37E}"/>
                </a:ext>
              </a:extLst>
            </p:cNvPr>
            <p:cNvSpPr/>
            <p:nvPr/>
          </p:nvSpPr>
          <p:spPr>
            <a:xfrm>
              <a:off x="8196695" y="1249092"/>
              <a:ext cx="149041" cy="909523"/>
            </a:xfrm>
            <a:prstGeom prst="rightBrace">
              <a:avLst>
                <a:gd name="adj1" fmla="val 35005"/>
                <a:gd name="adj2" fmla="val 50000"/>
              </a:avLst>
            </a:prstGeom>
            <a:noFill/>
            <a:ln w="9525" cap="flat" cmpd="sng" algn="ctr">
              <a:solidFill>
                <a:srgbClr val="333333">
                  <a:shade val="95000"/>
                  <a:satMod val="105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1"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190" name="Text Box 39">
              <a:extLst>
                <a:ext uri="{FF2B5EF4-FFF2-40B4-BE49-F238E27FC236}">
                  <a16:creationId xmlns:a16="http://schemas.microsoft.com/office/drawing/2014/main" id="{3E4441D1-FDE3-49B9-ABF2-3CEE4C280BD2}"/>
                </a:ext>
              </a:extLst>
            </p:cNvPr>
            <p:cNvSpPr txBox="1">
              <a:spLocks noChangeArrowheads="1"/>
            </p:cNvSpPr>
            <p:nvPr/>
          </p:nvSpPr>
          <p:spPr bwMode="auto">
            <a:xfrm>
              <a:off x="8316416" y="1537736"/>
              <a:ext cx="612798" cy="405233"/>
            </a:xfrm>
            <a:prstGeom prst="rect">
              <a:avLst/>
            </a:prstGeom>
            <a:noFill/>
            <a:ln w="9525">
              <a:noFill/>
              <a:miter lim="800000"/>
              <a:headEnd/>
              <a:tailEnd/>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微软雅黑" charset="-122"/>
                  <a:ea typeface="微软雅黑" charset="-122"/>
                </a:rPr>
                <a:t>0</a:t>
              </a:r>
              <a:r>
                <a:rPr kumimoji="0" lang="zh-CN" altLang="en-US" sz="1600" b="1" i="0" u="none" strike="noStrike" kern="0" cap="none" spc="0" normalizeH="0" baseline="0" noProof="0" dirty="0">
                  <a:ln>
                    <a:noFill/>
                  </a:ln>
                  <a:solidFill>
                    <a:srgbClr val="000000"/>
                  </a:solidFill>
                  <a:effectLst/>
                  <a:uLnTx/>
                  <a:uFillTx/>
                  <a:latin typeface="微软雅黑" charset="-122"/>
                  <a:ea typeface="微软雅黑" charset="-122"/>
                </a:rPr>
                <a:t>组</a:t>
              </a:r>
            </a:p>
          </p:txBody>
        </p:sp>
      </p:grpSp>
      <p:grpSp>
        <p:nvGrpSpPr>
          <p:cNvPr id="191" name="组合 156">
            <a:extLst>
              <a:ext uri="{FF2B5EF4-FFF2-40B4-BE49-F238E27FC236}">
                <a16:creationId xmlns:a16="http://schemas.microsoft.com/office/drawing/2014/main" id="{5C13D1E0-6E4A-49E3-BF6B-7CBED8D82550}"/>
              </a:ext>
            </a:extLst>
          </p:cNvPr>
          <p:cNvGrpSpPr>
            <a:grpSpLocks/>
          </p:cNvGrpSpPr>
          <p:nvPr/>
        </p:nvGrpSpPr>
        <p:grpSpPr bwMode="auto">
          <a:xfrm>
            <a:off x="7111503" y="2631807"/>
            <a:ext cx="733425" cy="722579"/>
            <a:chOff x="8196695" y="1249092"/>
            <a:chExt cx="732519" cy="909523"/>
          </a:xfrm>
        </p:grpSpPr>
        <p:sp>
          <p:nvSpPr>
            <p:cNvPr id="193" name="右大括号 192">
              <a:extLst>
                <a:ext uri="{FF2B5EF4-FFF2-40B4-BE49-F238E27FC236}">
                  <a16:creationId xmlns:a16="http://schemas.microsoft.com/office/drawing/2014/main" id="{E5A35B80-FD69-4A6B-9A45-6096BE62F971}"/>
                </a:ext>
              </a:extLst>
            </p:cNvPr>
            <p:cNvSpPr/>
            <p:nvPr/>
          </p:nvSpPr>
          <p:spPr>
            <a:xfrm>
              <a:off x="8196695" y="1249092"/>
              <a:ext cx="149041" cy="909523"/>
            </a:xfrm>
            <a:prstGeom prst="rightBrace">
              <a:avLst>
                <a:gd name="adj1" fmla="val 35005"/>
                <a:gd name="adj2" fmla="val 50000"/>
              </a:avLst>
            </a:prstGeom>
            <a:noFill/>
            <a:ln w="9525" cap="flat" cmpd="sng" algn="ctr">
              <a:solidFill>
                <a:srgbClr val="333333">
                  <a:shade val="95000"/>
                  <a:satMod val="105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1"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194" name="Text Box 39">
              <a:extLst>
                <a:ext uri="{FF2B5EF4-FFF2-40B4-BE49-F238E27FC236}">
                  <a16:creationId xmlns:a16="http://schemas.microsoft.com/office/drawing/2014/main" id="{535B0F2E-35EF-45A8-ADDB-C95F4936C11C}"/>
                </a:ext>
              </a:extLst>
            </p:cNvPr>
            <p:cNvSpPr txBox="1">
              <a:spLocks noChangeArrowheads="1"/>
            </p:cNvSpPr>
            <p:nvPr/>
          </p:nvSpPr>
          <p:spPr bwMode="auto">
            <a:xfrm>
              <a:off x="8316416" y="1537736"/>
              <a:ext cx="612798" cy="426144"/>
            </a:xfrm>
            <a:prstGeom prst="rect">
              <a:avLst/>
            </a:prstGeom>
            <a:noFill/>
            <a:ln w="9525">
              <a:noFill/>
              <a:miter lim="800000"/>
              <a:headEnd/>
              <a:tailEnd/>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微软雅黑" charset="-122"/>
                  <a:ea typeface="微软雅黑" charset="-122"/>
                </a:rPr>
                <a:t>1</a:t>
              </a:r>
              <a:r>
                <a:rPr kumimoji="0" lang="zh-CN" altLang="en-US" sz="1600" b="1" i="0" u="none" strike="noStrike" kern="0" cap="none" spc="0" normalizeH="0" baseline="0" noProof="0" dirty="0">
                  <a:ln>
                    <a:noFill/>
                  </a:ln>
                  <a:solidFill>
                    <a:srgbClr val="000000"/>
                  </a:solidFill>
                  <a:effectLst/>
                  <a:uLnTx/>
                  <a:uFillTx/>
                  <a:latin typeface="微软雅黑" charset="-122"/>
                  <a:ea typeface="微软雅黑" charset="-122"/>
                </a:rPr>
                <a:t>组</a:t>
              </a:r>
            </a:p>
          </p:txBody>
        </p:sp>
      </p:grpSp>
      <p:grpSp>
        <p:nvGrpSpPr>
          <p:cNvPr id="195" name="组合 159">
            <a:extLst>
              <a:ext uri="{FF2B5EF4-FFF2-40B4-BE49-F238E27FC236}">
                <a16:creationId xmlns:a16="http://schemas.microsoft.com/office/drawing/2014/main" id="{4C833313-FA16-40C9-8554-03F506B1C4E0}"/>
              </a:ext>
            </a:extLst>
          </p:cNvPr>
          <p:cNvGrpSpPr>
            <a:grpSpLocks/>
          </p:cNvGrpSpPr>
          <p:nvPr/>
        </p:nvGrpSpPr>
        <p:grpSpPr bwMode="auto">
          <a:xfrm>
            <a:off x="7111503" y="3569782"/>
            <a:ext cx="733425" cy="695833"/>
            <a:chOff x="8196695" y="1249092"/>
            <a:chExt cx="732519" cy="909523"/>
          </a:xfrm>
        </p:grpSpPr>
        <p:sp>
          <p:nvSpPr>
            <p:cNvPr id="196" name="右大括号 195">
              <a:extLst>
                <a:ext uri="{FF2B5EF4-FFF2-40B4-BE49-F238E27FC236}">
                  <a16:creationId xmlns:a16="http://schemas.microsoft.com/office/drawing/2014/main" id="{45DB683C-6791-48B6-80D1-AD1890C7495A}"/>
                </a:ext>
              </a:extLst>
            </p:cNvPr>
            <p:cNvSpPr/>
            <p:nvPr/>
          </p:nvSpPr>
          <p:spPr>
            <a:xfrm>
              <a:off x="8196695" y="1249092"/>
              <a:ext cx="149041" cy="909523"/>
            </a:xfrm>
            <a:prstGeom prst="rightBrace">
              <a:avLst>
                <a:gd name="adj1" fmla="val 35005"/>
                <a:gd name="adj2" fmla="val 50000"/>
              </a:avLst>
            </a:prstGeom>
            <a:noFill/>
            <a:ln w="9525" cap="flat" cmpd="sng" algn="ctr">
              <a:solidFill>
                <a:srgbClr val="333333">
                  <a:shade val="95000"/>
                  <a:satMod val="105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1"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197" name="Text Box 39">
              <a:extLst>
                <a:ext uri="{FF2B5EF4-FFF2-40B4-BE49-F238E27FC236}">
                  <a16:creationId xmlns:a16="http://schemas.microsoft.com/office/drawing/2014/main" id="{F87C94AB-CB28-461B-83F7-81410775730B}"/>
                </a:ext>
              </a:extLst>
            </p:cNvPr>
            <p:cNvSpPr txBox="1">
              <a:spLocks noChangeArrowheads="1"/>
            </p:cNvSpPr>
            <p:nvPr/>
          </p:nvSpPr>
          <p:spPr bwMode="auto">
            <a:xfrm>
              <a:off x="8316416" y="1537736"/>
              <a:ext cx="612798" cy="442524"/>
            </a:xfrm>
            <a:prstGeom prst="rect">
              <a:avLst/>
            </a:prstGeom>
            <a:noFill/>
            <a:ln w="9525">
              <a:noFill/>
              <a:miter lim="800000"/>
              <a:headEnd/>
              <a:tailEnd/>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微软雅黑" charset="-122"/>
                  <a:ea typeface="微软雅黑" charset="-122"/>
                </a:rPr>
                <a:t>2</a:t>
              </a:r>
              <a:r>
                <a:rPr kumimoji="0" lang="zh-CN" altLang="en-US" sz="1600" b="1" i="0" u="none" strike="noStrike" kern="0" cap="none" spc="0" normalizeH="0" baseline="0" noProof="0" dirty="0">
                  <a:ln>
                    <a:noFill/>
                  </a:ln>
                  <a:solidFill>
                    <a:srgbClr val="000000"/>
                  </a:solidFill>
                  <a:effectLst/>
                  <a:uLnTx/>
                  <a:uFillTx/>
                  <a:latin typeface="微软雅黑" charset="-122"/>
                  <a:ea typeface="微软雅黑" charset="-122"/>
                </a:rPr>
                <a:t>组</a:t>
              </a:r>
            </a:p>
          </p:txBody>
        </p:sp>
      </p:grpSp>
      <p:grpSp>
        <p:nvGrpSpPr>
          <p:cNvPr id="198" name="组合 163">
            <a:extLst>
              <a:ext uri="{FF2B5EF4-FFF2-40B4-BE49-F238E27FC236}">
                <a16:creationId xmlns:a16="http://schemas.microsoft.com/office/drawing/2014/main" id="{FB99837F-19C6-4EC7-9F73-BD3796A5CF26}"/>
              </a:ext>
            </a:extLst>
          </p:cNvPr>
          <p:cNvGrpSpPr>
            <a:grpSpLocks/>
          </p:cNvGrpSpPr>
          <p:nvPr/>
        </p:nvGrpSpPr>
        <p:grpSpPr bwMode="auto">
          <a:xfrm>
            <a:off x="7111503" y="4427262"/>
            <a:ext cx="839787" cy="749501"/>
            <a:chOff x="8196695" y="1249092"/>
            <a:chExt cx="839801" cy="909523"/>
          </a:xfrm>
        </p:grpSpPr>
        <p:sp>
          <p:nvSpPr>
            <p:cNvPr id="199" name="右大括号 198">
              <a:extLst>
                <a:ext uri="{FF2B5EF4-FFF2-40B4-BE49-F238E27FC236}">
                  <a16:creationId xmlns:a16="http://schemas.microsoft.com/office/drawing/2014/main" id="{0432FF4F-D9FF-4880-8B86-11C808F3DBBD}"/>
                </a:ext>
              </a:extLst>
            </p:cNvPr>
            <p:cNvSpPr/>
            <p:nvPr/>
          </p:nvSpPr>
          <p:spPr>
            <a:xfrm>
              <a:off x="8196695" y="1249092"/>
              <a:ext cx="149227" cy="909523"/>
            </a:xfrm>
            <a:prstGeom prst="rightBrace">
              <a:avLst>
                <a:gd name="adj1" fmla="val 35005"/>
                <a:gd name="adj2" fmla="val 50000"/>
              </a:avLst>
            </a:prstGeom>
            <a:noFill/>
            <a:ln w="9525" cap="flat" cmpd="sng" algn="ctr">
              <a:solidFill>
                <a:srgbClr val="333333">
                  <a:shade val="95000"/>
                  <a:satMod val="105000"/>
                </a:srgbClr>
              </a:solidFill>
              <a:prstDash val="solid"/>
            </a:ln>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600" b="0" i="1" u="none" strike="noStrike" kern="0" cap="none" spc="0" normalizeH="0" baseline="0" noProof="0" dirty="0">
                <a:ln>
                  <a:noFill/>
                </a:ln>
                <a:solidFill>
                  <a:srgbClr val="000000"/>
                </a:solidFill>
                <a:effectLst/>
                <a:uLnTx/>
                <a:uFillTx/>
                <a:latin typeface="微软雅黑"/>
                <a:ea typeface="微软雅黑"/>
                <a:cs typeface="+mn-cs"/>
              </a:endParaRPr>
            </a:p>
          </p:txBody>
        </p:sp>
        <p:sp>
          <p:nvSpPr>
            <p:cNvPr id="200" name="Text Box 39">
              <a:extLst>
                <a:ext uri="{FF2B5EF4-FFF2-40B4-BE49-F238E27FC236}">
                  <a16:creationId xmlns:a16="http://schemas.microsoft.com/office/drawing/2014/main" id="{D33C8BB0-7DB3-4F6B-8F37-C084BC6C046E}"/>
                </a:ext>
              </a:extLst>
            </p:cNvPr>
            <p:cNvSpPr txBox="1">
              <a:spLocks noChangeArrowheads="1"/>
            </p:cNvSpPr>
            <p:nvPr/>
          </p:nvSpPr>
          <p:spPr bwMode="auto">
            <a:xfrm>
              <a:off x="8316416" y="1537736"/>
              <a:ext cx="720080" cy="410837"/>
            </a:xfrm>
            <a:prstGeom prst="rect">
              <a:avLst/>
            </a:prstGeom>
            <a:noFill/>
            <a:ln w="9525">
              <a:noFill/>
              <a:miter lim="800000"/>
              <a:headEnd/>
              <a:tailEnd/>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微软雅黑" charset="-122"/>
                  <a:ea typeface="微软雅黑" charset="-122"/>
                </a:rPr>
                <a:t>M</a:t>
              </a:r>
              <a:r>
                <a:rPr kumimoji="0" lang="zh-CN" altLang="en-US" sz="1600" b="1" i="0" u="none" strike="noStrike" kern="0" cap="none" spc="0" normalizeH="0" baseline="0" noProof="0" dirty="0">
                  <a:ln>
                    <a:noFill/>
                  </a:ln>
                  <a:solidFill>
                    <a:srgbClr val="000000"/>
                  </a:solidFill>
                  <a:effectLst/>
                  <a:uLnTx/>
                  <a:uFillTx/>
                  <a:latin typeface="微软雅黑" charset="-122"/>
                  <a:ea typeface="微软雅黑" charset="-122"/>
                </a:rPr>
                <a:t>组</a:t>
              </a:r>
            </a:p>
          </p:txBody>
        </p:sp>
      </p:grpSp>
      <p:grpSp>
        <p:nvGrpSpPr>
          <p:cNvPr id="201" name="组合 200">
            <a:extLst>
              <a:ext uri="{FF2B5EF4-FFF2-40B4-BE49-F238E27FC236}">
                <a16:creationId xmlns:a16="http://schemas.microsoft.com/office/drawing/2014/main" id="{4AFBBB54-A5CB-4CA1-8382-9ECF4A5AE575}"/>
              </a:ext>
            </a:extLst>
          </p:cNvPr>
          <p:cNvGrpSpPr>
            <a:grpSpLocks/>
          </p:cNvGrpSpPr>
          <p:nvPr/>
        </p:nvGrpSpPr>
        <p:grpSpPr bwMode="auto">
          <a:xfrm>
            <a:off x="3824445" y="3214421"/>
            <a:ext cx="2015637" cy="1372119"/>
            <a:chOff x="4229022" y="2263191"/>
            <a:chExt cx="2741523" cy="1932931"/>
          </a:xfrm>
        </p:grpSpPr>
        <p:sp>
          <p:nvSpPr>
            <p:cNvPr id="203" name="Line 12">
              <a:extLst>
                <a:ext uri="{FF2B5EF4-FFF2-40B4-BE49-F238E27FC236}">
                  <a16:creationId xmlns:a16="http://schemas.microsoft.com/office/drawing/2014/main" id="{1416F754-6E08-4C5E-8DBA-B85B7E0C56D4}"/>
                </a:ext>
              </a:extLst>
            </p:cNvPr>
            <p:cNvSpPr>
              <a:spLocks noChangeShapeType="1"/>
            </p:cNvSpPr>
            <p:nvPr/>
          </p:nvSpPr>
          <p:spPr bwMode="auto">
            <a:xfrm flipV="1">
              <a:off x="4229022" y="2270935"/>
              <a:ext cx="2728931" cy="1925187"/>
            </a:xfrm>
            <a:prstGeom prst="line">
              <a:avLst/>
            </a:prstGeom>
            <a:noFill/>
            <a:ln w="3175">
              <a:solidFill>
                <a:srgbClr val="FFC000"/>
              </a:solidFill>
              <a:round/>
              <a:headEnd type="triangle"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sp>
          <p:nvSpPr>
            <p:cNvPr id="204" name="Line 16">
              <a:extLst>
                <a:ext uri="{FF2B5EF4-FFF2-40B4-BE49-F238E27FC236}">
                  <a16:creationId xmlns:a16="http://schemas.microsoft.com/office/drawing/2014/main" id="{9924FDDD-2CA2-4196-83DE-4600F8454BC4}"/>
                </a:ext>
              </a:extLst>
            </p:cNvPr>
            <p:cNvSpPr>
              <a:spLocks noChangeShapeType="1"/>
            </p:cNvSpPr>
            <p:nvPr/>
          </p:nvSpPr>
          <p:spPr bwMode="auto">
            <a:xfrm flipV="1">
              <a:off x="4241614" y="2263191"/>
              <a:ext cx="2728931" cy="1588176"/>
            </a:xfrm>
            <a:prstGeom prst="line">
              <a:avLst/>
            </a:prstGeom>
            <a:noFill/>
            <a:ln w="3175">
              <a:solidFill>
                <a:srgbClr val="FFC000"/>
              </a:solidFill>
              <a:round/>
              <a:headEnd type="triangle" w="med" len="med"/>
              <a:tailEnd/>
            </a:ln>
          </p:spPr>
          <p:txBody>
            <a:bodyPr/>
            <a:lstStyle/>
            <a:p>
              <a:pPr fontAlgn="base">
                <a:spcBef>
                  <a:spcPct val="0"/>
                </a:spcBef>
                <a:spcAft>
                  <a:spcPct val="0"/>
                </a:spcAft>
              </a:pPr>
              <a:endParaRPr lang="zh-CN" altLang="en-US" i="1">
                <a:solidFill>
                  <a:srgbClr val="000000"/>
                </a:solidFill>
                <a:latin typeface="Arial" charset="0"/>
                <a:ea typeface="华文细黑" pitchFamily="2" charset="-122"/>
              </a:endParaRPr>
            </a:p>
          </p:txBody>
        </p:sp>
      </p:grpSp>
      <p:grpSp>
        <p:nvGrpSpPr>
          <p:cNvPr id="205" name="组合 4179">
            <a:extLst>
              <a:ext uri="{FF2B5EF4-FFF2-40B4-BE49-F238E27FC236}">
                <a16:creationId xmlns:a16="http://schemas.microsoft.com/office/drawing/2014/main" id="{D7B31AAD-673B-43C1-B919-09B3911DC766}"/>
              </a:ext>
            </a:extLst>
          </p:cNvPr>
          <p:cNvGrpSpPr/>
          <p:nvPr/>
        </p:nvGrpSpPr>
        <p:grpSpPr bwMode="auto">
          <a:xfrm>
            <a:off x="807040" y="890484"/>
            <a:ext cx="4126910" cy="459986"/>
            <a:chOff x="-96346" y="0"/>
            <a:chExt cx="5282511" cy="524627"/>
          </a:xfrm>
        </p:grpSpPr>
        <p:sp>
          <p:nvSpPr>
            <p:cNvPr id="206" name="椭圆 4181">
              <a:extLst>
                <a:ext uri="{FF2B5EF4-FFF2-40B4-BE49-F238E27FC236}">
                  <a16:creationId xmlns:a16="http://schemas.microsoft.com/office/drawing/2014/main" id="{E347A1DE-6CD8-475F-9722-6898E3AAAEB2}"/>
                </a:ext>
              </a:extLst>
            </p:cNvPr>
            <p:cNvSpPr>
              <a:spLocks noChangeArrowheads="1"/>
            </p:cNvSpPr>
            <p:nvPr/>
          </p:nvSpPr>
          <p:spPr bwMode="auto">
            <a:xfrm>
              <a:off x="-96346" y="31744"/>
              <a:ext cx="293915" cy="441920"/>
            </a:xfrm>
            <a:prstGeom prst="ellipse">
              <a:avLst/>
            </a:prstGeom>
            <a:solidFill>
              <a:srgbClr val="59B2FF"/>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hangingPunct="1">
                <a:buFont typeface="Arial" panose="020B0604020202020204" pitchFamily="34" charset="0"/>
                <a:buNone/>
              </a:pPr>
              <a:r>
                <a:rPr lang="en-US" altLang="zh-CN" sz="2275" dirty="0">
                  <a:solidFill>
                    <a:srgbClr val="FFFFFF"/>
                  </a:solidFill>
                  <a:latin typeface="微软雅黑" panose="020B0503020204020204" pitchFamily="34" charset="-122"/>
                  <a:ea typeface="微软雅黑" panose="020B0503020204020204" pitchFamily="34" charset="-122"/>
                </a:rPr>
                <a:t>4</a:t>
              </a:r>
              <a:endParaRPr lang="zh-CN" altLang="en-US" sz="2275" dirty="0">
                <a:solidFill>
                  <a:srgbClr val="FFFFFF"/>
                </a:solidFill>
                <a:latin typeface="微软雅黑" panose="020B0503020204020204" pitchFamily="34" charset="-122"/>
                <a:ea typeface="微软雅黑" panose="020B0503020204020204" pitchFamily="34" charset="-122"/>
              </a:endParaRPr>
            </a:p>
          </p:txBody>
        </p:sp>
        <p:sp>
          <p:nvSpPr>
            <p:cNvPr id="207" name="五边形 4182">
              <a:extLst>
                <a:ext uri="{FF2B5EF4-FFF2-40B4-BE49-F238E27FC236}">
                  <a16:creationId xmlns:a16="http://schemas.microsoft.com/office/drawing/2014/main" id="{77328EBA-9D10-4293-95CE-9425D0CDD524}"/>
                </a:ext>
              </a:extLst>
            </p:cNvPr>
            <p:cNvSpPr>
              <a:spLocks noChangeArrowheads="1"/>
            </p:cNvSpPr>
            <p:nvPr/>
          </p:nvSpPr>
          <p:spPr bwMode="auto">
            <a:xfrm flipH="1">
              <a:off x="478470" y="0"/>
              <a:ext cx="4707695" cy="505407"/>
            </a:xfrm>
            <a:prstGeom prst="homePlate">
              <a:avLst>
                <a:gd name="adj" fmla="val 37135"/>
              </a:avLst>
            </a:prstGeom>
            <a:solidFill>
              <a:srgbClr val="FF69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hangingPunct="1">
                <a:buFont typeface="Arial" panose="020B0604020202020204" pitchFamily="34" charset="0"/>
                <a:buNone/>
              </a:pPr>
              <a:endParaRPr lang="zh-CN" altLang="en-US" sz="2275">
                <a:solidFill>
                  <a:srgbClr val="FFFFFF"/>
                </a:solidFill>
                <a:latin typeface="微软雅黑" panose="020B0503020204020204" pitchFamily="34" charset="-122"/>
                <a:ea typeface="微软雅黑" panose="020B0503020204020204" pitchFamily="34" charset="-122"/>
              </a:endParaRPr>
            </a:p>
          </p:txBody>
        </p:sp>
        <p:sp>
          <p:nvSpPr>
            <p:cNvPr id="208" name="文本框 4183">
              <a:extLst>
                <a:ext uri="{FF2B5EF4-FFF2-40B4-BE49-F238E27FC236}">
                  <a16:creationId xmlns:a16="http://schemas.microsoft.com/office/drawing/2014/main" id="{06342572-787C-4084-8B4C-DFDAF644FA95}"/>
                </a:ext>
              </a:extLst>
            </p:cNvPr>
            <p:cNvSpPr txBox="1">
              <a:spLocks noChangeArrowheads="1"/>
            </p:cNvSpPr>
            <p:nvPr/>
          </p:nvSpPr>
          <p:spPr bwMode="auto">
            <a:xfrm>
              <a:off x="618132" y="20024"/>
              <a:ext cx="4558352" cy="504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spcBef>
                  <a:spcPct val="50000"/>
                </a:spcBef>
              </a:pPr>
              <a:r>
                <a:rPr lang="zh-CN" altLang="en-US" sz="2275" dirty="0">
                  <a:latin typeface="微软雅黑" panose="020B0503020204020204" pitchFamily="34" charset="-122"/>
                  <a:ea typeface="微软雅黑" panose="020B0503020204020204" pitchFamily="34" charset="-122"/>
                </a:rPr>
                <a:t>组相联映射的工作原理</a:t>
              </a:r>
            </a:p>
          </p:txBody>
        </p:sp>
      </p:grpSp>
      <p:sp>
        <p:nvSpPr>
          <p:cNvPr id="209" name="标题 1">
            <a:extLst>
              <a:ext uri="{FF2B5EF4-FFF2-40B4-BE49-F238E27FC236}">
                <a16:creationId xmlns:a16="http://schemas.microsoft.com/office/drawing/2014/main" id="{6B536607-0EF0-4922-9AAE-C23D1BF8E329}"/>
              </a:ext>
            </a:extLst>
          </p:cNvPr>
          <p:cNvSpPr txBox="1">
            <a:spLocks/>
          </p:cNvSpPr>
          <p:nvPr/>
        </p:nvSpPr>
        <p:spPr>
          <a:xfrm>
            <a:off x="465680" y="245155"/>
            <a:ext cx="6611810" cy="6176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stStyle>
          <a:p>
            <a:r>
              <a:rPr lang="en-US" altLang="zh-CN" dirty="0"/>
              <a:t>4.5.3 </a:t>
            </a:r>
            <a:r>
              <a:rPr lang="zh-CN" altLang="en-US" dirty="0"/>
              <a:t>地址映射</a:t>
            </a:r>
          </a:p>
        </p:txBody>
      </p:sp>
      <p:sp>
        <p:nvSpPr>
          <p:cNvPr id="210" name="矩形 209">
            <a:extLst>
              <a:ext uri="{FF2B5EF4-FFF2-40B4-BE49-F238E27FC236}">
                <a16:creationId xmlns:a16="http://schemas.microsoft.com/office/drawing/2014/main" id="{13BE4223-BBD8-4046-95C4-D7EDAEB1CC1D}"/>
              </a:ext>
            </a:extLst>
          </p:cNvPr>
          <p:cNvSpPr/>
          <p:nvPr/>
        </p:nvSpPr>
        <p:spPr>
          <a:xfrm>
            <a:off x="8119839" y="3750186"/>
            <a:ext cx="3920870" cy="2666499"/>
          </a:xfrm>
          <a:prstGeom prst="rect">
            <a:avLst/>
          </a:prstGeom>
        </p:spPr>
        <p:txBody>
          <a:bodyPr wrap="square">
            <a:spAutoFit/>
          </a:bodyPr>
          <a:lstStyle/>
          <a:p>
            <a:pPr>
              <a:lnSpc>
                <a:spcPct val="150000"/>
              </a:lnSpc>
            </a:pPr>
            <a:r>
              <a:rPr lang="zh-CN" altLang="en-US" sz="1896" kern="0" dirty="0">
                <a:solidFill>
                  <a:schemeClr val="accent5"/>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sz="1896" dirty="0">
                <a:latin typeface="微软雅黑" panose="020B0503020204020204" pitchFamily="34" charset="-122"/>
                <a:ea typeface="微软雅黑" panose="020B0503020204020204" pitchFamily="34" charset="-122"/>
              </a:rPr>
              <a:t>映射算法：</a:t>
            </a:r>
            <a:endParaRPr lang="en-US" altLang="zh-CN" sz="1896" dirty="0">
              <a:latin typeface="微软雅黑" panose="020B0503020204020204" pitchFamily="34" charset="-122"/>
              <a:ea typeface="微软雅黑" panose="020B0503020204020204" pitchFamily="34" charset="-122"/>
            </a:endParaRPr>
          </a:p>
          <a:p>
            <a:pPr>
              <a:lnSpc>
                <a:spcPct val="150000"/>
              </a:lnSpc>
            </a:pPr>
            <a:r>
              <a:rPr lang="en-US" altLang="zh-CN" sz="1896" dirty="0">
                <a:latin typeface="微软雅黑" panose="020B0503020204020204" pitchFamily="34" charset="-122"/>
                <a:ea typeface="微软雅黑" panose="020B0503020204020204" pitchFamily="34" charset="-122"/>
              </a:rPr>
              <a:t>Cache</a:t>
            </a:r>
            <a:r>
              <a:rPr lang="zh-CN" altLang="en-US" sz="1896" dirty="0">
                <a:latin typeface="微软雅黑" panose="020B0503020204020204" pitchFamily="34" charset="-122"/>
                <a:ea typeface="微软雅黑" panose="020B0503020204020204" pitchFamily="34" charset="-122"/>
              </a:rPr>
              <a:t>共</a:t>
            </a:r>
            <a:r>
              <a:rPr lang="en-US" altLang="zh-CN" sz="1896" dirty="0">
                <a:solidFill>
                  <a:srgbClr val="0000FF"/>
                </a:solidFill>
                <a:latin typeface="微软雅黑" panose="020B0503020204020204" pitchFamily="34" charset="-122"/>
                <a:ea typeface="微软雅黑" panose="020B0503020204020204" pitchFamily="34" charset="-122"/>
              </a:rPr>
              <a:t>n</a:t>
            </a:r>
            <a:r>
              <a:rPr lang="zh-CN" altLang="en-US" sz="1896" dirty="0">
                <a:solidFill>
                  <a:srgbClr val="0000FF"/>
                </a:solidFill>
                <a:latin typeface="微软雅黑" panose="020B0503020204020204" pitchFamily="34" charset="-122"/>
                <a:ea typeface="微软雅黑" panose="020B0503020204020204" pitchFamily="34" charset="-122"/>
              </a:rPr>
              <a:t>组</a:t>
            </a:r>
            <a:r>
              <a:rPr lang="zh-CN" altLang="en-US" sz="1896" dirty="0">
                <a:latin typeface="微软雅黑" panose="020B0503020204020204" pitchFamily="34" charset="-122"/>
                <a:ea typeface="微软雅黑" panose="020B0503020204020204" pitchFamily="34" charset="-122"/>
              </a:rPr>
              <a:t>，主存第</a:t>
            </a:r>
            <a:r>
              <a:rPr lang="en-US" altLang="zh-CN" sz="1896" dirty="0">
                <a:latin typeface="微软雅黑" panose="020B0503020204020204" pitchFamily="34" charset="-122"/>
                <a:ea typeface="微软雅黑" panose="020B0503020204020204" pitchFamily="34" charset="-122"/>
              </a:rPr>
              <a:t>j</a:t>
            </a:r>
            <a:r>
              <a:rPr lang="zh-CN" altLang="en-US" sz="1896" dirty="0">
                <a:latin typeface="微软雅黑" panose="020B0503020204020204" pitchFamily="34" charset="-122"/>
                <a:ea typeface="微软雅黑" panose="020B0503020204020204" pitchFamily="34" charset="-122"/>
              </a:rPr>
              <a:t>块号映射到</a:t>
            </a:r>
            <a:r>
              <a:rPr lang="en-US" altLang="zh-CN" sz="1896" dirty="0">
                <a:latin typeface="微软雅黑" panose="020B0503020204020204" pitchFamily="34" charset="-122"/>
                <a:ea typeface="微软雅黑" panose="020B0503020204020204" pitchFamily="34" charset="-122"/>
              </a:rPr>
              <a:t>Cache </a:t>
            </a:r>
            <a:r>
              <a:rPr lang="zh-CN" altLang="en-US" sz="1896" dirty="0">
                <a:latin typeface="微软雅黑" panose="020B0503020204020204" pitchFamily="34" charset="-122"/>
                <a:ea typeface="微软雅黑" panose="020B0503020204020204" pitchFamily="34" charset="-122"/>
              </a:rPr>
              <a:t>的</a:t>
            </a:r>
            <a:r>
              <a:rPr lang="zh-CN" altLang="en-US" sz="1896" dirty="0">
                <a:solidFill>
                  <a:srgbClr val="0000FF"/>
                </a:solidFill>
                <a:latin typeface="微软雅黑" panose="020B0503020204020204" pitchFamily="34" charset="-122"/>
                <a:ea typeface="微软雅黑" panose="020B0503020204020204" pitchFamily="34" charset="-122"/>
              </a:rPr>
              <a:t>组号</a:t>
            </a:r>
            <a:r>
              <a:rPr lang="zh-CN" altLang="en-US" sz="1896" dirty="0">
                <a:latin typeface="微软雅黑" panose="020B0503020204020204" pitchFamily="34" charset="-122"/>
                <a:ea typeface="微软雅黑" panose="020B0503020204020204" pitchFamily="34" charset="-122"/>
              </a:rPr>
              <a:t>为：</a:t>
            </a:r>
            <a:endParaRPr lang="en-US" altLang="zh-CN" sz="1896" dirty="0">
              <a:latin typeface="微软雅黑" panose="020B0503020204020204" pitchFamily="34" charset="-122"/>
              <a:ea typeface="微软雅黑" panose="020B0503020204020204" pitchFamily="34" charset="-122"/>
            </a:endParaRPr>
          </a:p>
          <a:p>
            <a:pPr>
              <a:lnSpc>
                <a:spcPct val="150000"/>
              </a:lnSpc>
            </a:pPr>
            <a:r>
              <a:rPr lang="en-US" altLang="zh-CN" sz="1896" dirty="0">
                <a:solidFill>
                  <a:srgbClr val="0000FF"/>
                </a:solidFill>
                <a:latin typeface="微软雅黑" panose="020B0503020204020204" pitchFamily="34" charset="-122"/>
                <a:ea typeface="微软雅黑" panose="020B0503020204020204" pitchFamily="34" charset="-122"/>
              </a:rPr>
              <a:t>            </a:t>
            </a:r>
            <a:r>
              <a:rPr lang="en-US" altLang="zh-CN" sz="1896" dirty="0" err="1">
                <a:solidFill>
                  <a:srgbClr val="0000FF"/>
                </a:solidFill>
                <a:latin typeface="微软雅黑" panose="020B0503020204020204" pitchFamily="34" charset="-122"/>
                <a:ea typeface="微软雅黑" panose="020B0503020204020204" pitchFamily="34" charset="-122"/>
              </a:rPr>
              <a:t>i</a:t>
            </a:r>
            <a:r>
              <a:rPr lang="en-US" altLang="zh-CN" sz="1896" dirty="0">
                <a:solidFill>
                  <a:srgbClr val="0000FF"/>
                </a:solidFill>
                <a:latin typeface="微软雅黑" panose="020B0503020204020204" pitchFamily="34" charset="-122"/>
                <a:ea typeface="微软雅黑" panose="020B0503020204020204" pitchFamily="34" charset="-122"/>
              </a:rPr>
              <a:t>=j mod n</a:t>
            </a:r>
          </a:p>
          <a:p>
            <a:pPr>
              <a:lnSpc>
                <a:spcPct val="150000"/>
              </a:lnSpc>
            </a:pPr>
            <a:r>
              <a:rPr lang="zh-CN" altLang="en-US" sz="1896" dirty="0">
                <a:latin typeface="微软雅黑" panose="020B0503020204020204" pitchFamily="34" charset="-122"/>
                <a:ea typeface="微软雅黑" panose="020B0503020204020204" pitchFamily="34" charset="-122"/>
              </a:rPr>
              <a:t> 即主存的数据块映射到</a:t>
            </a:r>
            <a:r>
              <a:rPr lang="en-US" altLang="zh-CN" sz="1896" dirty="0">
                <a:latin typeface="微软雅黑" panose="020B0503020204020204" pitchFamily="34" charset="-122"/>
                <a:ea typeface="微软雅黑" panose="020B0503020204020204" pitchFamily="34" charset="-122"/>
              </a:rPr>
              <a:t>Cache</a:t>
            </a:r>
            <a:r>
              <a:rPr lang="zh-CN" altLang="en-US" sz="1896" dirty="0">
                <a:latin typeface="微软雅黑" panose="020B0503020204020204" pitchFamily="34" charset="-122"/>
                <a:ea typeface="微软雅黑" panose="020B0503020204020204" pitchFamily="34" charset="-122"/>
              </a:rPr>
              <a:t>特定组的任意</a:t>
            </a:r>
            <a:r>
              <a:rPr lang="zh-CN" altLang="en-US" sz="1896" kern="0" dirty="0">
                <a:solidFill>
                  <a:schemeClr val="tx1">
                    <a:lumMod val="75000"/>
                    <a:lumOff val="25000"/>
                  </a:schemeClr>
                </a:solidFill>
                <a:latin typeface="微软雅黑" panose="020B0503020204020204" pitchFamily="34" charset="-122"/>
                <a:ea typeface="微软雅黑" panose="020B0503020204020204" pitchFamily="34" charset="-122"/>
              </a:rPr>
              <a:t>行</a:t>
            </a:r>
            <a:endParaRPr lang="en-US" altLang="zh-CN" sz="1896"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1" name="矩形 210">
            <a:extLst>
              <a:ext uri="{FF2B5EF4-FFF2-40B4-BE49-F238E27FC236}">
                <a16:creationId xmlns:a16="http://schemas.microsoft.com/office/drawing/2014/main" id="{75017515-1D5E-4B91-A6FF-7FFF54015E50}"/>
              </a:ext>
            </a:extLst>
          </p:cNvPr>
          <p:cNvSpPr/>
          <p:nvPr/>
        </p:nvSpPr>
        <p:spPr>
          <a:xfrm>
            <a:off x="8121647" y="671245"/>
            <a:ext cx="3920870" cy="916020"/>
          </a:xfrm>
          <a:prstGeom prst="rect">
            <a:avLst/>
          </a:prstGeom>
        </p:spPr>
        <p:txBody>
          <a:bodyPr wrap="square">
            <a:spAutoFit/>
          </a:bodyPr>
          <a:lstStyle/>
          <a:p>
            <a:pPr>
              <a:lnSpc>
                <a:spcPct val="150000"/>
              </a:lnSpc>
            </a:pPr>
            <a:r>
              <a:rPr lang="zh-CN" altLang="en-US" sz="1896" kern="0" dirty="0">
                <a:latin typeface="微软雅黑" panose="020B0503020204020204" pitchFamily="34" charset="-122"/>
                <a:ea typeface="微软雅黑" panose="020B0503020204020204" pitchFamily="34" charset="-122"/>
                <a:sym typeface="Symbol" panose="05050102010706020507" pitchFamily="18" charset="2"/>
              </a:rPr>
              <a:t></a:t>
            </a:r>
            <a:r>
              <a:rPr lang="zh-CN" altLang="en-US" sz="1896" kern="0" dirty="0">
                <a:latin typeface="微软雅黑" panose="020B0503020204020204" pitchFamily="34" charset="-122"/>
                <a:ea typeface="微软雅黑" panose="020B0503020204020204" pitchFamily="34" charset="-122"/>
              </a:rPr>
              <a:t>主存分块，</a:t>
            </a:r>
            <a:r>
              <a:rPr lang="en-US" altLang="zh-CN" sz="1896" dirty="0">
                <a:latin typeface="微软雅黑" panose="020B0503020204020204" pitchFamily="34" charset="-122"/>
                <a:ea typeface="微软雅黑" panose="020B0503020204020204" pitchFamily="34" charset="-122"/>
              </a:rPr>
              <a:t>Cache</a:t>
            </a:r>
            <a:r>
              <a:rPr lang="zh-CN" altLang="en-US" sz="1896" kern="0" dirty="0">
                <a:latin typeface="微软雅黑" panose="020B0503020204020204" pitchFamily="34" charset="-122"/>
                <a:ea typeface="微软雅黑" panose="020B0503020204020204" pitchFamily="34" charset="-122"/>
              </a:rPr>
              <a:t>行 （</a:t>
            </a:r>
            <a:r>
              <a:rPr lang="en-US" altLang="zh-CN" sz="1896" kern="0" dirty="0">
                <a:latin typeface="微软雅黑" panose="020B0503020204020204" pitchFamily="34" charset="-122"/>
                <a:ea typeface="微软雅黑" panose="020B0503020204020204" pitchFamily="34" charset="-122"/>
              </a:rPr>
              <a:t>Line</a:t>
            </a:r>
            <a:r>
              <a:rPr lang="zh-CN" altLang="en-US" sz="1896" kern="0" dirty="0">
                <a:latin typeface="微软雅黑" panose="020B0503020204020204" pitchFamily="34" charset="-122"/>
                <a:ea typeface="微软雅黑" panose="020B0503020204020204" pitchFamily="34" charset="-122"/>
              </a:rPr>
              <a:t>），两者大小相同；</a:t>
            </a:r>
            <a:endParaRPr lang="en-US" altLang="zh-CN" sz="1896" kern="0" dirty="0">
              <a:latin typeface="微软雅黑" panose="020B0503020204020204" pitchFamily="34" charset="-122"/>
              <a:ea typeface="微软雅黑" panose="020B0503020204020204" pitchFamily="34" charset="-122"/>
            </a:endParaRPr>
          </a:p>
        </p:txBody>
      </p:sp>
      <p:sp>
        <p:nvSpPr>
          <p:cNvPr id="212" name="矩形 211">
            <a:extLst>
              <a:ext uri="{FF2B5EF4-FFF2-40B4-BE49-F238E27FC236}">
                <a16:creationId xmlns:a16="http://schemas.microsoft.com/office/drawing/2014/main" id="{D711B3FF-322D-4242-B3C2-D2B853C38C17}"/>
              </a:ext>
            </a:extLst>
          </p:cNvPr>
          <p:cNvSpPr/>
          <p:nvPr/>
        </p:nvSpPr>
        <p:spPr>
          <a:xfrm>
            <a:off x="8121647" y="1621184"/>
            <a:ext cx="3920870" cy="916020"/>
          </a:xfrm>
          <a:prstGeom prst="rect">
            <a:avLst/>
          </a:prstGeom>
        </p:spPr>
        <p:txBody>
          <a:bodyPr wrap="square">
            <a:spAutoFit/>
          </a:bodyPr>
          <a:lstStyle/>
          <a:p>
            <a:pPr>
              <a:lnSpc>
                <a:spcPct val="150000"/>
              </a:lnSpc>
            </a:pPr>
            <a:r>
              <a:rPr lang="zh-CN" altLang="en-US" sz="1896" kern="0" dirty="0">
                <a:latin typeface="微软雅黑" panose="020B0503020204020204" pitchFamily="34" charset="-122"/>
                <a:ea typeface="微软雅黑" panose="020B0503020204020204" pitchFamily="34" charset="-122"/>
                <a:sym typeface="Symbol" panose="05050102010706020507" pitchFamily="18" charset="2"/>
              </a:rPr>
              <a:t> </a:t>
            </a:r>
            <a:r>
              <a:rPr lang="en-US" altLang="zh-CN" sz="1896" dirty="0">
                <a:latin typeface="微软雅黑" panose="020B0503020204020204" pitchFamily="34" charset="-122"/>
                <a:ea typeface="微软雅黑" panose="020B0503020204020204" pitchFamily="34" charset="-122"/>
              </a:rPr>
              <a:t>Cache</a:t>
            </a:r>
            <a:r>
              <a:rPr lang="zh-CN" altLang="en-US" sz="1896" dirty="0">
                <a:latin typeface="微软雅黑" panose="020B0503020204020204" pitchFamily="34" charset="-122"/>
                <a:ea typeface="微软雅黑" panose="020B0503020204020204" pitchFamily="34" charset="-122"/>
              </a:rPr>
              <a:t>分组（每组中包含</a:t>
            </a:r>
            <a:r>
              <a:rPr lang="en-US" altLang="zh-CN" sz="1896" dirty="0">
                <a:latin typeface="微软雅黑" panose="020B0503020204020204" pitchFamily="34" charset="-122"/>
                <a:ea typeface="微软雅黑" panose="020B0503020204020204" pitchFamily="34" charset="-122"/>
              </a:rPr>
              <a:t>k</a:t>
            </a:r>
            <a:r>
              <a:rPr lang="zh-CN" altLang="en-US" sz="1896" dirty="0">
                <a:latin typeface="微软雅黑" panose="020B0503020204020204" pitchFamily="34" charset="-122"/>
                <a:ea typeface="微软雅黑" panose="020B0503020204020204" pitchFamily="34" charset="-122"/>
              </a:rPr>
              <a:t>行），本例假定</a:t>
            </a:r>
            <a:r>
              <a:rPr lang="en-US" altLang="zh-CN" sz="1896" dirty="0">
                <a:latin typeface="微软雅黑" panose="020B0503020204020204" pitchFamily="34" charset="-122"/>
                <a:ea typeface="微软雅黑" panose="020B0503020204020204" pitchFamily="34" charset="-122"/>
              </a:rPr>
              <a:t>K=2</a:t>
            </a:r>
            <a:endParaRPr lang="en-US" altLang="zh-CN" sz="1896" kern="0" dirty="0">
              <a:latin typeface="微软雅黑" panose="020B0503020204020204" pitchFamily="34" charset="-122"/>
              <a:ea typeface="微软雅黑" panose="020B0503020204020204" pitchFamily="34" charset="-122"/>
            </a:endParaRPr>
          </a:p>
        </p:txBody>
      </p:sp>
      <p:sp>
        <p:nvSpPr>
          <p:cNvPr id="213" name="矩形 212">
            <a:extLst>
              <a:ext uri="{FF2B5EF4-FFF2-40B4-BE49-F238E27FC236}">
                <a16:creationId xmlns:a16="http://schemas.microsoft.com/office/drawing/2014/main" id="{0E61C99D-E5B3-43C2-A66B-839CF37D0DD4}"/>
              </a:ext>
            </a:extLst>
          </p:cNvPr>
          <p:cNvSpPr/>
          <p:nvPr/>
        </p:nvSpPr>
        <p:spPr>
          <a:xfrm>
            <a:off x="8159688" y="2621832"/>
            <a:ext cx="3617613" cy="916020"/>
          </a:xfrm>
          <a:prstGeom prst="rect">
            <a:avLst/>
          </a:prstGeom>
        </p:spPr>
        <p:txBody>
          <a:bodyPr wrap="square">
            <a:spAutoFit/>
          </a:bodyPr>
          <a:lstStyle/>
          <a:p>
            <a:pPr>
              <a:lnSpc>
                <a:spcPct val="150000"/>
              </a:lnSpc>
            </a:pPr>
            <a:r>
              <a:rPr lang="zh-CN" altLang="en-US" sz="1896" kern="0" dirty="0">
                <a:latin typeface="微软雅黑" panose="020B0503020204020204" pitchFamily="34" charset="-122"/>
                <a:ea typeface="微软雅黑" panose="020B0503020204020204" pitchFamily="34" charset="-122"/>
                <a:sym typeface="Symbol" panose="05050102010706020507" pitchFamily="18" charset="2"/>
              </a:rPr>
              <a:t> 主存分块后还将以</a:t>
            </a:r>
            <a:r>
              <a:rPr lang="en-US" altLang="zh-CN" sz="1896" dirty="0">
                <a:latin typeface="微软雅黑" panose="020B0503020204020204" pitchFamily="34" charset="-122"/>
                <a:ea typeface="微软雅黑" panose="020B0503020204020204" pitchFamily="34" charset="-122"/>
              </a:rPr>
              <a:t>Cache</a:t>
            </a:r>
            <a:r>
              <a:rPr lang="zh-CN" altLang="en-US" sz="1896" kern="0" dirty="0">
                <a:solidFill>
                  <a:srgbClr val="D60093"/>
                </a:solidFill>
                <a:latin typeface="微软雅黑" panose="020B0503020204020204" pitchFamily="34" charset="-122"/>
                <a:ea typeface="微软雅黑" panose="020B0503020204020204" pitchFamily="34" charset="-122"/>
              </a:rPr>
              <a:t>组数为标准进行分组</a:t>
            </a:r>
            <a:r>
              <a:rPr lang="zh-CN" altLang="en-US" sz="1896" kern="0" dirty="0">
                <a:latin typeface="微软雅黑" panose="020B0503020204020204" pitchFamily="34" charset="-122"/>
                <a:ea typeface="微软雅黑" panose="020B0503020204020204" pitchFamily="34" charset="-122"/>
              </a:rPr>
              <a:t>；</a:t>
            </a:r>
            <a:endParaRPr lang="en-US" altLang="zh-CN" sz="1896" kern="0"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9623431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wipe(left)">
                                      <p:cBhvr>
                                        <p:cTn id="7" dur="500"/>
                                        <p:tgtEl>
                                          <p:spTgt spid="1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6"/>
                                        </p:tgtEl>
                                        <p:attrNameLst>
                                          <p:attrName>style.visibility</p:attrName>
                                        </p:attrNameLst>
                                      </p:cBhvr>
                                      <p:to>
                                        <p:strVal val="visible"/>
                                      </p:to>
                                    </p:set>
                                    <p:animEffect transition="in" filter="wipe(left)">
                                      <p:cBhvr>
                                        <p:cTn id="11" dur="500"/>
                                        <p:tgtEl>
                                          <p:spTgt spid="10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wipe(left)">
                                      <p:cBhvr>
                                        <p:cTn id="15" dur="500"/>
                                        <p:tgtEl>
                                          <p:spTgt spid="10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02"/>
                                        </p:tgtEl>
                                        <p:attrNameLst>
                                          <p:attrName>style.visibility</p:attrName>
                                        </p:attrNameLst>
                                      </p:cBhvr>
                                      <p:to>
                                        <p:strVal val="visible"/>
                                      </p:to>
                                    </p:set>
                                    <p:animEffect transition="in" filter="wipe(left)">
                                      <p:cBhvr>
                                        <p:cTn id="20" dur="500"/>
                                        <p:tgtEl>
                                          <p:spTgt spid="202"/>
                                        </p:tgtEl>
                                      </p:cBhvr>
                                    </p:animEffect>
                                  </p:childTnLst>
                                </p:cTn>
                              </p:par>
                            </p:childTnLst>
                          </p:cTn>
                        </p:par>
                      </p:childTnLst>
                    </p:cTn>
                  </p:par>
                  <p:par>
                    <p:cTn id="21" fill="hold">
                      <p:stCondLst>
                        <p:cond delay="indefinite"/>
                      </p:stCondLst>
                      <p:childTnLst>
                        <p:par>
                          <p:cTn id="22" fill="hold">
                            <p:stCondLst>
                              <p:cond delay="0"/>
                            </p:stCondLst>
                            <p:childTnLst>
                              <p:par>
                                <p:cTn id="23" presetID="27" presetClass="emph" presetSubtype="0" repeatCount="3000" fill="remove" grpId="0" nodeType="clickEffect">
                                  <p:stCondLst>
                                    <p:cond delay="0"/>
                                  </p:stCondLst>
                                  <p:childTnLst>
                                    <p:animClr clrSpc="rgb" dir="cw">
                                      <p:cBhvr override="childStyle">
                                        <p:cTn id="24" dur="250" autoRev="1" fill="remove"/>
                                        <p:tgtEl>
                                          <p:spTgt spid="126"/>
                                        </p:tgtEl>
                                        <p:attrNameLst>
                                          <p:attrName>style.color</p:attrName>
                                        </p:attrNameLst>
                                      </p:cBhvr>
                                      <p:to>
                                        <a:schemeClr val="bg1"/>
                                      </p:to>
                                    </p:animClr>
                                    <p:animClr clrSpc="rgb" dir="cw">
                                      <p:cBhvr>
                                        <p:cTn id="25" dur="250" autoRev="1" fill="remove"/>
                                        <p:tgtEl>
                                          <p:spTgt spid="126"/>
                                        </p:tgtEl>
                                        <p:attrNameLst>
                                          <p:attrName>fillcolor</p:attrName>
                                        </p:attrNameLst>
                                      </p:cBhvr>
                                      <p:to>
                                        <a:schemeClr val="bg1"/>
                                      </p:to>
                                    </p:animClr>
                                    <p:set>
                                      <p:cBhvr>
                                        <p:cTn id="26" dur="250" autoRev="1" fill="remove"/>
                                        <p:tgtEl>
                                          <p:spTgt spid="126"/>
                                        </p:tgtEl>
                                        <p:attrNameLst>
                                          <p:attrName>fill.type</p:attrName>
                                        </p:attrNameLst>
                                      </p:cBhvr>
                                      <p:to>
                                        <p:strVal val="solid"/>
                                      </p:to>
                                    </p:set>
                                    <p:set>
                                      <p:cBhvr>
                                        <p:cTn id="27" dur="250" autoRev="1" fill="remove"/>
                                        <p:tgtEl>
                                          <p:spTgt spid="126"/>
                                        </p:tgtEl>
                                        <p:attrNameLst>
                                          <p:attrName>fill.on</p:attrName>
                                        </p:attrNameLst>
                                      </p:cBhvr>
                                      <p:to>
                                        <p:strVal val="true"/>
                                      </p:to>
                                    </p:set>
                                  </p:childTnLst>
                                </p:cTn>
                              </p:par>
                              <p:par>
                                <p:cTn id="28" presetID="27" presetClass="emph" presetSubtype="0" repeatCount="3000" fill="remove" grpId="0" nodeType="withEffect">
                                  <p:stCondLst>
                                    <p:cond delay="0"/>
                                  </p:stCondLst>
                                  <p:childTnLst>
                                    <p:animClr clrSpc="rgb" dir="cw">
                                      <p:cBhvr override="childStyle">
                                        <p:cTn id="29" dur="250" autoRev="1" fill="remove"/>
                                        <p:tgtEl>
                                          <p:spTgt spid="133"/>
                                        </p:tgtEl>
                                        <p:attrNameLst>
                                          <p:attrName>style.color</p:attrName>
                                        </p:attrNameLst>
                                      </p:cBhvr>
                                      <p:to>
                                        <a:schemeClr val="bg1"/>
                                      </p:to>
                                    </p:animClr>
                                    <p:animClr clrSpc="rgb" dir="cw">
                                      <p:cBhvr>
                                        <p:cTn id="30" dur="250" autoRev="1" fill="remove"/>
                                        <p:tgtEl>
                                          <p:spTgt spid="133"/>
                                        </p:tgtEl>
                                        <p:attrNameLst>
                                          <p:attrName>fillcolor</p:attrName>
                                        </p:attrNameLst>
                                      </p:cBhvr>
                                      <p:to>
                                        <a:schemeClr val="bg1"/>
                                      </p:to>
                                    </p:animClr>
                                    <p:set>
                                      <p:cBhvr>
                                        <p:cTn id="31" dur="250" autoRev="1" fill="remove"/>
                                        <p:tgtEl>
                                          <p:spTgt spid="133"/>
                                        </p:tgtEl>
                                        <p:attrNameLst>
                                          <p:attrName>fill.type</p:attrName>
                                        </p:attrNameLst>
                                      </p:cBhvr>
                                      <p:to>
                                        <p:strVal val="solid"/>
                                      </p:to>
                                    </p:set>
                                    <p:set>
                                      <p:cBhvr>
                                        <p:cTn id="32" dur="250" autoRev="1" fill="remove"/>
                                        <p:tgtEl>
                                          <p:spTgt spid="133"/>
                                        </p:tgtEl>
                                        <p:attrNameLst>
                                          <p:attrName>fill.on</p:attrName>
                                        </p:attrNameLst>
                                      </p:cBhvr>
                                      <p:to>
                                        <p:strVal val="true"/>
                                      </p:to>
                                    </p:set>
                                  </p:childTnLst>
                                </p:cTn>
                              </p:par>
                              <p:par>
                                <p:cTn id="33" presetID="27" presetClass="emph" presetSubtype="0" repeatCount="3000" fill="remove" grpId="0" nodeType="withEffect">
                                  <p:stCondLst>
                                    <p:cond delay="0"/>
                                  </p:stCondLst>
                                  <p:childTnLst>
                                    <p:animClr clrSpc="rgb" dir="cw">
                                      <p:cBhvr override="childStyle">
                                        <p:cTn id="34" dur="250" autoRev="1" fill="remove"/>
                                        <p:tgtEl>
                                          <p:spTgt spid="134"/>
                                        </p:tgtEl>
                                        <p:attrNameLst>
                                          <p:attrName>style.color</p:attrName>
                                        </p:attrNameLst>
                                      </p:cBhvr>
                                      <p:to>
                                        <a:schemeClr val="bg1"/>
                                      </p:to>
                                    </p:animClr>
                                    <p:animClr clrSpc="rgb" dir="cw">
                                      <p:cBhvr>
                                        <p:cTn id="35" dur="250" autoRev="1" fill="remove"/>
                                        <p:tgtEl>
                                          <p:spTgt spid="134"/>
                                        </p:tgtEl>
                                        <p:attrNameLst>
                                          <p:attrName>fillcolor</p:attrName>
                                        </p:attrNameLst>
                                      </p:cBhvr>
                                      <p:to>
                                        <a:schemeClr val="bg1"/>
                                      </p:to>
                                    </p:animClr>
                                    <p:set>
                                      <p:cBhvr>
                                        <p:cTn id="36" dur="250" autoRev="1" fill="remove"/>
                                        <p:tgtEl>
                                          <p:spTgt spid="134"/>
                                        </p:tgtEl>
                                        <p:attrNameLst>
                                          <p:attrName>fill.type</p:attrName>
                                        </p:attrNameLst>
                                      </p:cBhvr>
                                      <p:to>
                                        <p:strVal val="solid"/>
                                      </p:to>
                                    </p:set>
                                    <p:set>
                                      <p:cBhvr>
                                        <p:cTn id="37" dur="250" autoRev="1" fill="remove"/>
                                        <p:tgtEl>
                                          <p:spTgt spid="134"/>
                                        </p:tgtEl>
                                        <p:attrNameLst>
                                          <p:attrName>fill.on</p:attrName>
                                        </p:attrNameLst>
                                      </p:cBhvr>
                                      <p:to>
                                        <p:strVal val="true"/>
                                      </p:to>
                                    </p:set>
                                  </p:childTnLst>
                                </p:cTn>
                              </p:par>
                              <p:par>
                                <p:cTn id="38" presetID="22" presetClass="entr" presetSubtype="2" repeatCount="3000" fill="hold" nodeType="withEffect">
                                  <p:stCondLst>
                                    <p:cond delay="0"/>
                                  </p:stCondLst>
                                  <p:childTnLst>
                                    <p:set>
                                      <p:cBhvr>
                                        <p:cTn id="39" dur="1" fill="hold">
                                          <p:stCondLst>
                                            <p:cond delay="0"/>
                                          </p:stCondLst>
                                        </p:cTn>
                                        <p:tgtEl>
                                          <p:spTgt spid="141"/>
                                        </p:tgtEl>
                                        <p:attrNameLst>
                                          <p:attrName>style.visibility</p:attrName>
                                        </p:attrNameLst>
                                      </p:cBhvr>
                                      <p:to>
                                        <p:strVal val="visible"/>
                                      </p:to>
                                    </p:set>
                                    <p:animEffect transition="in" filter="wipe(right)">
                                      <p:cBhvr>
                                        <p:cTn id="40" dur="500"/>
                                        <p:tgtEl>
                                          <p:spTgt spid="141"/>
                                        </p:tgtEl>
                                      </p:cBhvr>
                                    </p:animEffect>
                                  </p:childTnLst>
                                </p:cTn>
                              </p:par>
                            </p:childTnLst>
                          </p:cTn>
                        </p:par>
                      </p:childTnLst>
                    </p:cTn>
                  </p:par>
                  <p:par>
                    <p:cTn id="41" fill="hold">
                      <p:stCondLst>
                        <p:cond delay="indefinite"/>
                      </p:stCondLst>
                      <p:childTnLst>
                        <p:par>
                          <p:cTn id="42" fill="hold">
                            <p:stCondLst>
                              <p:cond delay="0"/>
                            </p:stCondLst>
                            <p:childTnLst>
                              <p:par>
                                <p:cTn id="43" presetID="27" presetClass="emph" presetSubtype="0" repeatCount="3000" fill="remove" grpId="0" nodeType="clickEffect">
                                  <p:stCondLst>
                                    <p:cond delay="0"/>
                                  </p:stCondLst>
                                  <p:childTnLst>
                                    <p:animClr clrSpc="rgb" dir="cw">
                                      <p:cBhvr override="childStyle">
                                        <p:cTn id="44" dur="250" autoRev="1" fill="remove"/>
                                        <p:tgtEl>
                                          <p:spTgt spid="127"/>
                                        </p:tgtEl>
                                        <p:attrNameLst>
                                          <p:attrName>style.color</p:attrName>
                                        </p:attrNameLst>
                                      </p:cBhvr>
                                      <p:to>
                                        <a:schemeClr val="bg1"/>
                                      </p:to>
                                    </p:animClr>
                                    <p:animClr clrSpc="rgb" dir="cw">
                                      <p:cBhvr>
                                        <p:cTn id="45" dur="250" autoRev="1" fill="remove"/>
                                        <p:tgtEl>
                                          <p:spTgt spid="127"/>
                                        </p:tgtEl>
                                        <p:attrNameLst>
                                          <p:attrName>fillcolor</p:attrName>
                                        </p:attrNameLst>
                                      </p:cBhvr>
                                      <p:to>
                                        <a:schemeClr val="bg1"/>
                                      </p:to>
                                    </p:animClr>
                                    <p:set>
                                      <p:cBhvr>
                                        <p:cTn id="46" dur="250" autoRev="1" fill="remove"/>
                                        <p:tgtEl>
                                          <p:spTgt spid="127"/>
                                        </p:tgtEl>
                                        <p:attrNameLst>
                                          <p:attrName>fill.type</p:attrName>
                                        </p:attrNameLst>
                                      </p:cBhvr>
                                      <p:to>
                                        <p:strVal val="solid"/>
                                      </p:to>
                                    </p:set>
                                    <p:set>
                                      <p:cBhvr>
                                        <p:cTn id="47" dur="250" autoRev="1" fill="remove"/>
                                        <p:tgtEl>
                                          <p:spTgt spid="127"/>
                                        </p:tgtEl>
                                        <p:attrNameLst>
                                          <p:attrName>fill.on</p:attrName>
                                        </p:attrNameLst>
                                      </p:cBhvr>
                                      <p:to>
                                        <p:strVal val="true"/>
                                      </p:to>
                                    </p:set>
                                  </p:childTnLst>
                                </p:cTn>
                              </p:par>
                              <p:par>
                                <p:cTn id="48" presetID="27" presetClass="emph" presetSubtype="0" repeatCount="3000" fill="remove" grpId="0" nodeType="withEffect">
                                  <p:stCondLst>
                                    <p:cond delay="0"/>
                                  </p:stCondLst>
                                  <p:childTnLst>
                                    <p:animClr clrSpc="rgb" dir="cw">
                                      <p:cBhvr override="childStyle">
                                        <p:cTn id="49" dur="250" autoRev="1" fill="remove"/>
                                        <p:tgtEl>
                                          <p:spTgt spid="159"/>
                                        </p:tgtEl>
                                        <p:attrNameLst>
                                          <p:attrName>style.color</p:attrName>
                                        </p:attrNameLst>
                                      </p:cBhvr>
                                      <p:to>
                                        <a:schemeClr val="bg1"/>
                                      </p:to>
                                    </p:animClr>
                                    <p:animClr clrSpc="rgb" dir="cw">
                                      <p:cBhvr>
                                        <p:cTn id="50" dur="250" autoRev="1" fill="remove"/>
                                        <p:tgtEl>
                                          <p:spTgt spid="159"/>
                                        </p:tgtEl>
                                        <p:attrNameLst>
                                          <p:attrName>fillcolor</p:attrName>
                                        </p:attrNameLst>
                                      </p:cBhvr>
                                      <p:to>
                                        <a:schemeClr val="bg1"/>
                                      </p:to>
                                    </p:animClr>
                                    <p:set>
                                      <p:cBhvr>
                                        <p:cTn id="51" dur="250" autoRev="1" fill="remove"/>
                                        <p:tgtEl>
                                          <p:spTgt spid="159"/>
                                        </p:tgtEl>
                                        <p:attrNameLst>
                                          <p:attrName>fill.type</p:attrName>
                                        </p:attrNameLst>
                                      </p:cBhvr>
                                      <p:to>
                                        <p:strVal val="solid"/>
                                      </p:to>
                                    </p:set>
                                    <p:set>
                                      <p:cBhvr>
                                        <p:cTn id="52" dur="250" autoRev="1" fill="remove"/>
                                        <p:tgtEl>
                                          <p:spTgt spid="159"/>
                                        </p:tgtEl>
                                        <p:attrNameLst>
                                          <p:attrName>fill.on</p:attrName>
                                        </p:attrNameLst>
                                      </p:cBhvr>
                                      <p:to>
                                        <p:strVal val="true"/>
                                      </p:to>
                                    </p:set>
                                  </p:childTnLst>
                                </p:cTn>
                              </p:par>
                              <p:par>
                                <p:cTn id="53" presetID="27" presetClass="emph" presetSubtype="0" repeatCount="3000" fill="remove" grpId="0" nodeType="withEffect">
                                  <p:stCondLst>
                                    <p:cond delay="0"/>
                                  </p:stCondLst>
                                  <p:childTnLst>
                                    <p:animClr clrSpc="rgb" dir="cw">
                                      <p:cBhvr override="childStyle">
                                        <p:cTn id="54" dur="250" autoRev="1" fill="remove"/>
                                        <p:tgtEl>
                                          <p:spTgt spid="160"/>
                                        </p:tgtEl>
                                        <p:attrNameLst>
                                          <p:attrName>style.color</p:attrName>
                                        </p:attrNameLst>
                                      </p:cBhvr>
                                      <p:to>
                                        <a:schemeClr val="bg1"/>
                                      </p:to>
                                    </p:animClr>
                                    <p:animClr clrSpc="rgb" dir="cw">
                                      <p:cBhvr>
                                        <p:cTn id="55" dur="250" autoRev="1" fill="remove"/>
                                        <p:tgtEl>
                                          <p:spTgt spid="160"/>
                                        </p:tgtEl>
                                        <p:attrNameLst>
                                          <p:attrName>fillcolor</p:attrName>
                                        </p:attrNameLst>
                                      </p:cBhvr>
                                      <p:to>
                                        <a:schemeClr val="bg1"/>
                                      </p:to>
                                    </p:animClr>
                                    <p:set>
                                      <p:cBhvr>
                                        <p:cTn id="56" dur="250" autoRev="1" fill="remove"/>
                                        <p:tgtEl>
                                          <p:spTgt spid="160"/>
                                        </p:tgtEl>
                                        <p:attrNameLst>
                                          <p:attrName>fill.type</p:attrName>
                                        </p:attrNameLst>
                                      </p:cBhvr>
                                      <p:to>
                                        <p:strVal val="solid"/>
                                      </p:to>
                                    </p:set>
                                    <p:set>
                                      <p:cBhvr>
                                        <p:cTn id="57" dur="250" autoRev="1" fill="remove"/>
                                        <p:tgtEl>
                                          <p:spTgt spid="160"/>
                                        </p:tgtEl>
                                        <p:attrNameLst>
                                          <p:attrName>fill.on</p:attrName>
                                        </p:attrNameLst>
                                      </p:cBhvr>
                                      <p:to>
                                        <p:strVal val="true"/>
                                      </p:to>
                                    </p:set>
                                  </p:childTnLst>
                                </p:cTn>
                              </p:par>
                              <p:par>
                                <p:cTn id="58" presetID="22" presetClass="entr" presetSubtype="2" repeatCount="3000" fill="hold" nodeType="withEffect">
                                  <p:stCondLst>
                                    <p:cond delay="0"/>
                                  </p:stCondLst>
                                  <p:childTnLst>
                                    <p:set>
                                      <p:cBhvr>
                                        <p:cTn id="59" dur="1" fill="hold">
                                          <p:stCondLst>
                                            <p:cond delay="0"/>
                                          </p:stCondLst>
                                        </p:cTn>
                                        <p:tgtEl>
                                          <p:spTgt spid="179"/>
                                        </p:tgtEl>
                                        <p:attrNameLst>
                                          <p:attrName>style.visibility</p:attrName>
                                        </p:attrNameLst>
                                      </p:cBhvr>
                                      <p:to>
                                        <p:strVal val="visible"/>
                                      </p:to>
                                    </p:set>
                                    <p:animEffect transition="in" filter="wipe(right)">
                                      <p:cBhvr>
                                        <p:cTn id="60" dur="500"/>
                                        <p:tgtEl>
                                          <p:spTgt spid="179"/>
                                        </p:tgtEl>
                                      </p:cBhvr>
                                    </p:animEffect>
                                  </p:childTnLst>
                                </p:cTn>
                              </p:par>
                            </p:childTnLst>
                          </p:cTn>
                        </p:par>
                      </p:childTnLst>
                    </p:cTn>
                  </p:par>
                  <p:par>
                    <p:cTn id="61" fill="hold">
                      <p:stCondLst>
                        <p:cond delay="indefinite"/>
                      </p:stCondLst>
                      <p:childTnLst>
                        <p:par>
                          <p:cTn id="62" fill="hold">
                            <p:stCondLst>
                              <p:cond delay="0"/>
                            </p:stCondLst>
                            <p:childTnLst>
                              <p:par>
                                <p:cTn id="63" presetID="27" presetClass="emph" presetSubtype="0" repeatCount="3000" fill="remove" grpId="0" nodeType="clickEffect">
                                  <p:stCondLst>
                                    <p:cond delay="0"/>
                                  </p:stCondLst>
                                  <p:childTnLst>
                                    <p:animClr clrSpc="rgb" dir="cw">
                                      <p:cBhvr override="childStyle">
                                        <p:cTn id="64" dur="250" autoRev="1" fill="remove"/>
                                        <p:tgtEl>
                                          <p:spTgt spid="129"/>
                                        </p:tgtEl>
                                        <p:attrNameLst>
                                          <p:attrName>style.color</p:attrName>
                                        </p:attrNameLst>
                                      </p:cBhvr>
                                      <p:to>
                                        <a:schemeClr val="bg1"/>
                                      </p:to>
                                    </p:animClr>
                                    <p:animClr clrSpc="rgb" dir="cw">
                                      <p:cBhvr>
                                        <p:cTn id="65" dur="250" autoRev="1" fill="remove"/>
                                        <p:tgtEl>
                                          <p:spTgt spid="129"/>
                                        </p:tgtEl>
                                        <p:attrNameLst>
                                          <p:attrName>fillcolor</p:attrName>
                                        </p:attrNameLst>
                                      </p:cBhvr>
                                      <p:to>
                                        <a:schemeClr val="bg1"/>
                                      </p:to>
                                    </p:animClr>
                                    <p:set>
                                      <p:cBhvr>
                                        <p:cTn id="66" dur="250" autoRev="1" fill="remove"/>
                                        <p:tgtEl>
                                          <p:spTgt spid="129"/>
                                        </p:tgtEl>
                                        <p:attrNameLst>
                                          <p:attrName>fill.type</p:attrName>
                                        </p:attrNameLst>
                                      </p:cBhvr>
                                      <p:to>
                                        <p:strVal val="solid"/>
                                      </p:to>
                                    </p:set>
                                    <p:set>
                                      <p:cBhvr>
                                        <p:cTn id="67" dur="250" autoRev="1" fill="remove"/>
                                        <p:tgtEl>
                                          <p:spTgt spid="129"/>
                                        </p:tgtEl>
                                        <p:attrNameLst>
                                          <p:attrName>fill.on</p:attrName>
                                        </p:attrNameLst>
                                      </p:cBhvr>
                                      <p:to>
                                        <p:strVal val="true"/>
                                      </p:to>
                                    </p:set>
                                  </p:childTnLst>
                                </p:cTn>
                              </p:par>
                              <p:par>
                                <p:cTn id="68" presetID="27" presetClass="emph" presetSubtype="0" repeatCount="3000" fill="remove" grpId="0" nodeType="withEffect">
                                  <p:stCondLst>
                                    <p:cond delay="0"/>
                                  </p:stCondLst>
                                  <p:childTnLst>
                                    <p:animClr clrSpc="rgb" dir="cw">
                                      <p:cBhvr override="childStyle">
                                        <p:cTn id="69" dur="250" autoRev="1" fill="remove"/>
                                        <p:tgtEl>
                                          <p:spTgt spid="168"/>
                                        </p:tgtEl>
                                        <p:attrNameLst>
                                          <p:attrName>style.color</p:attrName>
                                        </p:attrNameLst>
                                      </p:cBhvr>
                                      <p:to>
                                        <a:schemeClr val="bg1"/>
                                      </p:to>
                                    </p:animClr>
                                    <p:animClr clrSpc="rgb" dir="cw">
                                      <p:cBhvr>
                                        <p:cTn id="70" dur="250" autoRev="1" fill="remove"/>
                                        <p:tgtEl>
                                          <p:spTgt spid="168"/>
                                        </p:tgtEl>
                                        <p:attrNameLst>
                                          <p:attrName>fillcolor</p:attrName>
                                        </p:attrNameLst>
                                      </p:cBhvr>
                                      <p:to>
                                        <a:schemeClr val="bg1"/>
                                      </p:to>
                                    </p:animClr>
                                    <p:set>
                                      <p:cBhvr>
                                        <p:cTn id="71" dur="250" autoRev="1" fill="remove"/>
                                        <p:tgtEl>
                                          <p:spTgt spid="168"/>
                                        </p:tgtEl>
                                        <p:attrNameLst>
                                          <p:attrName>fill.type</p:attrName>
                                        </p:attrNameLst>
                                      </p:cBhvr>
                                      <p:to>
                                        <p:strVal val="solid"/>
                                      </p:to>
                                    </p:set>
                                    <p:set>
                                      <p:cBhvr>
                                        <p:cTn id="72" dur="250" autoRev="1" fill="remove"/>
                                        <p:tgtEl>
                                          <p:spTgt spid="168"/>
                                        </p:tgtEl>
                                        <p:attrNameLst>
                                          <p:attrName>fill.on</p:attrName>
                                        </p:attrNameLst>
                                      </p:cBhvr>
                                      <p:to>
                                        <p:strVal val="true"/>
                                      </p:to>
                                    </p:set>
                                  </p:childTnLst>
                                </p:cTn>
                              </p:par>
                              <p:par>
                                <p:cTn id="73" presetID="27" presetClass="emph" presetSubtype="0" repeatCount="3000" fill="remove" grpId="0" nodeType="withEffect">
                                  <p:stCondLst>
                                    <p:cond delay="0"/>
                                  </p:stCondLst>
                                  <p:childTnLst>
                                    <p:animClr clrSpc="rgb" dir="cw">
                                      <p:cBhvr override="childStyle">
                                        <p:cTn id="74" dur="250" autoRev="1" fill="remove"/>
                                        <p:tgtEl>
                                          <p:spTgt spid="169"/>
                                        </p:tgtEl>
                                        <p:attrNameLst>
                                          <p:attrName>style.color</p:attrName>
                                        </p:attrNameLst>
                                      </p:cBhvr>
                                      <p:to>
                                        <a:schemeClr val="bg1"/>
                                      </p:to>
                                    </p:animClr>
                                    <p:animClr clrSpc="rgb" dir="cw">
                                      <p:cBhvr>
                                        <p:cTn id="75" dur="250" autoRev="1" fill="remove"/>
                                        <p:tgtEl>
                                          <p:spTgt spid="169"/>
                                        </p:tgtEl>
                                        <p:attrNameLst>
                                          <p:attrName>fillcolor</p:attrName>
                                        </p:attrNameLst>
                                      </p:cBhvr>
                                      <p:to>
                                        <a:schemeClr val="bg1"/>
                                      </p:to>
                                    </p:animClr>
                                    <p:set>
                                      <p:cBhvr>
                                        <p:cTn id="76" dur="250" autoRev="1" fill="remove"/>
                                        <p:tgtEl>
                                          <p:spTgt spid="169"/>
                                        </p:tgtEl>
                                        <p:attrNameLst>
                                          <p:attrName>fill.type</p:attrName>
                                        </p:attrNameLst>
                                      </p:cBhvr>
                                      <p:to>
                                        <p:strVal val="solid"/>
                                      </p:to>
                                    </p:set>
                                    <p:set>
                                      <p:cBhvr>
                                        <p:cTn id="77" dur="250" autoRev="1" fill="remove"/>
                                        <p:tgtEl>
                                          <p:spTgt spid="169"/>
                                        </p:tgtEl>
                                        <p:attrNameLst>
                                          <p:attrName>fill.on</p:attrName>
                                        </p:attrNameLst>
                                      </p:cBhvr>
                                      <p:to>
                                        <p:strVal val="true"/>
                                      </p:to>
                                    </p:set>
                                  </p:childTnLst>
                                </p:cTn>
                              </p:par>
                              <p:par>
                                <p:cTn id="78" presetID="22" presetClass="entr" presetSubtype="2" repeatCount="3000" fill="hold" nodeType="withEffect">
                                  <p:stCondLst>
                                    <p:cond delay="0"/>
                                  </p:stCondLst>
                                  <p:childTnLst>
                                    <p:set>
                                      <p:cBhvr>
                                        <p:cTn id="79" dur="1" fill="hold">
                                          <p:stCondLst>
                                            <p:cond delay="0"/>
                                          </p:stCondLst>
                                        </p:cTn>
                                        <p:tgtEl>
                                          <p:spTgt spid="176"/>
                                        </p:tgtEl>
                                        <p:attrNameLst>
                                          <p:attrName>style.visibility</p:attrName>
                                        </p:attrNameLst>
                                      </p:cBhvr>
                                      <p:to>
                                        <p:strVal val="visible"/>
                                      </p:to>
                                    </p:set>
                                    <p:animEffect transition="in" filter="wipe(right)">
                                      <p:cBhvr>
                                        <p:cTn id="80" dur="500"/>
                                        <p:tgtEl>
                                          <p:spTgt spid="176"/>
                                        </p:tgtEl>
                                      </p:cBhvr>
                                    </p:animEffect>
                                  </p:childTnLst>
                                </p:cTn>
                              </p:par>
                            </p:childTnLst>
                          </p:cTn>
                        </p:par>
                      </p:childTnLst>
                    </p:cTn>
                  </p:par>
                  <p:par>
                    <p:cTn id="81" fill="hold">
                      <p:stCondLst>
                        <p:cond delay="indefinite"/>
                      </p:stCondLst>
                      <p:childTnLst>
                        <p:par>
                          <p:cTn id="82" fill="hold">
                            <p:stCondLst>
                              <p:cond delay="0"/>
                            </p:stCondLst>
                            <p:childTnLst>
                              <p:par>
                                <p:cTn id="83" presetID="27" presetClass="emph" presetSubtype="0" repeatCount="3000" fill="remove" grpId="0" nodeType="clickEffect">
                                  <p:stCondLst>
                                    <p:cond delay="0"/>
                                  </p:stCondLst>
                                  <p:childTnLst>
                                    <p:animClr clrSpc="rgb" dir="cw">
                                      <p:cBhvr override="childStyle">
                                        <p:cTn id="84" dur="250" autoRev="1" fill="remove"/>
                                        <p:tgtEl>
                                          <p:spTgt spid="117"/>
                                        </p:tgtEl>
                                        <p:attrNameLst>
                                          <p:attrName>style.color</p:attrName>
                                        </p:attrNameLst>
                                      </p:cBhvr>
                                      <p:to>
                                        <a:schemeClr val="bg1"/>
                                      </p:to>
                                    </p:animClr>
                                    <p:animClr clrSpc="rgb" dir="cw">
                                      <p:cBhvr>
                                        <p:cTn id="85" dur="250" autoRev="1" fill="remove"/>
                                        <p:tgtEl>
                                          <p:spTgt spid="117"/>
                                        </p:tgtEl>
                                        <p:attrNameLst>
                                          <p:attrName>fillcolor</p:attrName>
                                        </p:attrNameLst>
                                      </p:cBhvr>
                                      <p:to>
                                        <a:schemeClr val="bg1"/>
                                      </p:to>
                                    </p:animClr>
                                    <p:set>
                                      <p:cBhvr>
                                        <p:cTn id="86" dur="250" autoRev="1" fill="remove"/>
                                        <p:tgtEl>
                                          <p:spTgt spid="117"/>
                                        </p:tgtEl>
                                        <p:attrNameLst>
                                          <p:attrName>fill.type</p:attrName>
                                        </p:attrNameLst>
                                      </p:cBhvr>
                                      <p:to>
                                        <p:strVal val="solid"/>
                                      </p:to>
                                    </p:set>
                                    <p:set>
                                      <p:cBhvr>
                                        <p:cTn id="87" dur="250" autoRev="1" fill="remove"/>
                                        <p:tgtEl>
                                          <p:spTgt spid="117"/>
                                        </p:tgtEl>
                                        <p:attrNameLst>
                                          <p:attrName>fill.on</p:attrName>
                                        </p:attrNameLst>
                                      </p:cBhvr>
                                      <p:to>
                                        <p:strVal val="true"/>
                                      </p:to>
                                    </p:set>
                                  </p:childTnLst>
                                </p:cTn>
                              </p:par>
                              <p:par>
                                <p:cTn id="88" presetID="22" presetClass="entr" presetSubtype="2" repeatCount="3000" fill="hold" nodeType="withEffect">
                                  <p:stCondLst>
                                    <p:cond delay="0"/>
                                  </p:stCondLst>
                                  <p:childTnLst>
                                    <p:set>
                                      <p:cBhvr>
                                        <p:cTn id="89" dur="1" fill="hold">
                                          <p:stCondLst>
                                            <p:cond delay="0"/>
                                          </p:stCondLst>
                                        </p:cTn>
                                        <p:tgtEl>
                                          <p:spTgt spid="182"/>
                                        </p:tgtEl>
                                        <p:attrNameLst>
                                          <p:attrName>style.visibility</p:attrName>
                                        </p:attrNameLst>
                                      </p:cBhvr>
                                      <p:to>
                                        <p:strVal val="visible"/>
                                      </p:to>
                                    </p:set>
                                    <p:animEffect transition="in" filter="wipe(right)">
                                      <p:cBhvr>
                                        <p:cTn id="90" dur="500"/>
                                        <p:tgtEl>
                                          <p:spTgt spid="182"/>
                                        </p:tgtEl>
                                      </p:cBhvr>
                                    </p:animEffect>
                                  </p:childTnLst>
                                </p:cTn>
                              </p:par>
                            </p:childTnLst>
                          </p:cTn>
                        </p:par>
                        <p:par>
                          <p:cTn id="91" fill="hold">
                            <p:stCondLst>
                              <p:cond delay="1500"/>
                            </p:stCondLst>
                            <p:childTnLst>
                              <p:par>
                                <p:cTn id="92" presetID="22" presetClass="entr" presetSubtype="2" repeatCount="3000" fill="hold" nodeType="afterEffect">
                                  <p:stCondLst>
                                    <p:cond delay="0"/>
                                  </p:stCondLst>
                                  <p:childTnLst>
                                    <p:set>
                                      <p:cBhvr>
                                        <p:cTn id="93" dur="1" fill="hold">
                                          <p:stCondLst>
                                            <p:cond delay="0"/>
                                          </p:stCondLst>
                                        </p:cTn>
                                        <p:tgtEl>
                                          <p:spTgt spid="185"/>
                                        </p:tgtEl>
                                        <p:attrNameLst>
                                          <p:attrName>style.visibility</p:attrName>
                                        </p:attrNameLst>
                                      </p:cBhvr>
                                      <p:to>
                                        <p:strVal val="visible"/>
                                      </p:to>
                                    </p:set>
                                    <p:animEffect transition="in" filter="wipe(right)">
                                      <p:cBhvr>
                                        <p:cTn id="94" dur="500"/>
                                        <p:tgtEl>
                                          <p:spTgt spid="185"/>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nodeType="clickEffect">
                                  <p:stCondLst>
                                    <p:cond delay="0"/>
                                  </p:stCondLst>
                                  <p:childTnLst>
                                    <p:set>
                                      <p:cBhvr>
                                        <p:cTn id="98" dur="1" fill="hold">
                                          <p:stCondLst>
                                            <p:cond delay="0"/>
                                          </p:stCondLst>
                                        </p:cTn>
                                        <p:tgtEl>
                                          <p:spTgt spid="146"/>
                                        </p:tgtEl>
                                        <p:attrNameLst>
                                          <p:attrName>style.visibility</p:attrName>
                                        </p:attrNameLst>
                                      </p:cBhvr>
                                      <p:to>
                                        <p:strVal val="visible"/>
                                      </p:to>
                                    </p:set>
                                    <p:animEffect transition="in" filter="wipe(down)">
                                      <p:cBhvr>
                                        <p:cTn id="99" dur="500"/>
                                        <p:tgtEl>
                                          <p:spTgt spid="146"/>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nodeType="clickEffect">
                                  <p:stCondLst>
                                    <p:cond delay="0"/>
                                  </p:stCondLst>
                                  <p:childTnLst>
                                    <p:set>
                                      <p:cBhvr>
                                        <p:cTn id="103" dur="1" fill="hold">
                                          <p:stCondLst>
                                            <p:cond delay="0"/>
                                          </p:stCondLst>
                                        </p:cTn>
                                        <p:tgtEl>
                                          <p:spTgt spid="7"/>
                                        </p:tgtEl>
                                        <p:attrNameLst>
                                          <p:attrName>style.visibility</p:attrName>
                                        </p:attrNameLst>
                                      </p:cBhvr>
                                      <p:to>
                                        <p:strVal val="visible"/>
                                      </p:to>
                                    </p:set>
                                    <p:animEffect transition="in" filter="wipe(down)">
                                      <p:cBhvr>
                                        <p:cTn id="104" dur="500"/>
                                        <p:tgtEl>
                                          <p:spTgt spid="7"/>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1" fill="hold" nodeType="clickEffect">
                                  <p:stCondLst>
                                    <p:cond delay="0"/>
                                  </p:stCondLst>
                                  <p:childTnLst>
                                    <p:set>
                                      <p:cBhvr>
                                        <p:cTn id="108" dur="1" fill="hold">
                                          <p:stCondLst>
                                            <p:cond delay="0"/>
                                          </p:stCondLst>
                                        </p:cTn>
                                        <p:tgtEl>
                                          <p:spTgt spid="231"/>
                                        </p:tgtEl>
                                        <p:attrNameLst>
                                          <p:attrName>style.visibility</p:attrName>
                                        </p:attrNameLst>
                                      </p:cBhvr>
                                      <p:to>
                                        <p:strVal val="visible"/>
                                      </p:to>
                                    </p:set>
                                    <p:animEffect transition="in" filter="wipe(up)">
                                      <p:cBhvr>
                                        <p:cTn id="109" dur="500"/>
                                        <p:tgtEl>
                                          <p:spTgt spid="231"/>
                                        </p:tgtEl>
                                      </p:cBhvr>
                                    </p:animEffect>
                                  </p:childTnLst>
                                </p:cTn>
                              </p:par>
                            </p:childTnLst>
                          </p:cTn>
                        </p:par>
                        <p:par>
                          <p:cTn id="110" fill="hold">
                            <p:stCondLst>
                              <p:cond delay="500"/>
                            </p:stCondLst>
                            <p:childTnLst>
                              <p:par>
                                <p:cTn id="111" presetID="22" presetClass="entr" presetSubtype="1" fill="hold" nodeType="afterEffect">
                                  <p:stCondLst>
                                    <p:cond delay="0"/>
                                  </p:stCondLst>
                                  <p:childTnLst>
                                    <p:set>
                                      <p:cBhvr>
                                        <p:cTn id="112" dur="1" fill="hold">
                                          <p:stCondLst>
                                            <p:cond delay="0"/>
                                          </p:stCondLst>
                                        </p:cTn>
                                        <p:tgtEl>
                                          <p:spTgt spid="232"/>
                                        </p:tgtEl>
                                        <p:attrNameLst>
                                          <p:attrName>style.visibility</p:attrName>
                                        </p:attrNameLst>
                                      </p:cBhvr>
                                      <p:to>
                                        <p:strVal val="visible"/>
                                      </p:to>
                                    </p:set>
                                    <p:animEffect transition="in" filter="wipe(up)">
                                      <p:cBhvr>
                                        <p:cTn id="113" dur="500"/>
                                        <p:tgtEl>
                                          <p:spTgt spid="232"/>
                                        </p:tgtEl>
                                      </p:cBhvr>
                                    </p:animEffect>
                                  </p:childTnLst>
                                </p:cTn>
                              </p:par>
                            </p:childTnLst>
                          </p:cTn>
                        </p:par>
                        <p:par>
                          <p:cTn id="114" fill="hold">
                            <p:stCondLst>
                              <p:cond delay="1000"/>
                            </p:stCondLst>
                            <p:childTnLst>
                              <p:par>
                                <p:cTn id="115" presetID="22" presetClass="entr" presetSubtype="2" fill="hold" nodeType="afterEffect">
                                  <p:stCondLst>
                                    <p:cond delay="0"/>
                                  </p:stCondLst>
                                  <p:childTnLst>
                                    <p:set>
                                      <p:cBhvr>
                                        <p:cTn id="116" dur="1" fill="hold">
                                          <p:stCondLst>
                                            <p:cond delay="0"/>
                                          </p:stCondLst>
                                        </p:cTn>
                                        <p:tgtEl>
                                          <p:spTgt spid="233"/>
                                        </p:tgtEl>
                                        <p:attrNameLst>
                                          <p:attrName>style.visibility</p:attrName>
                                        </p:attrNameLst>
                                      </p:cBhvr>
                                      <p:to>
                                        <p:strVal val="visible"/>
                                      </p:to>
                                    </p:set>
                                    <p:animEffect transition="in" filter="wipe(right)">
                                      <p:cBhvr>
                                        <p:cTn id="117" dur="500"/>
                                        <p:tgtEl>
                                          <p:spTgt spid="233"/>
                                        </p:tgtEl>
                                      </p:cBhvr>
                                    </p:animEffect>
                                  </p:childTnLst>
                                </p:cTn>
                              </p:par>
                            </p:childTnLst>
                          </p:cTn>
                        </p:par>
                        <p:par>
                          <p:cTn id="118" fill="hold">
                            <p:stCondLst>
                              <p:cond delay="1500"/>
                            </p:stCondLst>
                            <p:childTnLst>
                              <p:par>
                                <p:cTn id="119" presetID="22" presetClass="entr" presetSubtype="2" fill="hold" nodeType="afterEffect">
                                  <p:stCondLst>
                                    <p:cond delay="0"/>
                                  </p:stCondLst>
                                  <p:childTnLst>
                                    <p:set>
                                      <p:cBhvr>
                                        <p:cTn id="120" dur="1" fill="hold">
                                          <p:stCondLst>
                                            <p:cond delay="0"/>
                                          </p:stCondLst>
                                        </p:cTn>
                                        <p:tgtEl>
                                          <p:spTgt spid="234"/>
                                        </p:tgtEl>
                                        <p:attrNameLst>
                                          <p:attrName>style.visibility</p:attrName>
                                        </p:attrNameLst>
                                      </p:cBhvr>
                                      <p:to>
                                        <p:strVal val="visible"/>
                                      </p:to>
                                    </p:set>
                                    <p:animEffect transition="in" filter="wipe(right)">
                                      <p:cBhvr>
                                        <p:cTn id="121" dur="500"/>
                                        <p:tgtEl>
                                          <p:spTgt spid="234"/>
                                        </p:tgtEl>
                                      </p:cBhvr>
                                    </p:animEffect>
                                  </p:childTnLst>
                                </p:cTn>
                              </p:par>
                            </p:childTnLst>
                          </p:cTn>
                        </p:par>
                        <p:par>
                          <p:cTn id="122" fill="hold">
                            <p:stCondLst>
                              <p:cond delay="2000"/>
                            </p:stCondLst>
                            <p:childTnLst>
                              <p:par>
                                <p:cTn id="123" presetID="22" presetClass="entr" presetSubtype="2" fill="hold" nodeType="afterEffect">
                                  <p:stCondLst>
                                    <p:cond delay="0"/>
                                  </p:stCondLst>
                                  <p:childTnLst>
                                    <p:set>
                                      <p:cBhvr>
                                        <p:cTn id="124" dur="1" fill="hold">
                                          <p:stCondLst>
                                            <p:cond delay="0"/>
                                          </p:stCondLst>
                                        </p:cTn>
                                        <p:tgtEl>
                                          <p:spTgt spid="226"/>
                                        </p:tgtEl>
                                        <p:attrNameLst>
                                          <p:attrName>style.visibility</p:attrName>
                                        </p:attrNameLst>
                                      </p:cBhvr>
                                      <p:to>
                                        <p:strVal val="visible"/>
                                      </p:to>
                                    </p:set>
                                    <p:animEffect transition="in" filter="wipe(right)">
                                      <p:cBhvr>
                                        <p:cTn id="125" dur="500"/>
                                        <p:tgtEl>
                                          <p:spTgt spid="226"/>
                                        </p:tgtEl>
                                      </p:cBhvr>
                                    </p:animEffect>
                                  </p:childTnLst>
                                </p:cTn>
                              </p:par>
                            </p:childTnLst>
                          </p:cTn>
                        </p:par>
                        <p:par>
                          <p:cTn id="126" fill="hold">
                            <p:stCondLst>
                              <p:cond delay="2500"/>
                            </p:stCondLst>
                            <p:childTnLst>
                              <p:par>
                                <p:cTn id="127" presetID="22" presetClass="entr" presetSubtype="4" fill="hold" nodeType="afterEffect">
                                  <p:stCondLst>
                                    <p:cond delay="0"/>
                                  </p:stCondLst>
                                  <p:childTnLst>
                                    <p:set>
                                      <p:cBhvr>
                                        <p:cTn id="128" dur="1" fill="hold">
                                          <p:stCondLst>
                                            <p:cond delay="0"/>
                                          </p:stCondLst>
                                        </p:cTn>
                                        <p:tgtEl>
                                          <p:spTgt spid="230"/>
                                        </p:tgtEl>
                                        <p:attrNameLst>
                                          <p:attrName>style.visibility</p:attrName>
                                        </p:attrNameLst>
                                      </p:cBhvr>
                                      <p:to>
                                        <p:strVal val="visible"/>
                                      </p:to>
                                    </p:set>
                                    <p:animEffect transition="in" filter="wipe(down)">
                                      <p:cBhvr>
                                        <p:cTn id="129" dur="500"/>
                                        <p:tgtEl>
                                          <p:spTgt spid="230"/>
                                        </p:tgtEl>
                                      </p:cBhvr>
                                    </p:animEffect>
                                  </p:childTnLst>
                                </p:cTn>
                              </p:par>
                              <p:par>
                                <p:cTn id="130" presetID="22" presetClass="entr" presetSubtype="2" repeatCount="3000" fill="hold" nodeType="withEffect">
                                  <p:stCondLst>
                                    <p:cond delay="0"/>
                                  </p:stCondLst>
                                  <p:childTnLst>
                                    <p:set>
                                      <p:cBhvr>
                                        <p:cTn id="131" dur="1" fill="hold">
                                          <p:stCondLst>
                                            <p:cond delay="0"/>
                                          </p:stCondLst>
                                        </p:cTn>
                                        <p:tgtEl>
                                          <p:spTgt spid="201"/>
                                        </p:tgtEl>
                                        <p:attrNameLst>
                                          <p:attrName>style.visibility</p:attrName>
                                        </p:attrNameLst>
                                      </p:cBhvr>
                                      <p:to>
                                        <p:strVal val="visible"/>
                                      </p:to>
                                    </p:set>
                                    <p:animEffect transition="in" filter="wipe(right)">
                                      <p:cBhvr>
                                        <p:cTn id="132" dur="500"/>
                                        <p:tgtEl>
                                          <p:spTgt spid="201"/>
                                        </p:tgtEl>
                                      </p:cBhvr>
                                    </p:animEffec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6"/>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3" presetClass="entr" presetSubtype="5" fill="hold" grpId="0" nodeType="clickEffect">
                                  <p:stCondLst>
                                    <p:cond delay="0"/>
                                  </p:stCondLst>
                                  <p:childTnLst>
                                    <p:set>
                                      <p:cBhvr>
                                        <p:cTn id="140" dur="1" fill="hold">
                                          <p:stCondLst>
                                            <p:cond delay="0"/>
                                          </p:stCondLst>
                                        </p:cTn>
                                        <p:tgtEl>
                                          <p:spTgt spid="211"/>
                                        </p:tgtEl>
                                        <p:attrNameLst>
                                          <p:attrName>style.visibility</p:attrName>
                                        </p:attrNameLst>
                                      </p:cBhvr>
                                      <p:to>
                                        <p:strVal val="visible"/>
                                      </p:to>
                                    </p:set>
                                    <p:animEffect transition="in" filter="blinds(vertical)">
                                      <p:cBhvr>
                                        <p:cTn id="141" dur="500"/>
                                        <p:tgtEl>
                                          <p:spTgt spid="211"/>
                                        </p:tgtEl>
                                      </p:cBhvr>
                                    </p:animEffect>
                                  </p:childTnLst>
                                </p:cTn>
                              </p:par>
                            </p:childTnLst>
                          </p:cTn>
                        </p:par>
                      </p:childTnLst>
                    </p:cTn>
                  </p:par>
                  <p:par>
                    <p:cTn id="142" fill="hold">
                      <p:stCondLst>
                        <p:cond delay="indefinite"/>
                      </p:stCondLst>
                      <p:childTnLst>
                        <p:par>
                          <p:cTn id="143" fill="hold">
                            <p:stCondLst>
                              <p:cond delay="0"/>
                            </p:stCondLst>
                            <p:childTnLst>
                              <p:par>
                                <p:cTn id="144" presetID="3" presetClass="entr" presetSubtype="5" fill="hold" grpId="0" nodeType="clickEffect">
                                  <p:stCondLst>
                                    <p:cond delay="0"/>
                                  </p:stCondLst>
                                  <p:childTnLst>
                                    <p:set>
                                      <p:cBhvr>
                                        <p:cTn id="145" dur="1" fill="hold">
                                          <p:stCondLst>
                                            <p:cond delay="0"/>
                                          </p:stCondLst>
                                        </p:cTn>
                                        <p:tgtEl>
                                          <p:spTgt spid="212"/>
                                        </p:tgtEl>
                                        <p:attrNameLst>
                                          <p:attrName>style.visibility</p:attrName>
                                        </p:attrNameLst>
                                      </p:cBhvr>
                                      <p:to>
                                        <p:strVal val="visible"/>
                                      </p:to>
                                    </p:set>
                                    <p:animEffect transition="in" filter="blinds(vertical)">
                                      <p:cBhvr>
                                        <p:cTn id="146" dur="500"/>
                                        <p:tgtEl>
                                          <p:spTgt spid="212"/>
                                        </p:tgtEl>
                                      </p:cBhvr>
                                    </p:animEffect>
                                  </p:childTnLst>
                                </p:cTn>
                              </p:par>
                            </p:childTnLst>
                          </p:cTn>
                        </p:par>
                      </p:childTnLst>
                    </p:cTn>
                  </p:par>
                  <p:par>
                    <p:cTn id="147" fill="hold">
                      <p:stCondLst>
                        <p:cond delay="indefinite"/>
                      </p:stCondLst>
                      <p:childTnLst>
                        <p:par>
                          <p:cTn id="148" fill="hold">
                            <p:stCondLst>
                              <p:cond delay="0"/>
                            </p:stCondLst>
                            <p:childTnLst>
                              <p:par>
                                <p:cTn id="149" presetID="3" presetClass="entr" presetSubtype="5" fill="hold" grpId="0" nodeType="clickEffect">
                                  <p:stCondLst>
                                    <p:cond delay="0"/>
                                  </p:stCondLst>
                                  <p:childTnLst>
                                    <p:set>
                                      <p:cBhvr>
                                        <p:cTn id="150" dur="1" fill="hold">
                                          <p:stCondLst>
                                            <p:cond delay="0"/>
                                          </p:stCondLst>
                                        </p:cTn>
                                        <p:tgtEl>
                                          <p:spTgt spid="213"/>
                                        </p:tgtEl>
                                        <p:attrNameLst>
                                          <p:attrName>style.visibility</p:attrName>
                                        </p:attrNameLst>
                                      </p:cBhvr>
                                      <p:to>
                                        <p:strVal val="visible"/>
                                      </p:to>
                                    </p:set>
                                    <p:animEffect transition="in" filter="blinds(vertical)">
                                      <p:cBhvr>
                                        <p:cTn id="151" dur="500"/>
                                        <p:tgtEl>
                                          <p:spTgt spid="213"/>
                                        </p:tgtEl>
                                      </p:cBhvr>
                                    </p:animEffect>
                                  </p:childTnLst>
                                </p:cTn>
                              </p:par>
                            </p:childTnLst>
                          </p:cTn>
                        </p:par>
                      </p:childTnLst>
                    </p:cTn>
                  </p:par>
                  <p:par>
                    <p:cTn id="152" fill="hold">
                      <p:stCondLst>
                        <p:cond delay="indefinite"/>
                      </p:stCondLst>
                      <p:childTnLst>
                        <p:par>
                          <p:cTn id="153" fill="hold">
                            <p:stCondLst>
                              <p:cond delay="0"/>
                            </p:stCondLst>
                            <p:childTnLst>
                              <p:par>
                                <p:cTn id="154" presetID="3" presetClass="entr" presetSubtype="5" fill="hold" grpId="0" nodeType="clickEffect">
                                  <p:stCondLst>
                                    <p:cond delay="0"/>
                                  </p:stCondLst>
                                  <p:childTnLst>
                                    <p:set>
                                      <p:cBhvr>
                                        <p:cTn id="155" dur="1" fill="hold">
                                          <p:stCondLst>
                                            <p:cond delay="0"/>
                                          </p:stCondLst>
                                        </p:cTn>
                                        <p:tgtEl>
                                          <p:spTgt spid="210"/>
                                        </p:tgtEl>
                                        <p:attrNameLst>
                                          <p:attrName>style.visibility</p:attrName>
                                        </p:attrNameLst>
                                      </p:cBhvr>
                                      <p:to>
                                        <p:strVal val="visible"/>
                                      </p:to>
                                    </p:set>
                                    <p:animEffect transition="in" filter="blinds(vertical)">
                                      <p:cBhvr>
                                        <p:cTn id="156" dur="500"/>
                                        <p:tgtEl>
                                          <p:spTgt spid="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126" grpId="0" animBg="1"/>
      <p:bldP spid="127" grpId="0" animBg="1"/>
      <p:bldP spid="129" grpId="0" animBg="1"/>
      <p:bldP spid="133" grpId="0" animBg="1"/>
      <p:bldP spid="134" grpId="0" animBg="1"/>
      <p:bldP spid="159" grpId="0" animBg="1"/>
      <p:bldP spid="160" grpId="0" animBg="1"/>
      <p:bldP spid="168" grpId="0" animBg="1"/>
      <p:bldP spid="169" grpId="0" animBg="1"/>
      <p:bldP spid="202" grpId="0"/>
      <p:bldP spid="210" grpId="0"/>
      <p:bldP spid="211" grpId="0"/>
      <p:bldP spid="212" grpId="0"/>
      <p:bldP spid="2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不同映射方式主存地址划分</a:t>
            </a:r>
          </a:p>
        </p:txBody>
      </p:sp>
      <p:grpSp>
        <p:nvGrpSpPr>
          <p:cNvPr id="15" name="组合 183"/>
          <p:cNvGrpSpPr>
            <a:grpSpLocks/>
          </p:cNvGrpSpPr>
          <p:nvPr/>
        </p:nvGrpSpPr>
        <p:grpSpPr bwMode="auto">
          <a:xfrm>
            <a:off x="3080283" y="1900077"/>
            <a:ext cx="7168617" cy="896906"/>
            <a:chOff x="-2311354" y="5551488"/>
            <a:chExt cx="10067445" cy="1223844"/>
          </a:xfrm>
        </p:grpSpPr>
        <p:sp>
          <p:nvSpPr>
            <p:cNvPr id="17" name="Text Box 3"/>
            <p:cNvSpPr txBox="1">
              <a:spLocks noChangeArrowheads="1"/>
            </p:cNvSpPr>
            <p:nvPr/>
          </p:nvSpPr>
          <p:spPr bwMode="auto">
            <a:xfrm>
              <a:off x="6227796" y="6410693"/>
              <a:ext cx="951837" cy="315180"/>
            </a:xfrm>
            <a:prstGeom prst="rect">
              <a:avLst/>
            </a:prstGeom>
            <a:noFill/>
            <a:ln w="19050">
              <a:noFill/>
              <a:miter lim="800000"/>
              <a:headEnd/>
              <a:tailEnd/>
            </a:ln>
          </p:spPr>
          <p:txBody>
            <a:bodyPr lIns="0" tIns="0" rIns="0" bIns="0"/>
            <a:lstStyle/>
            <a:p>
              <a:pPr algn="ctr">
                <a:defRPr/>
              </a:pPr>
              <a:r>
                <a:rPr lang="en-US" altLang="zh-CN" sz="2000" dirty="0">
                  <a:solidFill>
                    <a:schemeClr val="tx2"/>
                  </a:solidFill>
                  <a:latin typeface="Arial" pitchFamily="34" charset="0"/>
                </a:rPr>
                <a:t>b</a:t>
              </a:r>
              <a:r>
                <a:rPr lang="zh-CN" altLang="en-US" sz="2000" dirty="0">
                  <a:solidFill>
                    <a:schemeClr val="tx2"/>
                  </a:solidFill>
                  <a:latin typeface="Arial" pitchFamily="34" charset="0"/>
                </a:rPr>
                <a:t>位</a:t>
              </a:r>
              <a:endParaRPr lang="zh-CN" altLang="en-US" sz="2000" dirty="0">
                <a:solidFill>
                  <a:schemeClr val="tx2"/>
                </a:solidFill>
                <a:effectLst>
                  <a:outerShdw blurRad="38100" dist="38100" dir="2700000" algn="tl">
                    <a:srgbClr val="C0C0C0"/>
                  </a:outerShdw>
                </a:effectLst>
                <a:latin typeface="Arial" pitchFamily="34" charset="0"/>
              </a:endParaRPr>
            </a:p>
          </p:txBody>
        </p:sp>
        <p:sp>
          <p:nvSpPr>
            <p:cNvPr id="18" name="AutoShape 6"/>
            <p:cNvSpPr>
              <a:spLocks/>
            </p:cNvSpPr>
            <p:nvPr/>
          </p:nvSpPr>
          <p:spPr bwMode="auto">
            <a:xfrm rot="16200000">
              <a:off x="6342640" y="4976969"/>
              <a:ext cx="229334" cy="2597568"/>
            </a:xfrm>
            <a:prstGeom prst="leftBrace">
              <a:avLst>
                <a:gd name="adj1" fmla="val 57712"/>
                <a:gd name="adj2" fmla="val 50000"/>
              </a:avLst>
            </a:prstGeom>
            <a:noFill/>
            <a:ln w="19050">
              <a:solidFill>
                <a:schemeClr val="tx2"/>
              </a:solidFill>
              <a:round/>
              <a:headEnd/>
              <a:tailEnd/>
            </a:ln>
          </p:spPr>
          <p:txBody>
            <a:bodyPr/>
            <a:lstStyle/>
            <a:p>
              <a:pPr algn="ctr"/>
              <a:endParaRPr lang="zh-CN" altLang="en-US" sz="2000"/>
            </a:p>
          </p:txBody>
        </p:sp>
        <p:sp>
          <p:nvSpPr>
            <p:cNvPr id="19" name="Rectangle 9"/>
            <p:cNvSpPr>
              <a:spLocks noChangeArrowheads="1"/>
            </p:cNvSpPr>
            <p:nvPr/>
          </p:nvSpPr>
          <p:spPr bwMode="auto">
            <a:xfrm>
              <a:off x="-2311353" y="5551488"/>
              <a:ext cx="7469872" cy="533399"/>
            </a:xfrm>
            <a:prstGeom prst="rect">
              <a:avLst/>
            </a:prstGeom>
            <a:solidFill>
              <a:srgbClr val="0066FF"/>
            </a:solidFill>
            <a:ln w="19050">
              <a:solidFill>
                <a:schemeClr val="tx2"/>
              </a:solidFill>
              <a:miter lim="800000"/>
              <a:headEnd/>
              <a:tailEnd/>
            </a:ln>
          </p:spPr>
          <p:txBody>
            <a:bodyPr/>
            <a:lstStyle/>
            <a:p>
              <a:pPr algn="ctr"/>
              <a:r>
                <a:rPr lang="zh-CN" altLang="en-US" dirty="0">
                  <a:solidFill>
                    <a:schemeClr val="bg1"/>
                  </a:solidFill>
                </a:rPr>
                <a:t>主存块地址（标记）</a:t>
              </a:r>
            </a:p>
          </p:txBody>
        </p:sp>
        <p:sp>
          <p:nvSpPr>
            <p:cNvPr id="20" name="Rectangle 11"/>
            <p:cNvSpPr>
              <a:spLocks noChangeArrowheads="1"/>
            </p:cNvSpPr>
            <p:nvPr/>
          </p:nvSpPr>
          <p:spPr bwMode="auto">
            <a:xfrm>
              <a:off x="5158521" y="5551488"/>
              <a:ext cx="2597569" cy="533400"/>
            </a:xfrm>
            <a:prstGeom prst="rect">
              <a:avLst/>
            </a:prstGeom>
            <a:solidFill>
              <a:srgbClr val="FFFF00"/>
            </a:solidFill>
            <a:ln w="19050">
              <a:solidFill>
                <a:schemeClr val="tx2"/>
              </a:solidFill>
              <a:miter lim="800000"/>
              <a:headEnd/>
              <a:tailEnd/>
            </a:ln>
          </p:spPr>
          <p:txBody>
            <a:bodyPr/>
            <a:lstStyle/>
            <a:p>
              <a:pPr algn="ctr"/>
              <a:r>
                <a:rPr lang="zh-CN" altLang="en-US" dirty="0"/>
                <a:t> 字 </a:t>
              </a:r>
              <a:r>
                <a:rPr lang="en-US" altLang="zh-CN" dirty="0"/>
                <a:t>(</a:t>
              </a:r>
              <a:r>
                <a:rPr lang="zh-CN" altLang="en-US" dirty="0"/>
                <a:t>块内字偏移</a:t>
              </a:r>
              <a:r>
                <a:rPr lang="en-US" altLang="zh-CN" dirty="0"/>
                <a:t>)</a:t>
              </a:r>
              <a:endParaRPr lang="zh-CN" altLang="en-US" dirty="0"/>
            </a:p>
          </p:txBody>
        </p:sp>
        <p:sp>
          <p:nvSpPr>
            <p:cNvPr id="21" name="Text Box 13"/>
            <p:cNvSpPr txBox="1">
              <a:spLocks noChangeArrowheads="1"/>
            </p:cNvSpPr>
            <p:nvPr/>
          </p:nvSpPr>
          <p:spPr bwMode="auto">
            <a:xfrm>
              <a:off x="966187" y="6460152"/>
              <a:ext cx="914788" cy="315180"/>
            </a:xfrm>
            <a:prstGeom prst="rect">
              <a:avLst/>
            </a:prstGeom>
            <a:noFill/>
            <a:ln w="19050">
              <a:noFill/>
              <a:miter lim="800000"/>
              <a:headEnd/>
              <a:tailEnd/>
            </a:ln>
          </p:spPr>
          <p:txBody>
            <a:bodyPr lIns="0" tIns="0" rIns="0" bIns="0"/>
            <a:lstStyle/>
            <a:p>
              <a:pPr algn="ctr">
                <a:defRPr/>
              </a:pPr>
              <a:r>
                <a:rPr lang="en-US" altLang="zh-CN" sz="2000" dirty="0">
                  <a:solidFill>
                    <a:schemeClr val="tx2"/>
                  </a:solidFill>
                  <a:latin typeface="Arial" pitchFamily="34" charset="0"/>
                </a:rPr>
                <a:t>t</a:t>
              </a:r>
              <a:r>
                <a:rPr lang="zh-CN" altLang="en-US" sz="2000" dirty="0">
                  <a:solidFill>
                    <a:schemeClr val="tx2"/>
                  </a:solidFill>
                  <a:latin typeface="Arial" pitchFamily="34" charset="0"/>
                </a:rPr>
                <a:t>位</a:t>
              </a:r>
              <a:endParaRPr lang="zh-CN" altLang="en-US" sz="2000" dirty="0">
                <a:solidFill>
                  <a:schemeClr val="tx2"/>
                </a:solidFill>
                <a:effectLst>
                  <a:outerShdw blurRad="38100" dist="38100" dir="2700000" algn="tl">
                    <a:srgbClr val="C0C0C0"/>
                  </a:outerShdw>
                </a:effectLst>
                <a:latin typeface="Arial" pitchFamily="34" charset="0"/>
              </a:endParaRPr>
            </a:p>
          </p:txBody>
        </p:sp>
        <p:sp>
          <p:nvSpPr>
            <p:cNvPr id="22" name="AutoShape 14"/>
            <p:cNvSpPr>
              <a:spLocks/>
            </p:cNvSpPr>
            <p:nvPr/>
          </p:nvSpPr>
          <p:spPr bwMode="auto">
            <a:xfrm rot="16200000">
              <a:off x="1308914" y="2540816"/>
              <a:ext cx="229335" cy="7469871"/>
            </a:xfrm>
            <a:prstGeom prst="leftBrace">
              <a:avLst>
                <a:gd name="adj1" fmla="val 47244"/>
                <a:gd name="adj2" fmla="val 50000"/>
              </a:avLst>
            </a:prstGeom>
            <a:noFill/>
            <a:ln w="19050">
              <a:solidFill>
                <a:schemeClr val="tx2"/>
              </a:solidFill>
              <a:round/>
              <a:headEnd/>
              <a:tailEnd/>
            </a:ln>
          </p:spPr>
          <p:txBody>
            <a:bodyPr/>
            <a:lstStyle/>
            <a:p>
              <a:pPr algn="ctr"/>
              <a:endParaRPr lang="zh-CN" altLang="en-US" sz="2000"/>
            </a:p>
          </p:txBody>
        </p:sp>
      </p:grpSp>
      <p:grpSp>
        <p:nvGrpSpPr>
          <p:cNvPr id="24" name="组合 4"/>
          <p:cNvGrpSpPr>
            <a:grpSpLocks/>
          </p:cNvGrpSpPr>
          <p:nvPr/>
        </p:nvGrpSpPr>
        <p:grpSpPr bwMode="auto">
          <a:xfrm>
            <a:off x="3080287" y="3265978"/>
            <a:ext cx="7168613" cy="848521"/>
            <a:chOff x="1905625" y="5551488"/>
            <a:chExt cx="6484262" cy="1182243"/>
          </a:xfrm>
        </p:grpSpPr>
        <p:sp>
          <p:nvSpPr>
            <p:cNvPr id="26" name="Text Box 2"/>
            <p:cNvSpPr txBox="1">
              <a:spLocks noChangeArrowheads="1"/>
            </p:cNvSpPr>
            <p:nvPr/>
          </p:nvSpPr>
          <p:spPr bwMode="auto">
            <a:xfrm>
              <a:off x="5417478" y="6417994"/>
              <a:ext cx="915658" cy="315737"/>
            </a:xfrm>
            <a:prstGeom prst="rect">
              <a:avLst/>
            </a:prstGeom>
            <a:noFill/>
            <a:ln w="19050">
              <a:noFill/>
              <a:miter lim="800000"/>
              <a:headEnd/>
              <a:tailEnd/>
            </a:ln>
          </p:spPr>
          <p:txBody>
            <a:bodyPr lIns="0" tIns="0" rIns="0" bIns="0" anchor="ctr" anchorCtr="1"/>
            <a:lstStyle/>
            <a:p>
              <a:pPr algn="ctr">
                <a:defRPr/>
              </a:pPr>
              <a:r>
                <a:rPr lang="en-US" altLang="zh-CN" sz="2000" dirty="0">
                  <a:solidFill>
                    <a:schemeClr val="tx2"/>
                  </a:solidFill>
                  <a:latin typeface="Arial" pitchFamily="34" charset="0"/>
                </a:rPr>
                <a:t>s</a:t>
              </a:r>
              <a:r>
                <a:rPr lang="zh-CN" altLang="en-US" sz="2000" dirty="0">
                  <a:solidFill>
                    <a:schemeClr val="tx2"/>
                  </a:solidFill>
                  <a:latin typeface="Arial" pitchFamily="34" charset="0"/>
                </a:rPr>
                <a:t>位</a:t>
              </a:r>
              <a:endParaRPr lang="zh-CN" altLang="en-US" sz="2000" dirty="0">
                <a:solidFill>
                  <a:schemeClr val="tx2"/>
                </a:solidFill>
                <a:effectLst>
                  <a:outerShdw blurRad="38100" dist="38100" dir="2700000" algn="tl">
                    <a:srgbClr val="C0C0C0"/>
                  </a:outerShdw>
                </a:effectLst>
                <a:latin typeface="Arial" pitchFamily="34" charset="0"/>
              </a:endParaRPr>
            </a:p>
          </p:txBody>
        </p:sp>
        <p:sp>
          <p:nvSpPr>
            <p:cNvPr id="27" name="Text Box 3"/>
            <p:cNvSpPr txBox="1">
              <a:spLocks noChangeArrowheads="1"/>
            </p:cNvSpPr>
            <p:nvPr/>
          </p:nvSpPr>
          <p:spPr bwMode="auto">
            <a:xfrm>
              <a:off x="7092150" y="6389863"/>
              <a:ext cx="953673" cy="315737"/>
            </a:xfrm>
            <a:prstGeom prst="rect">
              <a:avLst/>
            </a:prstGeom>
            <a:noFill/>
            <a:ln w="19050">
              <a:noFill/>
              <a:miter lim="800000"/>
              <a:headEnd/>
              <a:tailEnd/>
            </a:ln>
          </p:spPr>
          <p:txBody>
            <a:bodyPr lIns="0" tIns="0" rIns="0" bIns="0" anchor="ctr" anchorCtr="1"/>
            <a:lstStyle/>
            <a:p>
              <a:pPr algn="ctr">
                <a:defRPr/>
              </a:pPr>
              <a:r>
                <a:rPr lang="en-US" altLang="zh-CN" sz="2000" dirty="0">
                  <a:solidFill>
                    <a:schemeClr val="tx2"/>
                  </a:solidFill>
                  <a:latin typeface="Arial" pitchFamily="34" charset="0"/>
                </a:rPr>
                <a:t>b</a:t>
              </a:r>
              <a:r>
                <a:rPr lang="zh-CN" altLang="en-US" sz="2000" dirty="0">
                  <a:solidFill>
                    <a:schemeClr val="tx2"/>
                  </a:solidFill>
                  <a:latin typeface="Arial" pitchFamily="34" charset="0"/>
                </a:rPr>
                <a:t>位</a:t>
              </a:r>
              <a:endParaRPr lang="zh-CN" altLang="en-US" sz="2000" dirty="0">
                <a:solidFill>
                  <a:schemeClr val="tx2"/>
                </a:solidFill>
                <a:effectLst>
                  <a:outerShdw blurRad="38100" dist="38100" dir="2700000" algn="tl">
                    <a:srgbClr val="C0C0C0"/>
                  </a:outerShdw>
                </a:effectLst>
                <a:latin typeface="Arial" pitchFamily="34" charset="0"/>
              </a:endParaRPr>
            </a:p>
          </p:txBody>
        </p:sp>
        <p:sp>
          <p:nvSpPr>
            <p:cNvPr id="28" name="AutoShape 5"/>
            <p:cNvSpPr>
              <a:spLocks/>
            </p:cNvSpPr>
            <p:nvPr/>
          </p:nvSpPr>
          <p:spPr bwMode="auto">
            <a:xfrm rot="16200000">
              <a:off x="5799106" y="5395755"/>
              <a:ext cx="152404" cy="1683058"/>
            </a:xfrm>
            <a:prstGeom prst="leftBrace">
              <a:avLst>
                <a:gd name="adj1" fmla="val 46921"/>
                <a:gd name="adj2" fmla="val 50000"/>
              </a:avLst>
            </a:prstGeom>
            <a:noFill/>
            <a:ln w="19050">
              <a:solidFill>
                <a:schemeClr val="tx2"/>
              </a:solidFill>
              <a:round/>
              <a:headEnd/>
              <a:tailEnd/>
            </a:ln>
          </p:spPr>
          <p:txBody>
            <a:bodyPr vert="eaVert" anchor="ctr" anchorCtr="1"/>
            <a:lstStyle/>
            <a:p>
              <a:pPr algn="ctr"/>
              <a:endParaRPr lang="zh-CN" altLang="en-US" sz="2000"/>
            </a:p>
          </p:txBody>
        </p:sp>
        <p:sp>
          <p:nvSpPr>
            <p:cNvPr id="29" name="AutoShape 6"/>
            <p:cNvSpPr>
              <a:spLocks/>
            </p:cNvSpPr>
            <p:nvPr/>
          </p:nvSpPr>
          <p:spPr bwMode="auto">
            <a:xfrm rot="16200000">
              <a:off x="7471603" y="5406316"/>
              <a:ext cx="163517" cy="1673050"/>
            </a:xfrm>
            <a:prstGeom prst="leftBrace">
              <a:avLst>
                <a:gd name="adj1" fmla="val 57696"/>
                <a:gd name="adj2" fmla="val 50000"/>
              </a:avLst>
            </a:prstGeom>
            <a:noFill/>
            <a:ln w="19050">
              <a:solidFill>
                <a:schemeClr val="tx2"/>
              </a:solidFill>
              <a:round/>
              <a:headEnd/>
              <a:tailEnd/>
            </a:ln>
          </p:spPr>
          <p:txBody>
            <a:bodyPr vert="eaVert" anchor="ctr" anchorCtr="1"/>
            <a:lstStyle/>
            <a:p>
              <a:pPr algn="ctr"/>
              <a:endParaRPr lang="zh-CN" altLang="en-US" sz="2000"/>
            </a:p>
          </p:txBody>
        </p:sp>
        <p:sp>
          <p:nvSpPr>
            <p:cNvPr id="30" name="Rectangle 9"/>
            <p:cNvSpPr>
              <a:spLocks noChangeArrowheads="1"/>
            </p:cNvSpPr>
            <p:nvPr/>
          </p:nvSpPr>
          <p:spPr bwMode="auto">
            <a:xfrm>
              <a:off x="1905626" y="5551488"/>
              <a:ext cx="3128154" cy="533399"/>
            </a:xfrm>
            <a:prstGeom prst="rect">
              <a:avLst/>
            </a:prstGeom>
            <a:solidFill>
              <a:srgbClr val="0066FF"/>
            </a:solidFill>
            <a:ln w="19050">
              <a:solidFill>
                <a:schemeClr val="tx2"/>
              </a:solidFill>
              <a:miter lim="800000"/>
              <a:headEnd/>
              <a:tailEnd/>
            </a:ln>
          </p:spPr>
          <p:txBody>
            <a:bodyPr anchor="ctr" anchorCtr="1"/>
            <a:lstStyle/>
            <a:p>
              <a:pPr algn="ctr"/>
              <a:r>
                <a:rPr lang="zh-CN" altLang="en-US" dirty="0">
                  <a:solidFill>
                    <a:schemeClr val="bg1"/>
                  </a:solidFill>
                </a:rPr>
                <a:t>区地址</a:t>
              </a:r>
              <a:r>
                <a:rPr lang="en-US" altLang="zh-CN" dirty="0">
                  <a:solidFill>
                    <a:schemeClr val="bg1"/>
                  </a:solidFill>
                </a:rPr>
                <a:t>-</a:t>
              </a:r>
              <a:r>
                <a:rPr lang="zh-CN" altLang="en-US" dirty="0">
                  <a:solidFill>
                    <a:schemeClr val="bg1"/>
                  </a:solidFill>
                </a:rPr>
                <a:t>标记</a:t>
              </a:r>
            </a:p>
          </p:txBody>
        </p:sp>
        <p:sp>
          <p:nvSpPr>
            <p:cNvPr id="31" name="Rectangle 10"/>
            <p:cNvSpPr>
              <a:spLocks noChangeArrowheads="1"/>
            </p:cNvSpPr>
            <p:nvPr/>
          </p:nvSpPr>
          <p:spPr bwMode="auto">
            <a:xfrm>
              <a:off x="5033780" y="5551488"/>
              <a:ext cx="1683057" cy="533399"/>
            </a:xfrm>
            <a:prstGeom prst="rect">
              <a:avLst/>
            </a:prstGeom>
            <a:solidFill>
              <a:srgbClr val="00B050"/>
            </a:solidFill>
            <a:ln w="19050">
              <a:solidFill>
                <a:schemeClr val="tx2"/>
              </a:solidFill>
              <a:miter lim="800000"/>
              <a:headEnd/>
              <a:tailEnd/>
            </a:ln>
          </p:spPr>
          <p:txBody>
            <a:bodyPr anchor="ctr" anchorCtr="1"/>
            <a:lstStyle/>
            <a:p>
              <a:pPr algn="ctr"/>
              <a:r>
                <a:rPr lang="zh-CN" altLang="en-US" dirty="0">
                  <a:solidFill>
                    <a:schemeClr val="bg1"/>
                  </a:solidFill>
                </a:rPr>
                <a:t>行索引</a:t>
              </a:r>
            </a:p>
          </p:txBody>
        </p:sp>
        <p:sp>
          <p:nvSpPr>
            <p:cNvPr id="32" name="Rectangle 11"/>
            <p:cNvSpPr>
              <a:spLocks noChangeArrowheads="1"/>
            </p:cNvSpPr>
            <p:nvPr/>
          </p:nvSpPr>
          <p:spPr bwMode="auto">
            <a:xfrm>
              <a:off x="6716837" y="5551488"/>
              <a:ext cx="1673050" cy="533399"/>
            </a:xfrm>
            <a:prstGeom prst="rect">
              <a:avLst/>
            </a:prstGeom>
            <a:solidFill>
              <a:srgbClr val="FFFF00"/>
            </a:solidFill>
            <a:ln w="19050">
              <a:solidFill>
                <a:schemeClr val="tx2"/>
              </a:solidFill>
              <a:miter lim="800000"/>
              <a:headEnd/>
              <a:tailEnd/>
            </a:ln>
          </p:spPr>
          <p:txBody>
            <a:bodyPr anchor="ctr" anchorCtr="1"/>
            <a:lstStyle/>
            <a:p>
              <a:pPr algn="ctr"/>
              <a:r>
                <a:rPr lang="zh-CN" altLang="en-US" dirty="0"/>
                <a:t>字 </a:t>
              </a:r>
              <a:r>
                <a:rPr lang="en-US" altLang="zh-CN" dirty="0"/>
                <a:t>(</a:t>
              </a:r>
              <a:r>
                <a:rPr lang="zh-CN" altLang="en-US" dirty="0"/>
                <a:t>块内字偏移</a:t>
              </a:r>
              <a:r>
                <a:rPr lang="en-US" altLang="zh-CN" dirty="0"/>
                <a:t>)</a:t>
              </a:r>
              <a:endParaRPr lang="zh-CN" altLang="en-US" dirty="0"/>
            </a:p>
          </p:txBody>
        </p:sp>
        <p:sp>
          <p:nvSpPr>
            <p:cNvPr id="33" name="Text Box 13"/>
            <p:cNvSpPr txBox="1">
              <a:spLocks noChangeArrowheads="1"/>
            </p:cNvSpPr>
            <p:nvPr/>
          </p:nvSpPr>
          <p:spPr bwMode="auto">
            <a:xfrm>
              <a:off x="3012696" y="6413301"/>
              <a:ext cx="914005" cy="315737"/>
            </a:xfrm>
            <a:prstGeom prst="rect">
              <a:avLst/>
            </a:prstGeom>
            <a:noFill/>
            <a:ln w="19050">
              <a:noFill/>
              <a:miter lim="800000"/>
              <a:headEnd/>
              <a:tailEnd/>
            </a:ln>
          </p:spPr>
          <p:txBody>
            <a:bodyPr lIns="0" tIns="0" rIns="0" bIns="0" anchor="ctr" anchorCtr="1"/>
            <a:lstStyle/>
            <a:p>
              <a:pPr algn="ctr">
                <a:defRPr/>
              </a:pPr>
              <a:r>
                <a:rPr lang="en-US" altLang="zh-CN" sz="2000" dirty="0">
                  <a:solidFill>
                    <a:schemeClr val="tx2"/>
                  </a:solidFill>
                  <a:latin typeface="Arial" pitchFamily="34" charset="0"/>
                </a:rPr>
                <a:t>t</a:t>
              </a:r>
              <a:r>
                <a:rPr lang="zh-CN" altLang="en-US" sz="2000" dirty="0">
                  <a:solidFill>
                    <a:schemeClr val="tx2"/>
                  </a:solidFill>
                  <a:latin typeface="Arial" pitchFamily="34" charset="0"/>
                </a:rPr>
                <a:t>位</a:t>
              </a:r>
              <a:endParaRPr lang="zh-CN" altLang="en-US" sz="2000" dirty="0">
                <a:solidFill>
                  <a:schemeClr val="tx2"/>
                </a:solidFill>
                <a:effectLst>
                  <a:outerShdw blurRad="38100" dist="38100" dir="2700000" algn="tl">
                    <a:srgbClr val="C0C0C0"/>
                  </a:outerShdw>
                </a:effectLst>
                <a:latin typeface="Arial" pitchFamily="34" charset="0"/>
              </a:endParaRPr>
            </a:p>
          </p:txBody>
        </p:sp>
        <p:sp>
          <p:nvSpPr>
            <p:cNvPr id="34" name="AutoShape 14"/>
            <p:cNvSpPr>
              <a:spLocks/>
            </p:cNvSpPr>
            <p:nvPr/>
          </p:nvSpPr>
          <p:spPr bwMode="auto">
            <a:xfrm rot="16200000">
              <a:off x="3393499" y="4673206"/>
              <a:ext cx="152406" cy="3128154"/>
            </a:xfrm>
            <a:prstGeom prst="leftBrace">
              <a:avLst>
                <a:gd name="adj1" fmla="val 47215"/>
                <a:gd name="adj2" fmla="val 50000"/>
              </a:avLst>
            </a:prstGeom>
            <a:noFill/>
            <a:ln w="19050">
              <a:solidFill>
                <a:schemeClr val="tx2"/>
              </a:solidFill>
              <a:round/>
              <a:headEnd/>
              <a:tailEnd/>
            </a:ln>
          </p:spPr>
          <p:txBody>
            <a:bodyPr vert="eaVert" anchor="ctr" anchorCtr="1"/>
            <a:lstStyle/>
            <a:p>
              <a:pPr algn="ctr"/>
              <a:endParaRPr lang="zh-CN" altLang="en-US" sz="2000"/>
            </a:p>
          </p:txBody>
        </p:sp>
      </p:grpSp>
      <p:grpSp>
        <p:nvGrpSpPr>
          <p:cNvPr id="73" name="组合 4"/>
          <p:cNvGrpSpPr>
            <a:grpSpLocks/>
          </p:cNvGrpSpPr>
          <p:nvPr/>
        </p:nvGrpSpPr>
        <p:grpSpPr bwMode="auto">
          <a:xfrm>
            <a:off x="3080284" y="4778033"/>
            <a:ext cx="7168613" cy="866663"/>
            <a:chOff x="1905625" y="5551488"/>
            <a:chExt cx="6484262" cy="1207520"/>
          </a:xfrm>
        </p:grpSpPr>
        <p:sp>
          <p:nvSpPr>
            <p:cNvPr id="74" name="Text Box 2"/>
            <p:cNvSpPr txBox="1">
              <a:spLocks noChangeArrowheads="1"/>
            </p:cNvSpPr>
            <p:nvPr/>
          </p:nvSpPr>
          <p:spPr bwMode="auto">
            <a:xfrm>
              <a:off x="5417480" y="6437749"/>
              <a:ext cx="915658" cy="315737"/>
            </a:xfrm>
            <a:prstGeom prst="rect">
              <a:avLst/>
            </a:prstGeom>
            <a:noFill/>
            <a:ln w="19050">
              <a:noFill/>
              <a:miter lim="800000"/>
              <a:headEnd/>
              <a:tailEnd/>
            </a:ln>
          </p:spPr>
          <p:txBody>
            <a:bodyPr lIns="0" tIns="0" rIns="0" bIns="0" anchor="ctr" anchorCtr="1"/>
            <a:lstStyle/>
            <a:p>
              <a:pPr algn="ctr">
                <a:defRPr/>
              </a:pPr>
              <a:r>
                <a:rPr lang="en-US" altLang="zh-CN" sz="2000" dirty="0">
                  <a:solidFill>
                    <a:schemeClr val="tx2"/>
                  </a:solidFill>
                  <a:latin typeface="Arial" pitchFamily="34" charset="0"/>
                </a:rPr>
                <a:t>s</a:t>
              </a:r>
              <a:r>
                <a:rPr lang="zh-CN" altLang="en-US" sz="2000" dirty="0">
                  <a:solidFill>
                    <a:schemeClr val="tx2"/>
                  </a:solidFill>
                  <a:latin typeface="Arial" pitchFamily="34" charset="0"/>
                </a:rPr>
                <a:t>位</a:t>
              </a:r>
              <a:endParaRPr lang="zh-CN" altLang="en-US" sz="2000" dirty="0">
                <a:solidFill>
                  <a:schemeClr val="tx2"/>
                </a:solidFill>
                <a:effectLst>
                  <a:outerShdw blurRad="38100" dist="38100" dir="2700000" algn="tl">
                    <a:srgbClr val="C0C0C0"/>
                  </a:outerShdw>
                </a:effectLst>
                <a:latin typeface="Arial" pitchFamily="34" charset="0"/>
              </a:endParaRPr>
            </a:p>
          </p:txBody>
        </p:sp>
        <p:sp>
          <p:nvSpPr>
            <p:cNvPr id="75" name="Text Box 3"/>
            <p:cNvSpPr txBox="1">
              <a:spLocks noChangeArrowheads="1"/>
            </p:cNvSpPr>
            <p:nvPr/>
          </p:nvSpPr>
          <p:spPr bwMode="auto">
            <a:xfrm>
              <a:off x="7092150" y="6389863"/>
              <a:ext cx="953673" cy="315737"/>
            </a:xfrm>
            <a:prstGeom prst="rect">
              <a:avLst/>
            </a:prstGeom>
            <a:noFill/>
            <a:ln w="19050">
              <a:noFill/>
              <a:miter lim="800000"/>
              <a:headEnd/>
              <a:tailEnd/>
            </a:ln>
          </p:spPr>
          <p:txBody>
            <a:bodyPr lIns="0" tIns="0" rIns="0" bIns="0" anchor="ctr" anchorCtr="1"/>
            <a:lstStyle/>
            <a:p>
              <a:pPr algn="ctr">
                <a:defRPr/>
              </a:pPr>
              <a:r>
                <a:rPr lang="en-US" altLang="zh-CN" sz="2000" dirty="0">
                  <a:solidFill>
                    <a:schemeClr val="tx2"/>
                  </a:solidFill>
                  <a:latin typeface="Arial" pitchFamily="34" charset="0"/>
                </a:rPr>
                <a:t>b</a:t>
              </a:r>
              <a:r>
                <a:rPr lang="zh-CN" altLang="en-US" sz="2000" dirty="0">
                  <a:solidFill>
                    <a:schemeClr val="tx2"/>
                  </a:solidFill>
                  <a:latin typeface="Arial" pitchFamily="34" charset="0"/>
                </a:rPr>
                <a:t>位</a:t>
              </a:r>
              <a:endParaRPr lang="zh-CN" altLang="en-US" sz="2000" dirty="0">
                <a:solidFill>
                  <a:schemeClr val="tx2"/>
                </a:solidFill>
                <a:effectLst>
                  <a:outerShdw blurRad="38100" dist="38100" dir="2700000" algn="tl">
                    <a:srgbClr val="C0C0C0"/>
                  </a:outerShdw>
                </a:effectLst>
                <a:latin typeface="Arial" pitchFamily="34" charset="0"/>
              </a:endParaRPr>
            </a:p>
          </p:txBody>
        </p:sp>
        <p:sp>
          <p:nvSpPr>
            <p:cNvPr id="76" name="AutoShape 5"/>
            <p:cNvSpPr>
              <a:spLocks/>
            </p:cNvSpPr>
            <p:nvPr/>
          </p:nvSpPr>
          <p:spPr bwMode="auto">
            <a:xfrm rot="16200000">
              <a:off x="5799106" y="5395755"/>
              <a:ext cx="152404" cy="1683058"/>
            </a:xfrm>
            <a:prstGeom prst="leftBrace">
              <a:avLst>
                <a:gd name="adj1" fmla="val 46921"/>
                <a:gd name="adj2" fmla="val 50000"/>
              </a:avLst>
            </a:prstGeom>
            <a:noFill/>
            <a:ln w="19050">
              <a:solidFill>
                <a:schemeClr val="tx2"/>
              </a:solidFill>
              <a:round/>
              <a:headEnd/>
              <a:tailEnd/>
            </a:ln>
          </p:spPr>
          <p:txBody>
            <a:bodyPr vert="eaVert" anchor="ctr" anchorCtr="1"/>
            <a:lstStyle/>
            <a:p>
              <a:pPr algn="ctr"/>
              <a:endParaRPr lang="zh-CN" altLang="en-US" sz="2000"/>
            </a:p>
          </p:txBody>
        </p:sp>
        <p:sp>
          <p:nvSpPr>
            <p:cNvPr id="77" name="AutoShape 6"/>
            <p:cNvSpPr>
              <a:spLocks/>
            </p:cNvSpPr>
            <p:nvPr/>
          </p:nvSpPr>
          <p:spPr bwMode="auto">
            <a:xfrm rot="16200000">
              <a:off x="7471603" y="5406316"/>
              <a:ext cx="163517" cy="1673050"/>
            </a:xfrm>
            <a:prstGeom prst="leftBrace">
              <a:avLst>
                <a:gd name="adj1" fmla="val 57696"/>
                <a:gd name="adj2" fmla="val 50000"/>
              </a:avLst>
            </a:prstGeom>
            <a:noFill/>
            <a:ln w="19050">
              <a:solidFill>
                <a:schemeClr val="tx2"/>
              </a:solidFill>
              <a:round/>
              <a:headEnd/>
              <a:tailEnd/>
            </a:ln>
          </p:spPr>
          <p:txBody>
            <a:bodyPr vert="eaVert" anchor="ctr" anchorCtr="1"/>
            <a:lstStyle/>
            <a:p>
              <a:pPr algn="ctr"/>
              <a:endParaRPr lang="zh-CN" altLang="en-US" sz="2000"/>
            </a:p>
          </p:txBody>
        </p:sp>
        <p:sp>
          <p:nvSpPr>
            <p:cNvPr id="78" name="Rectangle 9"/>
            <p:cNvSpPr>
              <a:spLocks noChangeArrowheads="1"/>
            </p:cNvSpPr>
            <p:nvPr/>
          </p:nvSpPr>
          <p:spPr bwMode="auto">
            <a:xfrm>
              <a:off x="1905626" y="5551488"/>
              <a:ext cx="3128154" cy="533399"/>
            </a:xfrm>
            <a:prstGeom prst="rect">
              <a:avLst/>
            </a:prstGeom>
            <a:solidFill>
              <a:srgbClr val="0066FF"/>
            </a:solidFill>
            <a:ln w="19050">
              <a:solidFill>
                <a:schemeClr val="tx2"/>
              </a:solidFill>
              <a:miter lim="800000"/>
              <a:headEnd/>
              <a:tailEnd/>
            </a:ln>
          </p:spPr>
          <p:txBody>
            <a:bodyPr anchor="ctr" anchorCtr="1"/>
            <a:lstStyle/>
            <a:p>
              <a:pPr algn="ctr"/>
              <a:r>
                <a:rPr lang="zh-CN" altLang="en-US" dirty="0">
                  <a:solidFill>
                    <a:schemeClr val="bg1"/>
                  </a:solidFill>
                </a:rPr>
                <a:t>标记</a:t>
              </a:r>
            </a:p>
          </p:txBody>
        </p:sp>
        <p:sp>
          <p:nvSpPr>
            <p:cNvPr id="79" name="Rectangle 10"/>
            <p:cNvSpPr>
              <a:spLocks noChangeArrowheads="1"/>
            </p:cNvSpPr>
            <p:nvPr/>
          </p:nvSpPr>
          <p:spPr bwMode="auto">
            <a:xfrm>
              <a:off x="5033780" y="5551488"/>
              <a:ext cx="1683057" cy="533399"/>
            </a:xfrm>
            <a:prstGeom prst="rect">
              <a:avLst/>
            </a:prstGeom>
            <a:solidFill>
              <a:srgbClr val="00B050"/>
            </a:solidFill>
            <a:ln w="19050">
              <a:solidFill>
                <a:schemeClr val="tx2"/>
              </a:solidFill>
              <a:miter lim="800000"/>
              <a:headEnd/>
              <a:tailEnd/>
            </a:ln>
          </p:spPr>
          <p:txBody>
            <a:bodyPr anchor="ctr" anchorCtr="1"/>
            <a:lstStyle/>
            <a:p>
              <a:pPr algn="ctr"/>
              <a:r>
                <a:rPr lang="zh-CN" altLang="en-US" dirty="0">
                  <a:solidFill>
                    <a:schemeClr val="bg1"/>
                  </a:solidFill>
                </a:rPr>
                <a:t>组索引</a:t>
              </a:r>
            </a:p>
          </p:txBody>
        </p:sp>
        <p:sp>
          <p:nvSpPr>
            <p:cNvPr id="80" name="Rectangle 11"/>
            <p:cNvSpPr>
              <a:spLocks noChangeArrowheads="1"/>
            </p:cNvSpPr>
            <p:nvPr/>
          </p:nvSpPr>
          <p:spPr bwMode="auto">
            <a:xfrm>
              <a:off x="6716837" y="5551488"/>
              <a:ext cx="1673050" cy="533399"/>
            </a:xfrm>
            <a:prstGeom prst="rect">
              <a:avLst/>
            </a:prstGeom>
            <a:solidFill>
              <a:srgbClr val="FFFF00"/>
            </a:solidFill>
            <a:ln w="19050">
              <a:solidFill>
                <a:schemeClr val="tx2"/>
              </a:solidFill>
              <a:miter lim="800000"/>
              <a:headEnd/>
              <a:tailEnd/>
            </a:ln>
          </p:spPr>
          <p:txBody>
            <a:bodyPr anchor="ctr" anchorCtr="1"/>
            <a:lstStyle/>
            <a:p>
              <a:pPr algn="ctr"/>
              <a:r>
                <a:rPr lang="zh-CN" altLang="en-US" dirty="0"/>
                <a:t>字 </a:t>
              </a:r>
              <a:r>
                <a:rPr lang="en-US" altLang="zh-CN" dirty="0"/>
                <a:t>(</a:t>
              </a:r>
              <a:r>
                <a:rPr lang="zh-CN" altLang="en-US" dirty="0"/>
                <a:t>块内字偏移</a:t>
              </a:r>
              <a:r>
                <a:rPr lang="en-US" altLang="zh-CN" dirty="0"/>
                <a:t>)</a:t>
              </a:r>
              <a:endParaRPr lang="zh-CN" altLang="en-US" dirty="0"/>
            </a:p>
          </p:txBody>
        </p:sp>
        <p:sp>
          <p:nvSpPr>
            <p:cNvPr id="81" name="Text Box 13"/>
            <p:cNvSpPr txBox="1">
              <a:spLocks noChangeArrowheads="1"/>
            </p:cNvSpPr>
            <p:nvPr/>
          </p:nvSpPr>
          <p:spPr bwMode="auto">
            <a:xfrm>
              <a:off x="3012698" y="6443271"/>
              <a:ext cx="914005" cy="315737"/>
            </a:xfrm>
            <a:prstGeom prst="rect">
              <a:avLst/>
            </a:prstGeom>
            <a:noFill/>
            <a:ln w="19050">
              <a:noFill/>
              <a:miter lim="800000"/>
              <a:headEnd/>
              <a:tailEnd/>
            </a:ln>
          </p:spPr>
          <p:txBody>
            <a:bodyPr lIns="0" tIns="0" rIns="0" bIns="0" anchor="ctr" anchorCtr="1"/>
            <a:lstStyle/>
            <a:p>
              <a:pPr algn="ctr">
                <a:defRPr/>
              </a:pPr>
              <a:r>
                <a:rPr lang="en-US" altLang="zh-CN" sz="2000" dirty="0">
                  <a:solidFill>
                    <a:schemeClr val="tx2"/>
                  </a:solidFill>
                  <a:latin typeface="Arial" pitchFamily="34" charset="0"/>
                </a:rPr>
                <a:t>t</a:t>
              </a:r>
              <a:r>
                <a:rPr lang="zh-CN" altLang="en-US" sz="2000" dirty="0">
                  <a:solidFill>
                    <a:schemeClr val="tx2"/>
                  </a:solidFill>
                  <a:latin typeface="Arial" pitchFamily="34" charset="0"/>
                </a:rPr>
                <a:t>位</a:t>
              </a:r>
              <a:endParaRPr lang="zh-CN" altLang="en-US" sz="2000" dirty="0">
                <a:solidFill>
                  <a:schemeClr val="tx2"/>
                </a:solidFill>
                <a:effectLst>
                  <a:outerShdw blurRad="38100" dist="38100" dir="2700000" algn="tl">
                    <a:srgbClr val="C0C0C0"/>
                  </a:outerShdw>
                </a:effectLst>
                <a:latin typeface="Arial" pitchFamily="34" charset="0"/>
              </a:endParaRPr>
            </a:p>
          </p:txBody>
        </p:sp>
        <p:sp>
          <p:nvSpPr>
            <p:cNvPr id="82" name="AutoShape 14"/>
            <p:cNvSpPr>
              <a:spLocks/>
            </p:cNvSpPr>
            <p:nvPr/>
          </p:nvSpPr>
          <p:spPr bwMode="auto">
            <a:xfrm rot="16200000">
              <a:off x="3393499" y="4673206"/>
              <a:ext cx="152406" cy="3128154"/>
            </a:xfrm>
            <a:prstGeom prst="leftBrace">
              <a:avLst>
                <a:gd name="adj1" fmla="val 47215"/>
                <a:gd name="adj2" fmla="val 50000"/>
              </a:avLst>
            </a:prstGeom>
            <a:noFill/>
            <a:ln w="19050">
              <a:solidFill>
                <a:schemeClr val="tx2"/>
              </a:solidFill>
              <a:round/>
              <a:headEnd/>
              <a:tailEnd/>
            </a:ln>
          </p:spPr>
          <p:txBody>
            <a:bodyPr vert="eaVert" anchor="ctr" anchorCtr="1"/>
            <a:lstStyle/>
            <a:p>
              <a:pPr algn="ctr"/>
              <a:endParaRPr lang="zh-CN" altLang="en-US" sz="2000"/>
            </a:p>
          </p:txBody>
        </p:sp>
      </p:grpSp>
      <p:sp>
        <p:nvSpPr>
          <p:cNvPr id="3" name="文本框 2"/>
          <p:cNvSpPr txBox="1"/>
          <p:nvPr/>
        </p:nvSpPr>
        <p:spPr>
          <a:xfrm>
            <a:off x="1741092" y="1893507"/>
            <a:ext cx="1181639" cy="404045"/>
          </a:xfrm>
          <a:prstGeom prst="rect">
            <a:avLst/>
          </a:prstGeom>
          <a:noFill/>
        </p:spPr>
        <p:txBody>
          <a:bodyPr wrap="square" rtlCol="0">
            <a:spAutoFit/>
          </a:bodyPr>
          <a:lstStyle/>
          <a:p>
            <a:r>
              <a:rPr lang="zh-CN" altLang="en-US" sz="2000" b="1" dirty="0">
                <a:latin typeface="+mj-ea"/>
                <a:ea typeface="+mj-ea"/>
              </a:rPr>
              <a:t>全相联</a:t>
            </a:r>
          </a:p>
        </p:txBody>
      </p:sp>
      <p:sp>
        <p:nvSpPr>
          <p:cNvPr id="86" name="文本框 85"/>
          <p:cNvSpPr txBox="1"/>
          <p:nvPr/>
        </p:nvSpPr>
        <p:spPr>
          <a:xfrm>
            <a:off x="1651001" y="3265975"/>
            <a:ext cx="1300235" cy="404045"/>
          </a:xfrm>
          <a:prstGeom prst="rect">
            <a:avLst/>
          </a:prstGeom>
          <a:noFill/>
        </p:spPr>
        <p:txBody>
          <a:bodyPr wrap="square" rtlCol="0">
            <a:spAutoFit/>
          </a:bodyPr>
          <a:lstStyle/>
          <a:p>
            <a:r>
              <a:rPr lang="zh-CN" altLang="en-US" sz="2000" b="1" dirty="0">
                <a:latin typeface="+mj-ea"/>
                <a:ea typeface="+mj-ea"/>
              </a:rPr>
              <a:t>直接相联</a:t>
            </a:r>
          </a:p>
        </p:txBody>
      </p:sp>
      <p:sp>
        <p:nvSpPr>
          <p:cNvPr id="87" name="文本框 86"/>
          <p:cNvSpPr txBox="1"/>
          <p:nvPr/>
        </p:nvSpPr>
        <p:spPr>
          <a:xfrm>
            <a:off x="1682782" y="4755065"/>
            <a:ext cx="1300235" cy="404045"/>
          </a:xfrm>
          <a:prstGeom prst="rect">
            <a:avLst/>
          </a:prstGeom>
          <a:noFill/>
        </p:spPr>
        <p:txBody>
          <a:bodyPr wrap="square" rtlCol="0">
            <a:spAutoFit/>
          </a:bodyPr>
          <a:lstStyle/>
          <a:p>
            <a:r>
              <a:rPr lang="zh-CN" altLang="en-US" sz="2000" b="1" dirty="0">
                <a:latin typeface="+mj-ea"/>
                <a:ea typeface="+mj-ea"/>
              </a:rPr>
              <a:t>组相联</a:t>
            </a:r>
          </a:p>
        </p:txBody>
      </p:sp>
    </p:spTree>
    <p:extLst>
      <p:ext uri="{BB962C8B-B14F-4D97-AF65-F5344CB8AC3E}">
        <p14:creationId xmlns:p14="http://schemas.microsoft.com/office/powerpoint/2010/main" val="33559097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2F4DCD1-7068-49EC-90CD-ED55BD1F60D3}"/>
              </a:ext>
            </a:extLst>
          </p:cNvPr>
          <p:cNvPicPr>
            <a:picLocks noChangeAspect="1"/>
          </p:cNvPicPr>
          <p:nvPr/>
        </p:nvPicPr>
        <p:blipFill>
          <a:blip r:embed="rId3"/>
          <a:stretch>
            <a:fillRect/>
          </a:stretch>
        </p:blipFill>
        <p:spPr>
          <a:xfrm>
            <a:off x="7036232" y="5397399"/>
            <a:ext cx="4635864" cy="1208010"/>
          </a:xfrm>
          <a:prstGeom prst="rect">
            <a:avLst/>
          </a:prstGeom>
        </p:spPr>
      </p:pic>
      <p:sp>
        <p:nvSpPr>
          <p:cNvPr id="5" name="文本框 31"/>
          <p:cNvSpPr>
            <a:spLocks noChangeArrowheads="1"/>
          </p:cNvSpPr>
          <p:nvPr/>
        </p:nvSpPr>
        <p:spPr bwMode="auto">
          <a:xfrm>
            <a:off x="172713" y="136924"/>
            <a:ext cx="2079113" cy="44267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686" tIns="45844" rIns="91686" bIns="45844" anchor="ctr">
            <a:spAutoFit/>
          </a:bodyPr>
          <a:lstStyle/>
          <a:p>
            <a:pPr algn="ctr" defTabSz="866341">
              <a:defRPr/>
            </a:pPr>
            <a:r>
              <a:rPr lang="zh-CN" altLang="en-US" sz="2275" b="1" kern="0" dirty="0">
                <a:solidFill>
                  <a:sysClr val="window" lastClr="FFFFFF"/>
                </a:solidFill>
                <a:latin typeface="微软雅黑" panose="020B0503020204020204" pitchFamily="34" charset="-122"/>
                <a:ea typeface="微软雅黑" panose="020B0503020204020204" pitchFamily="34" charset="-122"/>
              </a:rPr>
              <a:t>第四</a:t>
            </a:r>
            <a:r>
              <a:rPr lang="en-US" altLang="zh-CN" sz="2275" b="1" kern="0" dirty="0">
                <a:solidFill>
                  <a:sysClr val="window" lastClr="FFFFFF"/>
                </a:solidFill>
                <a:latin typeface="微软雅黑" panose="020B0503020204020204" pitchFamily="34" charset="-122"/>
                <a:ea typeface="微软雅黑" panose="020B0503020204020204" pitchFamily="34" charset="-122"/>
              </a:rPr>
              <a:t> </a:t>
            </a:r>
            <a:r>
              <a:rPr lang="zh-CN" altLang="en-US" sz="2275" b="1" kern="0" dirty="0">
                <a:solidFill>
                  <a:sysClr val="window" lastClr="FFFFFF"/>
                </a:solidFill>
                <a:latin typeface="微软雅黑" panose="020B0503020204020204" pitchFamily="34" charset="-122"/>
                <a:ea typeface="微软雅黑" panose="020B0503020204020204" pitchFamily="34" charset="-122"/>
              </a:rPr>
              <a:t>章 </a:t>
            </a:r>
          </a:p>
        </p:txBody>
      </p:sp>
      <p:sp>
        <p:nvSpPr>
          <p:cNvPr id="11" name="Text Box 2"/>
          <p:cNvSpPr txBox="1">
            <a:spLocks noChangeArrowheads="1"/>
          </p:cNvSpPr>
          <p:nvPr/>
        </p:nvSpPr>
        <p:spPr bwMode="auto">
          <a:xfrm>
            <a:off x="543057" y="687608"/>
            <a:ext cx="11004061" cy="1802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0"/>
              </a:spcBef>
              <a:buFontTx/>
              <a:buNone/>
            </a:pPr>
            <a:r>
              <a:rPr lang="zh-CN" altLang="en-US" sz="2275" dirty="0">
                <a:latin typeface="微软雅黑" panose="020B0503020204020204" pitchFamily="34" charset="-122"/>
                <a:ea typeface="微软雅黑" panose="020B0503020204020204" pitchFamily="34" charset="-122"/>
              </a:rPr>
              <a:t>例</a:t>
            </a:r>
            <a:r>
              <a:rPr lang="en-US" altLang="zh-CN" sz="2275" dirty="0">
                <a:latin typeface="微软雅黑" panose="020B0503020204020204" pitchFamily="34" charset="-122"/>
                <a:ea typeface="微软雅黑" panose="020B0503020204020204" pitchFamily="34" charset="-122"/>
              </a:rPr>
              <a:t>2 </a:t>
            </a:r>
            <a:r>
              <a:rPr lang="zh-CN" altLang="en-US" sz="2275" dirty="0">
                <a:latin typeface="微软雅黑" panose="020B0503020204020204" pitchFamily="34" charset="-122"/>
                <a:ea typeface="微软雅黑" panose="020B0503020204020204" pitchFamily="34" charset="-122"/>
              </a:rPr>
              <a:t>设某机内存容量为</a:t>
            </a:r>
            <a:r>
              <a:rPr lang="en-US" altLang="zh-CN" sz="2275" dirty="0">
                <a:latin typeface="微软雅黑" panose="020B0503020204020204" pitchFamily="34" charset="-122"/>
                <a:ea typeface="微软雅黑" panose="020B0503020204020204" pitchFamily="34" charset="-122"/>
              </a:rPr>
              <a:t>16MB,Cache</a:t>
            </a:r>
            <a:r>
              <a:rPr lang="zh-CN" altLang="en-US" sz="2275" dirty="0">
                <a:latin typeface="微软雅黑" panose="020B0503020204020204" pitchFamily="34" charset="-122"/>
                <a:ea typeface="微软雅黑" panose="020B0503020204020204" pitchFamily="34" charset="-122"/>
              </a:rPr>
              <a:t>的容量</a:t>
            </a:r>
            <a:r>
              <a:rPr lang="en-US" altLang="zh-CN" sz="2275" dirty="0">
                <a:latin typeface="微软雅黑" panose="020B0503020204020204" pitchFamily="34" charset="-122"/>
                <a:ea typeface="微软雅黑" panose="020B0503020204020204" pitchFamily="34" charset="-122"/>
              </a:rPr>
              <a:t>16KB,</a:t>
            </a:r>
            <a:r>
              <a:rPr lang="zh-CN" altLang="en-US" sz="2275" dirty="0">
                <a:latin typeface="微软雅黑" panose="020B0503020204020204" pitchFamily="34" charset="-122"/>
                <a:ea typeface="微软雅黑" panose="020B0503020204020204" pitchFamily="34" charset="-122"/>
              </a:rPr>
              <a:t>每块</a:t>
            </a:r>
            <a:r>
              <a:rPr lang="en-US" altLang="zh-CN" sz="2275" dirty="0">
                <a:latin typeface="微软雅黑" panose="020B0503020204020204" pitchFamily="34" charset="-122"/>
                <a:ea typeface="微软雅黑" panose="020B0503020204020204" pitchFamily="34" charset="-122"/>
              </a:rPr>
              <a:t>8</a:t>
            </a:r>
            <a:r>
              <a:rPr lang="zh-CN" altLang="en-US" sz="2275" dirty="0">
                <a:latin typeface="微软雅黑" panose="020B0503020204020204" pitchFamily="34" charset="-122"/>
                <a:ea typeface="微软雅黑" panose="020B0503020204020204" pitchFamily="34" charset="-122"/>
              </a:rPr>
              <a:t>个字</a:t>
            </a:r>
            <a:r>
              <a:rPr lang="en-US" altLang="zh-CN" sz="2275" dirty="0">
                <a:latin typeface="微软雅黑" panose="020B0503020204020204" pitchFamily="34" charset="-122"/>
                <a:ea typeface="微软雅黑" panose="020B0503020204020204" pitchFamily="34" charset="-122"/>
              </a:rPr>
              <a:t>,</a:t>
            </a:r>
            <a:r>
              <a:rPr lang="zh-CN" altLang="en-US" sz="2275" dirty="0">
                <a:latin typeface="微软雅黑" panose="020B0503020204020204" pitchFamily="34" charset="-122"/>
                <a:ea typeface="微软雅黑" panose="020B0503020204020204" pitchFamily="34" charset="-122"/>
              </a:rPr>
              <a:t>每个字</a:t>
            </a:r>
            <a:r>
              <a:rPr lang="en-US" altLang="zh-CN" sz="2275" dirty="0">
                <a:latin typeface="微软雅黑" panose="020B0503020204020204" pitchFamily="34" charset="-122"/>
                <a:ea typeface="微软雅黑" panose="020B0503020204020204" pitchFamily="34" charset="-122"/>
              </a:rPr>
              <a:t>32</a:t>
            </a:r>
            <a:r>
              <a:rPr lang="zh-CN" altLang="en-US" sz="2275" dirty="0">
                <a:latin typeface="微软雅黑" panose="020B0503020204020204" pitchFamily="34" charset="-122"/>
                <a:ea typeface="微软雅黑" panose="020B0503020204020204" pitchFamily="34" charset="-122"/>
              </a:rPr>
              <a:t>位</a:t>
            </a:r>
            <a:r>
              <a:rPr lang="en-US" altLang="zh-CN" sz="2275" dirty="0">
                <a:latin typeface="微软雅黑" panose="020B0503020204020204" pitchFamily="34" charset="-122"/>
                <a:ea typeface="微软雅黑" panose="020B0503020204020204" pitchFamily="34" charset="-122"/>
              </a:rPr>
              <a:t>.</a:t>
            </a:r>
            <a:r>
              <a:rPr lang="zh-CN" altLang="en-US" sz="2275" dirty="0">
                <a:latin typeface="微软雅黑" panose="020B0503020204020204" pitchFamily="34" charset="-122"/>
                <a:ea typeface="微软雅黑" panose="020B0503020204020204" pitchFamily="34" charset="-122"/>
              </a:rPr>
              <a:t>设计一个四路组相联映射</a:t>
            </a:r>
            <a:r>
              <a:rPr lang="en-US" altLang="zh-CN" sz="2275" dirty="0">
                <a:latin typeface="微软雅黑" panose="020B0503020204020204" pitchFamily="34" charset="-122"/>
                <a:ea typeface="微软雅黑" panose="020B0503020204020204" pitchFamily="34" charset="-122"/>
              </a:rPr>
              <a:t>(</a:t>
            </a:r>
            <a:r>
              <a:rPr lang="zh-CN" altLang="en-US" sz="2275" dirty="0">
                <a:latin typeface="微软雅黑" panose="020B0503020204020204" pitchFamily="34" charset="-122"/>
                <a:ea typeface="微软雅黑" panose="020B0503020204020204" pitchFamily="34" charset="-122"/>
              </a:rPr>
              <a:t>即</a:t>
            </a:r>
            <a:r>
              <a:rPr lang="en-US" altLang="zh-CN" sz="2275" dirty="0">
                <a:latin typeface="微软雅黑" panose="020B0503020204020204" pitchFamily="34" charset="-122"/>
                <a:ea typeface="微软雅黑" panose="020B0503020204020204" pitchFamily="34" charset="-122"/>
              </a:rPr>
              <a:t>Cache</a:t>
            </a:r>
            <a:r>
              <a:rPr lang="zh-CN" altLang="en-US" sz="2275" dirty="0">
                <a:latin typeface="微软雅黑" panose="020B0503020204020204" pitchFamily="34" charset="-122"/>
                <a:ea typeface="微软雅黑" panose="020B0503020204020204" pitchFamily="34" charset="-122"/>
              </a:rPr>
              <a:t>内每组包含</a:t>
            </a:r>
            <a:r>
              <a:rPr lang="en-US" altLang="zh-CN" sz="2275" dirty="0">
                <a:latin typeface="微软雅黑" panose="020B0503020204020204" pitchFamily="34" charset="-122"/>
                <a:ea typeface="微软雅黑" panose="020B0503020204020204" pitchFamily="34" charset="-122"/>
              </a:rPr>
              <a:t>4</a:t>
            </a:r>
            <a:r>
              <a:rPr lang="zh-CN" altLang="en-US" sz="2275" dirty="0">
                <a:latin typeface="微软雅黑" panose="020B0503020204020204" pitchFamily="34" charset="-122"/>
                <a:ea typeface="微软雅黑" panose="020B0503020204020204" pitchFamily="34" charset="-122"/>
              </a:rPr>
              <a:t>个字块</a:t>
            </a:r>
            <a:r>
              <a:rPr lang="en-US" altLang="zh-CN" sz="2275" dirty="0">
                <a:latin typeface="微软雅黑" panose="020B0503020204020204" pitchFamily="34" charset="-122"/>
                <a:ea typeface="微软雅黑" panose="020B0503020204020204" pitchFamily="34" charset="-122"/>
              </a:rPr>
              <a:t>)</a:t>
            </a:r>
            <a:r>
              <a:rPr lang="zh-CN" altLang="en-US" sz="2275" dirty="0">
                <a:latin typeface="微软雅黑" panose="020B0503020204020204" pitchFamily="34" charset="-122"/>
                <a:ea typeface="微软雅黑" panose="020B0503020204020204" pitchFamily="34" charset="-122"/>
              </a:rPr>
              <a:t>的</a:t>
            </a:r>
            <a:r>
              <a:rPr lang="en-US" altLang="zh-CN" sz="2275" dirty="0">
                <a:latin typeface="微软雅黑" panose="020B0503020204020204" pitchFamily="34" charset="-122"/>
                <a:ea typeface="微软雅黑" panose="020B0503020204020204" pitchFamily="34" charset="-122"/>
              </a:rPr>
              <a:t>Cache</a:t>
            </a:r>
            <a:r>
              <a:rPr lang="zh-CN" altLang="en-US" sz="2275" dirty="0">
                <a:latin typeface="微软雅黑" panose="020B0503020204020204" pitchFamily="34" charset="-122"/>
                <a:ea typeface="微软雅黑" panose="020B0503020204020204" pitchFamily="34" charset="-122"/>
              </a:rPr>
              <a:t>组织方式。</a:t>
            </a:r>
            <a:endParaRPr lang="en-US" altLang="zh-CN" sz="2275" dirty="0">
              <a:latin typeface="微软雅黑" panose="020B0503020204020204" pitchFamily="34" charset="-122"/>
              <a:ea typeface="微软雅黑" panose="020B0503020204020204" pitchFamily="34" charset="-122"/>
            </a:endParaRPr>
          </a:p>
          <a:p>
            <a:pPr eaLnBrk="1" hangingPunct="1">
              <a:lnSpc>
                <a:spcPct val="125000"/>
              </a:lnSpc>
              <a:spcBef>
                <a:spcPct val="0"/>
              </a:spcBef>
              <a:buFontTx/>
              <a:buNone/>
            </a:pPr>
            <a:r>
              <a:rPr lang="en-US" altLang="zh-CN" sz="2275" dirty="0">
                <a:latin typeface="微软雅黑" panose="020B0503020204020204" pitchFamily="34" charset="-122"/>
                <a:ea typeface="微软雅黑" panose="020B0503020204020204" pitchFamily="34" charset="-122"/>
              </a:rPr>
              <a:t>1)</a:t>
            </a:r>
            <a:r>
              <a:rPr lang="zh-CN" altLang="en-US" sz="2275" dirty="0">
                <a:latin typeface="微软雅黑" panose="020B0503020204020204" pitchFamily="34" charset="-122"/>
                <a:ea typeface="微软雅黑" panose="020B0503020204020204" pitchFamily="34" charset="-122"/>
              </a:rPr>
              <a:t>求满足组相联映射的主存地址字段中各字段的位数（</a:t>
            </a:r>
            <a:r>
              <a:rPr lang="zh-CN" altLang="en-US" sz="2275" dirty="0">
                <a:solidFill>
                  <a:srgbClr val="D60093"/>
                </a:solidFill>
                <a:latin typeface="微软雅黑" panose="020B0503020204020204" pitchFamily="34" charset="-122"/>
                <a:ea typeface="微软雅黑" panose="020B0503020204020204" pitchFamily="34" charset="-122"/>
              </a:rPr>
              <a:t>主存按字节组织</a:t>
            </a:r>
            <a:r>
              <a:rPr lang="zh-CN" altLang="en-US" sz="2275" dirty="0">
                <a:latin typeface="微软雅黑" panose="020B0503020204020204" pitchFamily="34" charset="-122"/>
                <a:ea typeface="微软雅黑" panose="020B0503020204020204" pitchFamily="34" charset="-122"/>
              </a:rPr>
              <a:t>）。</a:t>
            </a:r>
            <a:endParaRPr lang="en-US" altLang="zh-CN" sz="2275" dirty="0">
              <a:latin typeface="微软雅黑" panose="020B0503020204020204" pitchFamily="34" charset="-122"/>
              <a:ea typeface="微软雅黑" panose="020B0503020204020204" pitchFamily="34" charset="-122"/>
            </a:endParaRPr>
          </a:p>
          <a:p>
            <a:pPr eaLnBrk="1" hangingPunct="1">
              <a:lnSpc>
                <a:spcPct val="125000"/>
              </a:lnSpc>
              <a:spcBef>
                <a:spcPct val="0"/>
              </a:spcBef>
              <a:buFontTx/>
              <a:buNone/>
            </a:pPr>
            <a:r>
              <a:rPr lang="en-US" altLang="zh-CN" sz="2275" dirty="0">
                <a:latin typeface="微软雅黑" panose="020B0503020204020204" pitchFamily="34" charset="-122"/>
                <a:ea typeface="微软雅黑" panose="020B0503020204020204" pitchFamily="34" charset="-122"/>
              </a:rPr>
              <a:t>2</a:t>
            </a:r>
            <a:r>
              <a:rPr lang="zh-CN" altLang="en-US" sz="2275" dirty="0">
                <a:latin typeface="微软雅黑" panose="020B0503020204020204" pitchFamily="34" charset="-122"/>
                <a:ea typeface="微软雅黑" panose="020B0503020204020204" pitchFamily="34" charset="-122"/>
              </a:rPr>
              <a:t>）如果求</a:t>
            </a:r>
            <a:r>
              <a:rPr lang="en-US" altLang="zh-CN" sz="2275" dirty="0">
                <a:latin typeface="微软雅黑" panose="020B0503020204020204" pitchFamily="34" charset="-122"/>
                <a:ea typeface="微软雅黑" panose="020B0503020204020204" pitchFamily="34" charset="-122"/>
              </a:rPr>
              <a:t>cache</a:t>
            </a:r>
            <a:r>
              <a:rPr lang="zh-CN" altLang="en-US" sz="2275" dirty="0">
                <a:latin typeface="微软雅黑" panose="020B0503020204020204" pitchFamily="34" charset="-122"/>
                <a:ea typeface="微软雅黑" panose="020B0503020204020204" pitchFamily="34" charset="-122"/>
              </a:rPr>
              <a:t>容量，则用</a:t>
            </a:r>
            <a:r>
              <a:rPr lang="en-US" altLang="zh-CN" sz="2275" dirty="0">
                <a:latin typeface="微软雅黑" panose="020B0503020204020204" pitchFamily="34" charset="-122"/>
                <a:ea typeface="微软雅黑" panose="020B0503020204020204" pitchFamily="34" charset="-122"/>
              </a:rPr>
              <a:t>Cache</a:t>
            </a:r>
            <a:r>
              <a:rPr lang="zh-CN" altLang="en-US" sz="2275" dirty="0">
                <a:latin typeface="微软雅黑" panose="020B0503020204020204" pitchFamily="34" charset="-122"/>
                <a:ea typeface="微软雅黑" panose="020B0503020204020204" pitchFamily="34" charset="-122"/>
              </a:rPr>
              <a:t>行数*每行数据位数，最后转化为字节即可。</a:t>
            </a:r>
          </a:p>
        </p:txBody>
      </p:sp>
      <p:sp>
        <p:nvSpPr>
          <p:cNvPr id="12" name="Text Box 3"/>
          <p:cNvSpPr txBox="1">
            <a:spLocks noChangeArrowheads="1"/>
          </p:cNvSpPr>
          <p:nvPr/>
        </p:nvSpPr>
        <p:spPr bwMode="auto">
          <a:xfrm>
            <a:off x="1024509" y="3630230"/>
            <a:ext cx="3141322" cy="413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086" dirty="0">
                <a:latin typeface="微软雅黑" panose="020B0503020204020204" pitchFamily="34" charset="-122"/>
                <a:ea typeface="微软雅黑" panose="020B0503020204020204" pitchFamily="34" charset="-122"/>
              </a:rPr>
              <a:t>解</a:t>
            </a:r>
            <a:r>
              <a:rPr lang="en-US" altLang="zh-CN" sz="2086" dirty="0">
                <a:latin typeface="微软雅黑" panose="020B0503020204020204" pitchFamily="34" charset="-122"/>
                <a:ea typeface="微软雅黑" panose="020B0503020204020204" pitchFamily="34" charset="-122"/>
              </a:rPr>
              <a:t>:1) </a:t>
            </a:r>
            <a:r>
              <a:rPr lang="zh-CN" altLang="en-US" sz="2086" dirty="0">
                <a:latin typeface="微软雅黑" panose="020B0503020204020204" pitchFamily="34" charset="-122"/>
                <a:ea typeface="微软雅黑" panose="020B0503020204020204" pitchFamily="34" charset="-122"/>
              </a:rPr>
              <a:t>每块 </a:t>
            </a:r>
            <a:r>
              <a:rPr lang="en-US" altLang="zh-CN" sz="2086" dirty="0">
                <a:latin typeface="微软雅黑" panose="020B0503020204020204" pitchFamily="34" charset="-122"/>
                <a:ea typeface="微软雅黑" panose="020B0503020204020204" pitchFamily="34" charset="-122"/>
              </a:rPr>
              <a:t>8*32</a:t>
            </a:r>
            <a:r>
              <a:rPr lang="zh-CN" altLang="en-US" sz="2086" dirty="0">
                <a:latin typeface="微软雅黑" panose="020B0503020204020204" pitchFamily="34" charset="-122"/>
                <a:ea typeface="微软雅黑" panose="020B0503020204020204" pitchFamily="34" charset="-122"/>
              </a:rPr>
              <a:t>位</a:t>
            </a:r>
            <a:r>
              <a:rPr lang="en-US" altLang="zh-CN" sz="2086" dirty="0">
                <a:latin typeface="微软雅黑" panose="020B0503020204020204" pitchFamily="34" charset="-122"/>
                <a:ea typeface="微软雅黑" panose="020B0503020204020204" pitchFamily="34" charset="-122"/>
              </a:rPr>
              <a:t>= 32B</a:t>
            </a:r>
          </a:p>
        </p:txBody>
      </p:sp>
      <p:sp>
        <p:nvSpPr>
          <p:cNvPr id="14" name="Text Box 6"/>
          <p:cNvSpPr txBox="1">
            <a:spLocks noChangeArrowheads="1"/>
          </p:cNvSpPr>
          <p:nvPr/>
        </p:nvSpPr>
        <p:spPr bwMode="auto">
          <a:xfrm>
            <a:off x="4911922" y="3330153"/>
            <a:ext cx="2501157" cy="41331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086" dirty="0">
                <a:solidFill>
                  <a:srgbClr val="0237D8"/>
                </a:solidFill>
                <a:latin typeface="微软雅黑" panose="020B0503020204020204" pitchFamily="34" charset="-122"/>
                <a:ea typeface="微软雅黑" panose="020B0503020204020204" pitchFamily="34" charset="-122"/>
              </a:rPr>
              <a:t>块内偏移地址</a:t>
            </a:r>
            <a:r>
              <a:rPr lang="en-US" altLang="zh-CN" sz="2086" dirty="0">
                <a:solidFill>
                  <a:srgbClr val="0237D8"/>
                </a:solidFill>
                <a:latin typeface="微软雅黑" panose="020B0503020204020204" pitchFamily="34" charset="-122"/>
                <a:ea typeface="微软雅黑" panose="020B0503020204020204" pitchFamily="34" charset="-122"/>
              </a:rPr>
              <a:t>5</a:t>
            </a:r>
            <a:r>
              <a:rPr lang="zh-CN" altLang="en-US" sz="2086" dirty="0">
                <a:solidFill>
                  <a:srgbClr val="0237D8"/>
                </a:solidFill>
                <a:latin typeface="微软雅黑" panose="020B0503020204020204" pitchFamily="34" charset="-122"/>
                <a:ea typeface="微软雅黑" panose="020B0503020204020204" pitchFamily="34" charset="-122"/>
              </a:rPr>
              <a:t>位</a:t>
            </a:r>
          </a:p>
        </p:txBody>
      </p:sp>
      <p:sp>
        <p:nvSpPr>
          <p:cNvPr id="17" name="Text Box 9"/>
          <p:cNvSpPr txBox="1">
            <a:spLocks noChangeArrowheads="1"/>
          </p:cNvSpPr>
          <p:nvPr/>
        </p:nvSpPr>
        <p:spPr bwMode="auto">
          <a:xfrm>
            <a:off x="1773249" y="4544986"/>
            <a:ext cx="2105193" cy="413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86" dirty="0">
                <a:latin typeface="微软雅黑" panose="020B0503020204020204" pitchFamily="34" charset="-122"/>
                <a:ea typeface="微软雅黑" panose="020B0503020204020204" pitchFamily="34" charset="-122"/>
              </a:rPr>
              <a:t>Cache</a:t>
            </a:r>
            <a:r>
              <a:rPr lang="zh-CN" altLang="en-US" sz="2086" dirty="0">
                <a:latin typeface="微软雅黑" panose="020B0503020204020204" pitchFamily="34" charset="-122"/>
                <a:ea typeface="微软雅黑" panose="020B0503020204020204" pitchFamily="34" charset="-122"/>
              </a:rPr>
              <a:t>的组数为</a:t>
            </a:r>
            <a:r>
              <a:rPr lang="en-US" altLang="zh-CN" sz="2086" dirty="0">
                <a:latin typeface="微软雅黑" panose="020B0503020204020204" pitchFamily="34" charset="-122"/>
                <a:ea typeface="微软雅黑" panose="020B0503020204020204" pitchFamily="34" charset="-122"/>
              </a:rPr>
              <a:t>:</a:t>
            </a:r>
            <a:r>
              <a:rPr lang="en-US" altLang="zh-CN" sz="2086" b="1" dirty="0">
                <a:latin typeface="Times New Roman" panose="02020603050405020304" pitchFamily="18" charset="0"/>
              </a:rPr>
              <a:t> </a:t>
            </a:r>
            <a:endParaRPr lang="zh-CN" altLang="en-US" sz="2086" b="1" dirty="0">
              <a:latin typeface="Times New Roman" panose="02020603050405020304" pitchFamily="18" charset="0"/>
            </a:endParaRPr>
          </a:p>
        </p:txBody>
      </p:sp>
      <p:sp>
        <p:nvSpPr>
          <p:cNvPr id="24" name="Text Box 14"/>
          <p:cNvSpPr txBox="1">
            <a:spLocks noChangeArrowheads="1"/>
          </p:cNvSpPr>
          <p:nvPr/>
        </p:nvSpPr>
        <p:spPr bwMode="auto">
          <a:xfrm>
            <a:off x="1841878" y="5429866"/>
            <a:ext cx="3479988" cy="41331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86" b="1" dirty="0">
                <a:latin typeface="Times New Roman" panose="02020603050405020304" pitchFamily="18" charset="0"/>
              </a:rPr>
              <a:t>Tag</a:t>
            </a:r>
            <a:r>
              <a:rPr lang="zh-CN" altLang="en-US" sz="1896" dirty="0">
                <a:latin typeface="微软雅黑" panose="020B0503020204020204" pitchFamily="34" charset="-122"/>
                <a:ea typeface="微软雅黑" panose="020B0503020204020204" pitchFamily="34" charset="-122"/>
              </a:rPr>
              <a:t>字段</a:t>
            </a:r>
            <a:r>
              <a:rPr lang="zh-CN" altLang="en-US" sz="2086" b="1" dirty="0">
                <a:latin typeface="Times New Roman" panose="02020603050405020304" pitchFamily="18" charset="0"/>
              </a:rPr>
              <a:t>为 </a:t>
            </a:r>
            <a:r>
              <a:rPr lang="en-US" altLang="zh-CN" sz="2086" b="1" dirty="0">
                <a:latin typeface="Times New Roman" panose="02020603050405020304" pitchFamily="18" charset="0"/>
              </a:rPr>
              <a:t>: 24 – 5 - 7  = </a:t>
            </a:r>
            <a:r>
              <a:rPr lang="en-US" altLang="zh-CN" sz="2086" b="1" dirty="0">
                <a:solidFill>
                  <a:srgbClr val="0237D8"/>
                </a:solidFill>
                <a:latin typeface="Times New Roman" panose="02020603050405020304" pitchFamily="18" charset="0"/>
              </a:rPr>
              <a:t>12</a:t>
            </a:r>
            <a:r>
              <a:rPr lang="zh-CN" altLang="en-US" sz="2086" b="1" dirty="0">
                <a:solidFill>
                  <a:srgbClr val="0237D8"/>
                </a:solidFill>
                <a:latin typeface="Times New Roman" panose="02020603050405020304" pitchFamily="18" charset="0"/>
              </a:rPr>
              <a:t>位</a:t>
            </a:r>
          </a:p>
        </p:txBody>
      </p:sp>
      <p:grpSp>
        <p:nvGrpSpPr>
          <p:cNvPr id="8" name="组合 7"/>
          <p:cNvGrpSpPr/>
          <p:nvPr/>
        </p:nvGrpSpPr>
        <p:grpSpPr>
          <a:xfrm>
            <a:off x="4078515" y="3473160"/>
            <a:ext cx="828878" cy="688004"/>
            <a:chOff x="4290646" y="3796128"/>
            <a:chExt cx="874207" cy="725629"/>
          </a:xfrm>
        </p:grpSpPr>
        <p:sp>
          <p:nvSpPr>
            <p:cNvPr id="15" name="AutoShape 7"/>
            <p:cNvSpPr>
              <a:spLocks/>
            </p:cNvSpPr>
            <p:nvPr/>
          </p:nvSpPr>
          <p:spPr bwMode="auto">
            <a:xfrm>
              <a:off x="5033019" y="3796128"/>
              <a:ext cx="131834" cy="725629"/>
            </a:xfrm>
            <a:prstGeom prst="leftBrace">
              <a:avLst>
                <a:gd name="adj1" fmla="val 39272"/>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2275">
                <a:latin typeface="Times New Roman" panose="02020603050405020304" pitchFamily="18" charset="0"/>
              </a:endParaRPr>
            </a:p>
          </p:txBody>
        </p:sp>
        <p:sp>
          <p:nvSpPr>
            <p:cNvPr id="6" name="右箭头 5"/>
            <p:cNvSpPr/>
            <p:nvPr/>
          </p:nvSpPr>
          <p:spPr>
            <a:xfrm>
              <a:off x="4290646" y="4059534"/>
              <a:ext cx="612949" cy="200967"/>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9" name="组合 8"/>
          <p:cNvGrpSpPr/>
          <p:nvPr/>
        </p:nvGrpSpPr>
        <p:grpSpPr>
          <a:xfrm>
            <a:off x="4968045" y="3918114"/>
            <a:ext cx="5007885" cy="417850"/>
            <a:chOff x="5228822" y="4265419"/>
            <a:chExt cx="4975311" cy="440702"/>
          </a:xfrm>
        </p:grpSpPr>
        <p:sp>
          <p:nvSpPr>
            <p:cNvPr id="16" name="Text Box 8"/>
            <p:cNvSpPr txBox="1">
              <a:spLocks noChangeArrowheads="1"/>
            </p:cNvSpPr>
            <p:nvPr/>
          </p:nvSpPr>
          <p:spPr bwMode="auto">
            <a:xfrm>
              <a:off x="5228822" y="4270199"/>
              <a:ext cx="1584325" cy="43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86" dirty="0">
                  <a:latin typeface="微软雅黑" panose="020B0503020204020204" pitchFamily="34" charset="-122"/>
                  <a:ea typeface="微软雅黑" panose="020B0503020204020204" pitchFamily="34" charset="-122"/>
                </a:rPr>
                <a:t>Cache</a:t>
              </a:r>
              <a:r>
                <a:rPr lang="zh-CN" altLang="en-US" sz="2086" dirty="0">
                  <a:latin typeface="微软雅黑" panose="020B0503020204020204" pitchFamily="34" charset="-122"/>
                  <a:ea typeface="微软雅黑" panose="020B0503020204020204" pitchFamily="34" charset="-122"/>
                </a:rPr>
                <a:t>行数</a:t>
              </a:r>
              <a:r>
                <a:rPr lang="en-US" altLang="zh-CN" sz="2086" dirty="0">
                  <a:latin typeface="微软雅黑" panose="020B0503020204020204" pitchFamily="34" charset="-122"/>
                  <a:ea typeface="微软雅黑" panose="020B0503020204020204" pitchFamily="34" charset="-122"/>
                </a:rPr>
                <a:t>:</a:t>
              </a:r>
              <a:endParaRPr lang="zh-CN" altLang="en-US" sz="2086" dirty="0">
                <a:latin typeface="微软雅黑" panose="020B0503020204020204" pitchFamily="34" charset="-122"/>
                <a:ea typeface="微软雅黑" panose="020B0503020204020204" pitchFamily="34" charset="-122"/>
              </a:endParaRPr>
            </a:p>
          </p:txBody>
        </p:sp>
        <p:sp>
          <p:nvSpPr>
            <p:cNvPr id="28" name="文本框 27"/>
            <p:cNvSpPr txBox="1">
              <a:spLocks noChangeArrowheads="1"/>
            </p:cNvSpPr>
            <p:nvPr/>
          </p:nvSpPr>
          <p:spPr bwMode="auto">
            <a:xfrm>
              <a:off x="7468871" y="4265419"/>
              <a:ext cx="2735262" cy="43592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2086" dirty="0">
                  <a:latin typeface="微软雅黑" panose="020B0503020204020204" pitchFamily="34" charset="-122"/>
                  <a:ea typeface="微软雅黑" panose="020B0503020204020204" pitchFamily="34" charset="-122"/>
                </a:rPr>
                <a:t>16KB/32B = </a:t>
              </a:r>
              <a:r>
                <a:rPr lang="en-US" altLang="zh-CN" sz="2086" dirty="0">
                  <a:solidFill>
                    <a:srgbClr val="0237D8"/>
                  </a:solidFill>
                  <a:latin typeface="微软雅黑" panose="020B0503020204020204" pitchFamily="34" charset="-122"/>
                  <a:ea typeface="微软雅黑" panose="020B0503020204020204" pitchFamily="34" charset="-122"/>
                </a:rPr>
                <a:t>512</a:t>
              </a:r>
              <a:r>
                <a:rPr lang="zh-CN" altLang="en-US" sz="2086" dirty="0">
                  <a:solidFill>
                    <a:srgbClr val="0237D8"/>
                  </a:solidFill>
                  <a:latin typeface="微软雅黑" panose="020B0503020204020204" pitchFamily="34" charset="-122"/>
                  <a:ea typeface="微软雅黑" panose="020B0503020204020204" pitchFamily="34" charset="-122"/>
                </a:rPr>
                <a:t>行</a:t>
              </a:r>
            </a:p>
          </p:txBody>
        </p:sp>
        <p:sp>
          <p:nvSpPr>
            <p:cNvPr id="7" name="右箭头 6"/>
            <p:cNvSpPr/>
            <p:nvPr/>
          </p:nvSpPr>
          <p:spPr>
            <a:xfrm>
              <a:off x="6842927" y="4391130"/>
              <a:ext cx="482321" cy="241160"/>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33" name="组合 32"/>
          <p:cNvGrpSpPr/>
          <p:nvPr/>
        </p:nvGrpSpPr>
        <p:grpSpPr>
          <a:xfrm>
            <a:off x="4080103" y="4565624"/>
            <a:ext cx="3113848" cy="413318"/>
            <a:chOff x="4292320" y="4948339"/>
            <a:chExt cx="3284137" cy="435922"/>
          </a:xfrm>
        </p:grpSpPr>
        <p:sp>
          <p:nvSpPr>
            <p:cNvPr id="29" name="Text Box 9"/>
            <p:cNvSpPr txBox="1">
              <a:spLocks noChangeArrowheads="1"/>
            </p:cNvSpPr>
            <p:nvPr/>
          </p:nvSpPr>
          <p:spPr bwMode="auto">
            <a:xfrm>
              <a:off x="5076457" y="4948339"/>
              <a:ext cx="2500000" cy="43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86" dirty="0">
                  <a:latin typeface="微软雅黑" panose="020B0503020204020204" pitchFamily="34" charset="-122"/>
                  <a:ea typeface="微软雅黑" panose="020B0503020204020204" pitchFamily="34" charset="-122"/>
                </a:rPr>
                <a:t>512/4 =</a:t>
              </a:r>
              <a:r>
                <a:rPr lang="en-US" altLang="zh-CN" sz="2086" dirty="0">
                  <a:solidFill>
                    <a:srgbClr val="0237D8"/>
                  </a:solidFill>
                  <a:latin typeface="微软雅黑" panose="020B0503020204020204" pitchFamily="34" charset="-122"/>
                  <a:ea typeface="微软雅黑" panose="020B0503020204020204" pitchFamily="34" charset="-122"/>
                </a:rPr>
                <a:t>128</a:t>
              </a:r>
              <a:r>
                <a:rPr lang="zh-CN" altLang="en-US" sz="2086" dirty="0">
                  <a:solidFill>
                    <a:srgbClr val="0237D8"/>
                  </a:solidFill>
                  <a:latin typeface="微软雅黑" panose="020B0503020204020204" pitchFamily="34" charset="-122"/>
                  <a:ea typeface="微软雅黑" panose="020B0503020204020204" pitchFamily="34" charset="-122"/>
                </a:rPr>
                <a:t>组</a:t>
              </a:r>
            </a:p>
          </p:txBody>
        </p:sp>
        <p:sp>
          <p:nvSpPr>
            <p:cNvPr id="30" name="右箭头 29"/>
            <p:cNvSpPr/>
            <p:nvPr/>
          </p:nvSpPr>
          <p:spPr>
            <a:xfrm>
              <a:off x="4292320" y="5044273"/>
              <a:ext cx="641421" cy="222738"/>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grpSp>
      <p:grpSp>
        <p:nvGrpSpPr>
          <p:cNvPr id="32" name="组合 31"/>
          <p:cNvGrpSpPr/>
          <p:nvPr/>
        </p:nvGrpSpPr>
        <p:grpSpPr>
          <a:xfrm>
            <a:off x="6498456" y="5028150"/>
            <a:ext cx="2686706" cy="525114"/>
            <a:chOff x="6842927" y="5436157"/>
            <a:chExt cx="2833635" cy="553831"/>
          </a:xfrm>
        </p:grpSpPr>
        <p:sp>
          <p:nvSpPr>
            <p:cNvPr id="23" name="Text Box 13"/>
            <p:cNvSpPr txBox="1">
              <a:spLocks noChangeArrowheads="1"/>
            </p:cNvSpPr>
            <p:nvPr/>
          </p:nvSpPr>
          <p:spPr bwMode="auto">
            <a:xfrm>
              <a:off x="7602796" y="5554067"/>
              <a:ext cx="2073766" cy="43592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86" dirty="0">
                  <a:latin typeface="微软雅黑" panose="020B0503020204020204" pitchFamily="34" charset="-122"/>
                  <a:ea typeface="微软雅黑" panose="020B0503020204020204" pitchFamily="34" charset="-122"/>
                </a:rPr>
                <a:t>Index</a:t>
              </a:r>
              <a:r>
                <a:rPr lang="zh-CN" altLang="en-US" sz="2086" dirty="0">
                  <a:latin typeface="微软雅黑" panose="020B0503020204020204" pitchFamily="34" charset="-122"/>
                  <a:ea typeface="微软雅黑" panose="020B0503020204020204" pitchFamily="34" charset="-122"/>
                </a:rPr>
                <a:t>字段</a:t>
              </a:r>
              <a:r>
                <a:rPr lang="en-US" altLang="zh-CN" sz="2086" dirty="0">
                  <a:latin typeface="微软雅黑" panose="020B0503020204020204" pitchFamily="34" charset="-122"/>
                  <a:ea typeface="微软雅黑" panose="020B0503020204020204" pitchFamily="34" charset="-122"/>
                </a:rPr>
                <a:t> 7</a:t>
              </a:r>
              <a:r>
                <a:rPr lang="zh-CN" altLang="en-US" sz="2086" dirty="0">
                  <a:latin typeface="微软雅黑" panose="020B0503020204020204" pitchFamily="34" charset="-122"/>
                  <a:ea typeface="微软雅黑" panose="020B0503020204020204" pitchFamily="34" charset="-122"/>
                </a:rPr>
                <a:t>位</a:t>
              </a:r>
            </a:p>
          </p:txBody>
        </p:sp>
        <p:sp>
          <p:nvSpPr>
            <p:cNvPr id="31" name="圆角右箭头 30"/>
            <p:cNvSpPr/>
            <p:nvPr/>
          </p:nvSpPr>
          <p:spPr>
            <a:xfrm flipV="1">
              <a:off x="6842927" y="5436157"/>
              <a:ext cx="582805" cy="482321"/>
            </a:xfrm>
            <a:prstGeom prst="ben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tx1"/>
                </a:solidFill>
              </a:endParaRPr>
            </a:p>
          </p:txBody>
        </p:sp>
      </p:grpSp>
      <p:sp>
        <p:nvSpPr>
          <p:cNvPr id="25" name="标题 1">
            <a:extLst>
              <a:ext uri="{FF2B5EF4-FFF2-40B4-BE49-F238E27FC236}">
                <a16:creationId xmlns:a16="http://schemas.microsoft.com/office/drawing/2014/main" id="{57CDC685-7672-4002-9B96-25DE3F9EF2EA}"/>
              </a:ext>
            </a:extLst>
          </p:cNvPr>
          <p:cNvSpPr>
            <a:spLocks noGrp="1"/>
          </p:cNvSpPr>
          <p:nvPr>
            <p:ph type="title"/>
          </p:nvPr>
        </p:nvSpPr>
        <p:spPr>
          <a:xfrm>
            <a:off x="487822" y="257614"/>
            <a:ext cx="3320090" cy="617641"/>
          </a:xfrm>
        </p:spPr>
        <p:txBody>
          <a:bodyPr/>
          <a:lstStyle/>
          <a:p>
            <a:r>
              <a:rPr lang="en-US" altLang="zh-CN" dirty="0"/>
              <a:t>Cache</a:t>
            </a:r>
            <a:r>
              <a:rPr lang="zh-CN" altLang="en-US" dirty="0"/>
              <a:t>例题选讲</a:t>
            </a:r>
          </a:p>
        </p:txBody>
      </p:sp>
      <p:grpSp>
        <p:nvGrpSpPr>
          <p:cNvPr id="22" name="组合 4">
            <a:extLst>
              <a:ext uri="{FF2B5EF4-FFF2-40B4-BE49-F238E27FC236}">
                <a16:creationId xmlns:a16="http://schemas.microsoft.com/office/drawing/2014/main" id="{D798FE68-04E1-4FD7-8026-88AFF8BCA9C9}"/>
              </a:ext>
            </a:extLst>
          </p:cNvPr>
          <p:cNvGrpSpPr>
            <a:grpSpLocks/>
          </p:cNvGrpSpPr>
          <p:nvPr/>
        </p:nvGrpSpPr>
        <p:grpSpPr bwMode="auto">
          <a:xfrm>
            <a:off x="2251826" y="2609215"/>
            <a:ext cx="6933336" cy="640995"/>
            <a:chOff x="1905625" y="5551488"/>
            <a:chExt cx="6484262" cy="1207520"/>
          </a:xfrm>
        </p:grpSpPr>
        <p:sp>
          <p:nvSpPr>
            <p:cNvPr id="26" name="Text Box 2">
              <a:extLst>
                <a:ext uri="{FF2B5EF4-FFF2-40B4-BE49-F238E27FC236}">
                  <a16:creationId xmlns:a16="http://schemas.microsoft.com/office/drawing/2014/main" id="{20008F28-9F4F-4633-BB3E-6EBBCE091EC5}"/>
                </a:ext>
              </a:extLst>
            </p:cNvPr>
            <p:cNvSpPr txBox="1">
              <a:spLocks noChangeArrowheads="1"/>
            </p:cNvSpPr>
            <p:nvPr/>
          </p:nvSpPr>
          <p:spPr bwMode="auto">
            <a:xfrm>
              <a:off x="5417480" y="6437749"/>
              <a:ext cx="915658" cy="315737"/>
            </a:xfrm>
            <a:prstGeom prst="rect">
              <a:avLst/>
            </a:prstGeom>
            <a:noFill/>
            <a:ln w="19050">
              <a:noFill/>
              <a:miter lim="800000"/>
              <a:headEnd/>
              <a:tailEnd/>
            </a:ln>
          </p:spPr>
          <p:txBody>
            <a:bodyPr lIns="0" tIns="0" rIns="0" bIns="0" anchor="ctr" anchorCtr="1"/>
            <a:lstStyle/>
            <a:p>
              <a:pPr algn="ctr">
                <a:defRPr/>
              </a:pPr>
              <a:r>
                <a:rPr lang="en-US" altLang="zh-CN" sz="2000" dirty="0">
                  <a:solidFill>
                    <a:schemeClr val="tx2"/>
                  </a:solidFill>
                  <a:latin typeface="Arial" pitchFamily="34" charset="0"/>
                </a:rPr>
                <a:t>s</a:t>
              </a:r>
              <a:r>
                <a:rPr lang="zh-CN" altLang="en-US" sz="2000" dirty="0">
                  <a:solidFill>
                    <a:schemeClr val="tx2"/>
                  </a:solidFill>
                  <a:latin typeface="Arial" pitchFamily="34" charset="0"/>
                </a:rPr>
                <a:t>位</a:t>
              </a:r>
              <a:endParaRPr lang="zh-CN" altLang="en-US" sz="2000" dirty="0">
                <a:solidFill>
                  <a:schemeClr val="tx2"/>
                </a:solidFill>
                <a:effectLst>
                  <a:outerShdw blurRad="38100" dist="38100" dir="2700000" algn="tl">
                    <a:srgbClr val="C0C0C0"/>
                  </a:outerShdw>
                </a:effectLst>
                <a:latin typeface="Arial" pitchFamily="34" charset="0"/>
              </a:endParaRPr>
            </a:p>
          </p:txBody>
        </p:sp>
        <p:sp>
          <p:nvSpPr>
            <p:cNvPr id="27" name="Text Box 3">
              <a:extLst>
                <a:ext uri="{FF2B5EF4-FFF2-40B4-BE49-F238E27FC236}">
                  <a16:creationId xmlns:a16="http://schemas.microsoft.com/office/drawing/2014/main" id="{5372A161-02EA-4E87-B8FC-2A94A51E2918}"/>
                </a:ext>
              </a:extLst>
            </p:cNvPr>
            <p:cNvSpPr txBox="1">
              <a:spLocks noChangeArrowheads="1"/>
            </p:cNvSpPr>
            <p:nvPr/>
          </p:nvSpPr>
          <p:spPr bwMode="auto">
            <a:xfrm>
              <a:off x="7092150" y="6389863"/>
              <a:ext cx="953673" cy="315737"/>
            </a:xfrm>
            <a:prstGeom prst="rect">
              <a:avLst/>
            </a:prstGeom>
            <a:noFill/>
            <a:ln w="19050">
              <a:noFill/>
              <a:miter lim="800000"/>
              <a:headEnd/>
              <a:tailEnd/>
            </a:ln>
          </p:spPr>
          <p:txBody>
            <a:bodyPr lIns="0" tIns="0" rIns="0" bIns="0" anchor="ctr" anchorCtr="1"/>
            <a:lstStyle/>
            <a:p>
              <a:pPr algn="ctr">
                <a:defRPr/>
              </a:pPr>
              <a:r>
                <a:rPr lang="en-US" altLang="zh-CN" sz="2000" dirty="0">
                  <a:solidFill>
                    <a:schemeClr val="tx2"/>
                  </a:solidFill>
                  <a:latin typeface="Arial" pitchFamily="34" charset="0"/>
                </a:rPr>
                <a:t>b</a:t>
              </a:r>
              <a:r>
                <a:rPr lang="zh-CN" altLang="en-US" sz="2000" dirty="0">
                  <a:solidFill>
                    <a:schemeClr val="tx2"/>
                  </a:solidFill>
                  <a:latin typeface="Arial" pitchFamily="34" charset="0"/>
                </a:rPr>
                <a:t>位</a:t>
              </a:r>
              <a:endParaRPr lang="zh-CN" altLang="en-US" sz="2000" dirty="0">
                <a:solidFill>
                  <a:schemeClr val="tx2"/>
                </a:solidFill>
                <a:effectLst>
                  <a:outerShdw blurRad="38100" dist="38100" dir="2700000" algn="tl">
                    <a:srgbClr val="C0C0C0"/>
                  </a:outerShdw>
                </a:effectLst>
                <a:latin typeface="Arial" pitchFamily="34" charset="0"/>
              </a:endParaRPr>
            </a:p>
          </p:txBody>
        </p:sp>
        <p:sp>
          <p:nvSpPr>
            <p:cNvPr id="34" name="AutoShape 5">
              <a:extLst>
                <a:ext uri="{FF2B5EF4-FFF2-40B4-BE49-F238E27FC236}">
                  <a16:creationId xmlns:a16="http://schemas.microsoft.com/office/drawing/2014/main" id="{018A772A-922E-42B0-85EE-B0CFB7EB66DA}"/>
                </a:ext>
              </a:extLst>
            </p:cNvPr>
            <p:cNvSpPr>
              <a:spLocks/>
            </p:cNvSpPr>
            <p:nvPr/>
          </p:nvSpPr>
          <p:spPr bwMode="auto">
            <a:xfrm rot="16200000">
              <a:off x="5799106" y="5395755"/>
              <a:ext cx="152404" cy="1683058"/>
            </a:xfrm>
            <a:prstGeom prst="leftBrace">
              <a:avLst>
                <a:gd name="adj1" fmla="val 46921"/>
                <a:gd name="adj2" fmla="val 50000"/>
              </a:avLst>
            </a:prstGeom>
            <a:noFill/>
            <a:ln w="19050">
              <a:solidFill>
                <a:schemeClr val="tx2"/>
              </a:solidFill>
              <a:round/>
              <a:headEnd/>
              <a:tailEnd/>
            </a:ln>
          </p:spPr>
          <p:txBody>
            <a:bodyPr vert="eaVert" anchor="ctr" anchorCtr="1"/>
            <a:lstStyle/>
            <a:p>
              <a:pPr algn="ctr"/>
              <a:endParaRPr lang="zh-CN" altLang="en-US" sz="2000"/>
            </a:p>
          </p:txBody>
        </p:sp>
        <p:sp>
          <p:nvSpPr>
            <p:cNvPr id="35" name="AutoShape 6">
              <a:extLst>
                <a:ext uri="{FF2B5EF4-FFF2-40B4-BE49-F238E27FC236}">
                  <a16:creationId xmlns:a16="http://schemas.microsoft.com/office/drawing/2014/main" id="{DD819E8E-FABF-4713-9283-016F54674313}"/>
                </a:ext>
              </a:extLst>
            </p:cNvPr>
            <p:cNvSpPr>
              <a:spLocks/>
            </p:cNvSpPr>
            <p:nvPr/>
          </p:nvSpPr>
          <p:spPr bwMode="auto">
            <a:xfrm rot="16200000">
              <a:off x="7471603" y="5406316"/>
              <a:ext cx="163517" cy="1673050"/>
            </a:xfrm>
            <a:prstGeom prst="leftBrace">
              <a:avLst>
                <a:gd name="adj1" fmla="val 57696"/>
                <a:gd name="adj2" fmla="val 50000"/>
              </a:avLst>
            </a:prstGeom>
            <a:noFill/>
            <a:ln w="19050">
              <a:solidFill>
                <a:schemeClr val="tx2"/>
              </a:solidFill>
              <a:round/>
              <a:headEnd/>
              <a:tailEnd/>
            </a:ln>
          </p:spPr>
          <p:txBody>
            <a:bodyPr vert="eaVert" anchor="ctr" anchorCtr="1"/>
            <a:lstStyle/>
            <a:p>
              <a:pPr algn="ctr"/>
              <a:endParaRPr lang="zh-CN" altLang="en-US" sz="2000"/>
            </a:p>
          </p:txBody>
        </p:sp>
        <p:sp>
          <p:nvSpPr>
            <p:cNvPr id="36" name="Rectangle 9">
              <a:extLst>
                <a:ext uri="{FF2B5EF4-FFF2-40B4-BE49-F238E27FC236}">
                  <a16:creationId xmlns:a16="http://schemas.microsoft.com/office/drawing/2014/main" id="{09EFE5C8-3764-4B02-A436-35CA8CC5A495}"/>
                </a:ext>
              </a:extLst>
            </p:cNvPr>
            <p:cNvSpPr>
              <a:spLocks noChangeArrowheads="1"/>
            </p:cNvSpPr>
            <p:nvPr/>
          </p:nvSpPr>
          <p:spPr bwMode="auto">
            <a:xfrm>
              <a:off x="1905626" y="5551488"/>
              <a:ext cx="3128154" cy="533399"/>
            </a:xfrm>
            <a:prstGeom prst="rect">
              <a:avLst/>
            </a:prstGeom>
            <a:solidFill>
              <a:srgbClr val="0066FF"/>
            </a:solidFill>
            <a:ln w="19050">
              <a:solidFill>
                <a:schemeClr val="tx2"/>
              </a:solidFill>
              <a:miter lim="800000"/>
              <a:headEnd/>
              <a:tailEnd/>
            </a:ln>
          </p:spPr>
          <p:txBody>
            <a:bodyPr anchor="ctr" anchorCtr="1"/>
            <a:lstStyle/>
            <a:p>
              <a:pPr algn="ctr"/>
              <a:r>
                <a:rPr lang="zh-CN" altLang="en-US" dirty="0">
                  <a:solidFill>
                    <a:schemeClr val="bg1"/>
                  </a:solidFill>
                </a:rPr>
                <a:t>标记</a:t>
              </a:r>
            </a:p>
          </p:txBody>
        </p:sp>
        <p:sp>
          <p:nvSpPr>
            <p:cNvPr id="37" name="Rectangle 10">
              <a:extLst>
                <a:ext uri="{FF2B5EF4-FFF2-40B4-BE49-F238E27FC236}">
                  <a16:creationId xmlns:a16="http://schemas.microsoft.com/office/drawing/2014/main" id="{DE101CAC-589A-4672-86A5-DEC29CF2B9C8}"/>
                </a:ext>
              </a:extLst>
            </p:cNvPr>
            <p:cNvSpPr>
              <a:spLocks noChangeArrowheads="1"/>
            </p:cNvSpPr>
            <p:nvPr/>
          </p:nvSpPr>
          <p:spPr bwMode="auto">
            <a:xfrm>
              <a:off x="5033780" y="5551488"/>
              <a:ext cx="1683057" cy="533399"/>
            </a:xfrm>
            <a:prstGeom prst="rect">
              <a:avLst/>
            </a:prstGeom>
            <a:solidFill>
              <a:srgbClr val="00B050"/>
            </a:solidFill>
            <a:ln w="19050">
              <a:solidFill>
                <a:schemeClr val="tx2"/>
              </a:solidFill>
              <a:miter lim="800000"/>
              <a:headEnd/>
              <a:tailEnd/>
            </a:ln>
          </p:spPr>
          <p:txBody>
            <a:bodyPr anchor="ctr" anchorCtr="1"/>
            <a:lstStyle/>
            <a:p>
              <a:pPr algn="ctr"/>
              <a:r>
                <a:rPr lang="zh-CN" altLang="en-US" dirty="0">
                  <a:solidFill>
                    <a:schemeClr val="bg1"/>
                  </a:solidFill>
                </a:rPr>
                <a:t>组索引</a:t>
              </a:r>
            </a:p>
          </p:txBody>
        </p:sp>
        <p:sp>
          <p:nvSpPr>
            <p:cNvPr id="38" name="Rectangle 11">
              <a:extLst>
                <a:ext uri="{FF2B5EF4-FFF2-40B4-BE49-F238E27FC236}">
                  <a16:creationId xmlns:a16="http://schemas.microsoft.com/office/drawing/2014/main" id="{1886EAD9-778E-483E-AAE3-3FCCCF13D844}"/>
                </a:ext>
              </a:extLst>
            </p:cNvPr>
            <p:cNvSpPr>
              <a:spLocks noChangeArrowheads="1"/>
            </p:cNvSpPr>
            <p:nvPr/>
          </p:nvSpPr>
          <p:spPr bwMode="auto">
            <a:xfrm>
              <a:off x="6716837" y="5551488"/>
              <a:ext cx="1673050" cy="533399"/>
            </a:xfrm>
            <a:prstGeom prst="rect">
              <a:avLst/>
            </a:prstGeom>
            <a:solidFill>
              <a:srgbClr val="FFFF00"/>
            </a:solidFill>
            <a:ln w="19050">
              <a:solidFill>
                <a:schemeClr val="tx2"/>
              </a:solidFill>
              <a:miter lim="800000"/>
              <a:headEnd/>
              <a:tailEnd/>
            </a:ln>
          </p:spPr>
          <p:txBody>
            <a:bodyPr anchor="ctr" anchorCtr="1"/>
            <a:lstStyle/>
            <a:p>
              <a:pPr algn="ctr"/>
              <a:r>
                <a:rPr lang="zh-CN" altLang="en-US" dirty="0"/>
                <a:t>字 </a:t>
              </a:r>
              <a:r>
                <a:rPr lang="en-US" altLang="zh-CN" dirty="0"/>
                <a:t>(</a:t>
              </a:r>
              <a:r>
                <a:rPr lang="zh-CN" altLang="en-US" dirty="0"/>
                <a:t>块内字偏移</a:t>
              </a:r>
              <a:r>
                <a:rPr lang="en-US" altLang="zh-CN" dirty="0"/>
                <a:t>)</a:t>
              </a:r>
              <a:endParaRPr lang="zh-CN" altLang="en-US" dirty="0"/>
            </a:p>
          </p:txBody>
        </p:sp>
        <p:sp>
          <p:nvSpPr>
            <p:cNvPr id="39" name="Text Box 13">
              <a:extLst>
                <a:ext uri="{FF2B5EF4-FFF2-40B4-BE49-F238E27FC236}">
                  <a16:creationId xmlns:a16="http://schemas.microsoft.com/office/drawing/2014/main" id="{79272FDF-3D82-423E-89D4-23F28F005E7E}"/>
                </a:ext>
              </a:extLst>
            </p:cNvPr>
            <p:cNvSpPr txBox="1">
              <a:spLocks noChangeArrowheads="1"/>
            </p:cNvSpPr>
            <p:nvPr/>
          </p:nvSpPr>
          <p:spPr bwMode="auto">
            <a:xfrm>
              <a:off x="3012698" y="6443271"/>
              <a:ext cx="914005" cy="315737"/>
            </a:xfrm>
            <a:prstGeom prst="rect">
              <a:avLst/>
            </a:prstGeom>
            <a:noFill/>
            <a:ln w="19050">
              <a:noFill/>
              <a:miter lim="800000"/>
              <a:headEnd/>
              <a:tailEnd/>
            </a:ln>
          </p:spPr>
          <p:txBody>
            <a:bodyPr lIns="0" tIns="0" rIns="0" bIns="0" anchor="ctr" anchorCtr="1"/>
            <a:lstStyle/>
            <a:p>
              <a:pPr algn="ctr">
                <a:defRPr/>
              </a:pPr>
              <a:r>
                <a:rPr lang="en-US" altLang="zh-CN" sz="2000" dirty="0">
                  <a:solidFill>
                    <a:schemeClr val="tx2"/>
                  </a:solidFill>
                  <a:latin typeface="Arial" pitchFamily="34" charset="0"/>
                </a:rPr>
                <a:t>t</a:t>
              </a:r>
              <a:r>
                <a:rPr lang="zh-CN" altLang="en-US" sz="2000" dirty="0">
                  <a:solidFill>
                    <a:schemeClr val="tx2"/>
                  </a:solidFill>
                  <a:latin typeface="Arial" pitchFamily="34" charset="0"/>
                </a:rPr>
                <a:t>位</a:t>
              </a:r>
              <a:endParaRPr lang="zh-CN" altLang="en-US" sz="2000" dirty="0">
                <a:solidFill>
                  <a:schemeClr val="tx2"/>
                </a:solidFill>
                <a:effectLst>
                  <a:outerShdw blurRad="38100" dist="38100" dir="2700000" algn="tl">
                    <a:srgbClr val="C0C0C0"/>
                  </a:outerShdw>
                </a:effectLst>
                <a:latin typeface="Arial" pitchFamily="34" charset="0"/>
              </a:endParaRPr>
            </a:p>
          </p:txBody>
        </p:sp>
        <p:sp>
          <p:nvSpPr>
            <p:cNvPr id="40" name="AutoShape 14">
              <a:extLst>
                <a:ext uri="{FF2B5EF4-FFF2-40B4-BE49-F238E27FC236}">
                  <a16:creationId xmlns:a16="http://schemas.microsoft.com/office/drawing/2014/main" id="{4A30210C-5CAC-4D2A-B4BC-AF5E2126BF91}"/>
                </a:ext>
              </a:extLst>
            </p:cNvPr>
            <p:cNvSpPr>
              <a:spLocks/>
            </p:cNvSpPr>
            <p:nvPr/>
          </p:nvSpPr>
          <p:spPr bwMode="auto">
            <a:xfrm rot="16200000">
              <a:off x="3393499" y="4673206"/>
              <a:ext cx="152406" cy="3128154"/>
            </a:xfrm>
            <a:prstGeom prst="leftBrace">
              <a:avLst>
                <a:gd name="adj1" fmla="val 47215"/>
                <a:gd name="adj2" fmla="val 50000"/>
              </a:avLst>
            </a:prstGeom>
            <a:noFill/>
            <a:ln w="19050">
              <a:solidFill>
                <a:schemeClr val="tx2"/>
              </a:solidFill>
              <a:round/>
              <a:headEnd/>
              <a:tailEnd/>
            </a:ln>
          </p:spPr>
          <p:txBody>
            <a:bodyPr vert="eaVert" anchor="ctr" anchorCtr="1"/>
            <a:lstStyle/>
            <a:p>
              <a:pPr algn="ctr"/>
              <a:endParaRPr lang="zh-CN" altLang="en-US" sz="2000"/>
            </a:p>
          </p:txBody>
        </p:sp>
      </p:grpSp>
    </p:spTree>
    <p:extLst>
      <p:ext uri="{BB962C8B-B14F-4D97-AF65-F5344CB8AC3E}">
        <p14:creationId xmlns:p14="http://schemas.microsoft.com/office/powerpoint/2010/main" val="9732434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vertic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vertic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linds(vertical)">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blinds(vertical)">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blinds(vertical)">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5"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blinds(vertical)">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7" grpId="0"/>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 name="圆角矩形 70"/>
          <p:cNvSpPr/>
          <p:nvPr/>
        </p:nvSpPr>
        <p:spPr>
          <a:xfrm>
            <a:off x="487822" y="942764"/>
            <a:ext cx="11250088" cy="2257636"/>
          </a:xfrm>
          <a:prstGeom prst="roundRect">
            <a:avLst>
              <a:gd name="adj" fmla="val 3855"/>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指令格式设计举例</a:t>
            </a:r>
          </a:p>
        </p:txBody>
      </p:sp>
      <p:sp>
        <p:nvSpPr>
          <p:cNvPr id="3" name="内容占位符 2"/>
          <p:cNvSpPr>
            <a:spLocks noGrp="1"/>
          </p:cNvSpPr>
          <p:nvPr>
            <p:ph idx="1"/>
          </p:nvPr>
        </p:nvSpPr>
        <p:spPr>
          <a:xfrm>
            <a:off x="487822" y="942764"/>
            <a:ext cx="11100798" cy="2845465"/>
          </a:xfrm>
        </p:spPr>
        <p:txBody>
          <a:bodyPr>
            <a:normAutofit/>
          </a:bodyPr>
          <a:lstStyle/>
          <a:p>
            <a:r>
              <a:rPr lang="zh-CN" altLang="en-US" sz="2400" b="1" dirty="0"/>
              <a:t>例</a:t>
            </a:r>
            <a:r>
              <a:rPr lang="en-US" altLang="zh-CN" sz="2400" b="1" dirty="0"/>
              <a:t>2. </a:t>
            </a:r>
            <a:r>
              <a:rPr lang="zh-CN" altLang="en-US" sz="2400" dirty="0"/>
              <a:t>某机器字长</a:t>
            </a:r>
            <a:r>
              <a:rPr lang="en-US" altLang="zh-CN" sz="2400" dirty="0"/>
              <a:t>32</a:t>
            </a:r>
            <a:r>
              <a:rPr lang="zh-CN" altLang="en-US" sz="2400" dirty="0"/>
              <a:t>位，采用三地址指令，支持</a:t>
            </a:r>
            <a:r>
              <a:rPr lang="en-US" altLang="zh-CN" sz="2400" dirty="0"/>
              <a:t>8</a:t>
            </a:r>
            <a:r>
              <a:rPr lang="zh-CN" altLang="en-US" sz="2400" dirty="0"/>
              <a:t>种寻址操作，完成</a:t>
            </a:r>
            <a:r>
              <a:rPr lang="en-US" altLang="zh-CN" sz="2400" dirty="0"/>
              <a:t>60</a:t>
            </a:r>
            <a:r>
              <a:rPr lang="zh-CN" altLang="en-US" sz="2400" dirty="0"/>
              <a:t>种操作，各寻址方式均可在</a:t>
            </a:r>
            <a:r>
              <a:rPr lang="en-US" altLang="zh-CN" sz="2400" dirty="0"/>
              <a:t>2K</a:t>
            </a:r>
            <a:r>
              <a:rPr lang="zh-CN" altLang="en-US" sz="2400" dirty="0"/>
              <a:t>主存范围内取得操作数，并可在</a:t>
            </a:r>
            <a:r>
              <a:rPr lang="en-US" altLang="zh-CN" sz="2400" dirty="0"/>
              <a:t>1K</a:t>
            </a:r>
            <a:r>
              <a:rPr lang="zh-CN" altLang="en-US" sz="2400" dirty="0"/>
              <a:t>范围内保存运算结果。问应采用什么样的指令格式？指令字长最少应为多少位？执行一条直接寻址模式指令最多要访问多少次主存？</a:t>
            </a:r>
          </a:p>
          <a:p>
            <a:pPr lvl="1"/>
            <a:endParaRPr lang="zh-CN" altLang="en-US" sz="1800" dirty="0"/>
          </a:p>
        </p:txBody>
      </p:sp>
      <p:grpSp>
        <p:nvGrpSpPr>
          <p:cNvPr id="4" name="组合 3">
            <a:extLst>
              <a:ext uri="{FF2B5EF4-FFF2-40B4-BE49-F238E27FC236}">
                <a16:creationId xmlns:a16="http://schemas.microsoft.com/office/drawing/2014/main" id="{A1F67BE7-65B9-426B-89B8-88816F1A5419}"/>
              </a:ext>
            </a:extLst>
          </p:cNvPr>
          <p:cNvGrpSpPr/>
          <p:nvPr/>
        </p:nvGrpSpPr>
        <p:grpSpPr>
          <a:xfrm>
            <a:off x="1532777" y="3588174"/>
            <a:ext cx="9943579" cy="1220715"/>
            <a:chOff x="1532777" y="3588174"/>
            <a:chExt cx="9943579" cy="1220715"/>
          </a:xfrm>
        </p:grpSpPr>
        <p:grpSp>
          <p:nvGrpSpPr>
            <p:cNvPr id="12" name="组合 11"/>
            <p:cNvGrpSpPr/>
            <p:nvPr/>
          </p:nvGrpSpPr>
          <p:grpSpPr>
            <a:xfrm>
              <a:off x="1532777" y="3958841"/>
              <a:ext cx="8824204" cy="433607"/>
              <a:chOff x="3894493" y="1942889"/>
              <a:chExt cx="7784244" cy="433607"/>
            </a:xfrm>
            <a:effectLst>
              <a:outerShdw blurRad="50800" dist="38100" dir="5400000" algn="t" rotWithShape="0">
                <a:prstClr val="black">
                  <a:alpha val="40000"/>
                </a:prstClr>
              </a:outerShdw>
            </a:effectLst>
          </p:grpSpPr>
          <p:sp>
            <p:nvSpPr>
              <p:cNvPr id="13" name="矩形 12"/>
              <p:cNvSpPr/>
              <p:nvPr/>
            </p:nvSpPr>
            <p:spPr>
              <a:xfrm>
                <a:off x="3894493" y="1942890"/>
                <a:ext cx="1376289" cy="432048"/>
              </a:xfrm>
              <a:prstGeom prst="rect">
                <a:avLst/>
              </a:prstGeom>
              <a:solidFill>
                <a:srgbClr val="CCFF66"/>
              </a:solidFill>
              <a:ln w="25400" cap="flat" cmpd="sng" algn="ctr">
                <a:solidFill>
                  <a:srgbClr val="080808"/>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微软雅黑"/>
                    <a:ea typeface="微软雅黑"/>
                    <a:cs typeface="+mn-cs"/>
                  </a:rPr>
                  <a:t>OP</a:t>
                </a:r>
              </a:p>
            </p:txBody>
          </p:sp>
          <p:grpSp>
            <p:nvGrpSpPr>
              <p:cNvPr id="14" name="组合 13"/>
              <p:cNvGrpSpPr/>
              <p:nvPr/>
            </p:nvGrpSpPr>
            <p:grpSpPr>
              <a:xfrm>
                <a:off x="5262946" y="1942889"/>
                <a:ext cx="6415791" cy="433607"/>
                <a:chOff x="5730213" y="1335507"/>
                <a:chExt cx="5427090" cy="433607"/>
              </a:xfrm>
            </p:grpSpPr>
            <p:sp>
              <p:nvSpPr>
                <p:cNvPr id="15" name="矩形 14"/>
                <p:cNvSpPr/>
                <p:nvPr/>
              </p:nvSpPr>
              <p:spPr>
                <a:xfrm>
                  <a:off x="8247421" y="1335507"/>
                  <a:ext cx="1170765" cy="432048"/>
                </a:xfrm>
                <a:prstGeom prst="rect">
                  <a:avLst/>
                </a:prstGeom>
                <a:solidFill>
                  <a:srgbClr val="00B0F0"/>
                </a:solidFill>
                <a:ln w="25400" cap="flat" cmpd="sng" algn="ctr">
                  <a:solidFill>
                    <a:srgbClr val="080808"/>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chemeClr val="bg1"/>
                      </a:solidFill>
                      <a:effectLst/>
                      <a:uLnTx/>
                      <a:uFillTx/>
                      <a:latin typeface="微软雅黑"/>
                      <a:ea typeface="微软雅黑"/>
                      <a:cs typeface="+mn-cs"/>
                    </a:rPr>
                    <a:t>A2</a:t>
                  </a:r>
                </a:p>
              </p:txBody>
            </p:sp>
            <p:sp>
              <p:nvSpPr>
                <p:cNvPr id="16" name="矩形 15"/>
                <p:cNvSpPr/>
                <p:nvPr/>
              </p:nvSpPr>
              <p:spPr>
                <a:xfrm>
                  <a:off x="7578620" y="1335507"/>
                  <a:ext cx="681997" cy="432048"/>
                </a:xfrm>
                <a:prstGeom prst="rect">
                  <a:avLst/>
                </a:prstGeom>
                <a:solidFill>
                  <a:schemeClr val="accent2">
                    <a:lumMod val="60000"/>
                    <a:lumOff val="40000"/>
                  </a:schemeClr>
                </a:solidFill>
                <a:ln w="25400" cap="flat" cmpd="sng" algn="ctr">
                  <a:solidFill>
                    <a:srgbClr val="080808"/>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chemeClr val="bg1"/>
                      </a:solidFill>
                      <a:effectLst/>
                      <a:uLnTx/>
                      <a:uFillTx/>
                      <a:latin typeface="微软雅黑"/>
                      <a:ea typeface="微软雅黑"/>
                      <a:cs typeface="+mn-cs"/>
                    </a:rPr>
                    <a:t>Mode</a:t>
                  </a:r>
                </a:p>
              </p:txBody>
            </p:sp>
            <p:sp>
              <p:nvSpPr>
                <p:cNvPr id="17" name="矩形 16"/>
                <p:cNvSpPr/>
                <p:nvPr/>
              </p:nvSpPr>
              <p:spPr>
                <a:xfrm>
                  <a:off x="6359738" y="1335507"/>
                  <a:ext cx="1216671" cy="432048"/>
                </a:xfrm>
                <a:prstGeom prst="rect">
                  <a:avLst/>
                </a:prstGeom>
                <a:solidFill>
                  <a:srgbClr val="00B0F0"/>
                </a:solidFill>
                <a:ln w="25400" cap="flat" cmpd="sng" algn="ctr">
                  <a:solidFill>
                    <a:srgbClr val="080808"/>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chemeClr val="bg1"/>
                      </a:solidFill>
                      <a:effectLst/>
                      <a:uLnTx/>
                      <a:uFillTx/>
                      <a:latin typeface="微软雅黑"/>
                      <a:ea typeface="微软雅黑"/>
                      <a:cs typeface="+mn-cs"/>
                    </a:rPr>
                    <a:t>A1</a:t>
                  </a:r>
                </a:p>
              </p:txBody>
            </p:sp>
            <p:sp>
              <p:nvSpPr>
                <p:cNvPr id="18" name="矩形 17"/>
                <p:cNvSpPr/>
                <p:nvPr/>
              </p:nvSpPr>
              <p:spPr>
                <a:xfrm>
                  <a:off x="5730213" y="1335507"/>
                  <a:ext cx="629525" cy="432048"/>
                </a:xfrm>
                <a:prstGeom prst="rect">
                  <a:avLst/>
                </a:prstGeom>
                <a:solidFill>
                  <a:schemeClr val="accent2">
                    <a:lumMod val="60000"/>
                    <a:lumOff val="40000"/>
                  </a:schemeClr>
                </a:solidFill>
                <a:ln w="25400" cap="flat" cmpd="sng" algn="ctr">
                  <a:solidFill>
                    <a:srgbClr val="080808"/>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chemeClr val="bg1"/>
                      </a:solidFill>
                      <a:effectLst/>
                      <a:uLnTx/>
                      <a:uFillTx/>
                      <a:latin typeface="微软雅黑"/>
                      <a:ea typeface="微软雅黑"/>
                      <a:cs typeface="+mn-cs"/>
                    </a:rPr>
                    <a:t>Mode</a:t>
                  </a:r>
                </a:p>
              </p:txBody>
            </p:sp>
            <p:sp>
              <p:nvSpPr>
                <p:cNvPr id="34" name="矩形 33"/>
                <p:cNvSpPr/>
                <p:nvPr/>
              </p:nvSpPr>
              <p:spPr>
                <a:xfrm>
                  <a:off x="10086987" y="1337066"/>
                  <a:ext cx="1070316" cy="432048"/>
                </a:xfrm>
                <a:prstGeom prst="rect">
                  <a:avLst/>
                </a:prstGeom>
                <a:solidFill>
                  <a:srgbClr val="00B0F0"/>
                </a:solidFill>
                <a:ln w="25400" cap="flat" cmpd="sng" algn="ctr">
                  <a:solidFill>
                    <a:srgbClr val="080808"/>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chemeClr val="bg1"/>
                      </a:solidFill>
                      <a:effectLst/>
                      <a:uLnTx/>
                      <a:uFillTx/>
                      <a:latin typeface="微软雅黑"/>
                      <a:ea typeface="微软雅黑"/>
                      <a:cs typeface="+mn-cs"/>
                    </a:rPr>
                    <a:t>A3</a:t>
                  </a:r>
                </a:p>
              </p:txBody>
            </p:sp>
            <p:sp>
              <p:nvSpPr>
                <p:cNvPr id="35" name="矩形 34"/>
                <p:cNvSpPr/>
                <p:nvPr/>
              </p:nvSpPr>
              <p:spPr>
                <a:xfrm>
                  <a:off x="9416920" y="1337066"/>
                  <a:ext cx="670067" cy="432048"/>
                </a:xfrm>
                <a:prstGeom prst="rect">
                  <a:avLst/>
                </a:prstGeom>
                <a:solidFill>
                  <a:schemeClr val="accent2">
                    <a:lumMod val="60000"/>
                    <a:lumOff val="40000"/>
                  </a:schemeClr>
                </a:solidFill>
                <a:ln w="25400" cap="flat" cmpd="sng" algn="ctr">
                  <a:solidFill>
                    <a:srgbClr val="080808"/>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1" i="0" u="none" strike="noStrike" kern="0" cap="none" spc="0" normalizeH="0" baseline="0" noProof="0" dirty="0">
                      <a:ln>
                        <a:noFill/>
                      </a:ln>
                      <a:solidFill>
                        <a:schemeClr val="bg1"/>
                      </a:solidFill>
                      <a:effectLst/>
                      <a:uLnTx/>
                      <a:uFillTx/>
                      <a:latin typeface="微软雅黑"/>
                      <a:ea typeface="微软雅黑"/>
                      <a:cs typeface="+mn-cs"/>
                    </a:rPr>
                    <a:t>Mode</a:t>
                  </a:r>
                </a:p>
              </p:txBody>
            </p:sp>
          </p:grpSp>
        </p:grpSp>
        <p:grpSp>
          <p:nvGrpSpPr>
            <p:cNvPr id="19" name="组合 18"/>
            <p:cNvGrpSpPr/>
            <p:nvPr/>
          </p:nvGrpSpPr>
          <p:grpSpPr>
            <a:xfrm>
              <a:off x="3092936" y="4397605"/>
              <a:ext cx="4930451" cy="369778"/>
              <a:chOff x="4821299" y="2355943"/>
              <a:chExt cx="4130901" cy="369778"/>
            </a:xfrm>
          </p:grpSpPr>
          <p:grpSp>
            <p:nvGrpSpPr>
              <p:cNvPr id="20" name="组合 19"/>
              <p:cNvGrpSpPr/>
              <p:nvPr/>
            </p:nvGrpSpPr>
            <p:grpSpPr>
              <a:xfrm>
                <a:off x="4821299" y="2355943"/>
                <a:ext cx="2070795" cy="362546"/>
                <a:chOff x="4821299" y="2355943"/>
                <a:chExt cx="2070795" cy="362546"/>
              </a:xfrm>
            </p:grpSpPr>
            <p:cxnSp>
              <p:nvCxnSpPr>
                <p:cNvPr id="22" name="直接连接符 21"/>
                <p:cNvCxnSpPr/>
                <p:nvPr/>
              </p:nvCxnSpPr>
              <p:spPr>
                <a:xfrm>
                  <a:off x="4821299" y="2363175"/>
                  <a:ext cx="0" cy="33760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6892094" y="2355943"/>
                  <a:ext cx="0" cy="36254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1" name="直接连接符 20"/>
              <p:cNvCxnSpPr/>
              <p:nvPr/>
            </p:nvCxnSpPr>
            <p:spPr>
              <a:xfrm>
                <a:off x="8952200" y="2363175"/>
                <a:ext cx="0" cy="36254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3094878" y="4439557"/>
              <a:ext cx="2461597" cy="369332"/>
              <a:chOff x="5260333" y="2401814"/>
              <a:chExt cx="2171546" cy="369332"/>
            </a:xfrm>
          </p:grpSpPr>
          <p:sp>
            <p:nvSpPr>
              <p:cNvPr id="25" name="Rectangle 13"/>
              <p:cNvSpPr>
                <a:spLocks noChangeArrowheads="1"/>
              </p:cNvSpPr>
              <p:nvPr/>
            </p:nvSpPr>
            <p:spPr bwMode="auto">
              <a:xfrm>
                <a:off x="5627812" y="2401814"/>
                <a:ext cx="1295400" cy="369332"/>
              </a:xfrm>
              <a:prstGeom prst="rect">
                <a:avLst/>
              </a:prstGeom>
              <a:noFill/>
              <a:ln w="9525">
                <a:noFill/>
                <a:miter lim="800000"/>
                <a:headEnd/>
                <a:tailEnd/>
              </a:ln>
              <a:effectLst/>
            </p:spPr>
            <p:txBody>
              <a:bodyPr>
                <a:spAutoFit/>
              </a:bodyPr>
              <a:lstStyle/>
              <a:p>
                <a:pPr algn="r" fontAlgn="base">
                  <a:spcBef>
                    <a:spcPct val="20000"/>
                  </a:spcBef>
                  <a:spcAft>
                    <a:spcPct val="0"/>
                  </a:spcAft>
                  <a:buClr>
                    <a:srgbClr val="FFCC00"/>
                  </a:buClr>
                  <a:buSzPct val="70000"/>
                  <a:defRPr/>
                </a:pPr>
                <a:r>
                  <a:rPr lang="zh-CN" altLang="en-US" b="1" dirty="0">
                    <a:solidFill>
                      <a:srgbClr val="0000FF"/>
                    </a:solidFill>
                    <a:latin typeface="微软雅黑" pitchFamily="34" charset="-122"/>
                    <a:ea typeface="微软雅黑" pitchFamily="34" charset="-122"/>
                  </a:rPr>
                  <a:t>源操作数</a:t>
                </a:r>
                <a:r>
                  <a:rPr lang="en-US" altLang="zh-CN" b="1" dirty="0">
                    <a:solidFill>
                      <a:srgbClr val="0000FF"/>
                    </a:solidFill>
                    <a:latin typeface="微软雅黑" pitchFamily="34" charset="-122"/>
                    <a:ea typeface="微软雅黑" pitchFamily="34" charset="-122"/>
                  </a:rPr>
                  <a:t>1</a:t>
                </a:r>
                <a:endParaRPr lang="zh-CN" altLang="en-US" b="1" dirty="0">
                  <a:solidFill>
                    <a:srgbClr val="0000FF"/>
                  </a:solidFill>
                  <a:effectLst>
                    <a:outerShdw blurRad="38100" dist="38100" dir="2700000" algn="tl">
                      <a:srgbClr val="C0C0C0"/>
                    </a:outerShdw>
                  </a:effectLst>
                  <a:latin typeface="微软雅黑" pitchFamily="34" charset="-122"/>
                  <a:ea typeface="微软雅黑" pitchFamily="34" charset="-122"/>
                </a:endParaRPr>
              </a:p>
            </p:txBody>
          </p:sp>
          <p:grpSp>
            <p:nvGrpSpPr>
              <p:cNvPr id="26" name="Group 62"/>
              <p:cNvGrpSpPr>
                <a:grpSpLocks/>
              </p:cNvGrpSpPr>
              <p:nvPr/>
            </p:nvGrpSpPr>
            <p:grpSpPr bwMode="auto">
              <a:xfrm>
                <a:off x="5260333" y="2575286"/>
                <a:ext cx="2171546" cy="15131"/>
                <a:chOff x="816" y="-12635"/>
                <a:chExt cx="4445" cy="15131"/>
              </a:xfrm>
            </p:grpSpPr>
            <p:sp>
              <p:nvSpPr>
                <p:cNvPr id="27" name="Line 63"/>
                <p:cNvSpPr>
                  <a:spLocks noChangeShapeType="1"/>
                </p:cNvSpPr>
                <p:nvPr/>
              </p:nvSpPr>
              <p:spPr bwMode="auto">
                <a:xfrm>
                  <a:off x="4164" y="-12635"/>
                  <a:ext cx="1097"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28" name="Line 64"/>
                <p:cNvSpPr>
                  <a:spLocks noChangeShapeType="1"/>
                </p:cNvSpPr>
                <p:nvPr/>
              </p:nvSpPr>
              <p:spPr bwMode="auto">
                <a:xfrm flipH="1">
                  <a:off x="816" y="2496"/>
                  <a:ext cx="1121" cy="0"/>
                </a:xfrm>
                <a:prstGeom prst="line">
                  <a:avLst/>
                </a:prstGeom>
                <a:noFill/>
                <a:ln w="19050">
                  <a:solidFill>
                    <a:schemeClr val="tx1"/>
                  </a:solidFill>
                  <a:round/>
                  <a:headEnd/>
                  <a:tailEnd type="triangle" w="med" len="med"/>
                </a:ln>
              </p:spPr>
              <p:txBody>
                <a:bodyPr/>
                <a:lstStyle/>
                <a:p>
                  <a:endParaRPr lang="zh-CN" altLang="en-US">
                    <a:latin typeface="+mn-ea"/>
                  </a:endParaRPr>
                </a:p>
              </p:txBody>
            </p:sp>
          </p:grpSp>
        </p:grpSp>
        <p:cxnSp>
          <p:nvCxnSpPr>
            <p:cNvPr id="38" name="直接连接符 37"/>
            <p:cNvCxnSpPr/>
            <p:nvPr/>
          </p:nvCxnSpPr>
          <p:spPr>
            <a:xfrm>
              <a:off x="10356981" y="4397217"/>
              <a:ext cx="0" cy="36254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1" name="组合 40"/>
            <p:cNvGrpSpPr/>
            <p:nvPr/>
          </p:nvGrpSpPr>
          <p:grpSpPr>
            <a:xfrm>
              <a:off x="8031007" y="4422606"/>
              <a:ext cx="2317906" cy="369332"/>
              <a:chOff x="7459078" y="2397897"/>
              <a:chExt cx="2165195" cy="369332"/>
            </a:xfrm>
          </p:grpSpPr>
          <p:sp>
            <p:nvSpPr>
              <p:cNvPr id="42" name="Rectangle 14"/>
              <p:cNvSpPr>
                <a:spLocks noChangeArrowheads="1"/>
              </p:cNvSpPr>
              <p:nvPr/>
            </p:nvSpPr>
            <p:spPr bwMode="auto">
              <a:xfrm>
                <a:off x="7721650" y="2397897"/>
                <a:ext cx="1637197" cy="369332"/>
              </a:xfrm>
              <a:prstGeom prst="rect">
                <a:avLst/>
              </a:prstGeom>
              <a:noFill/>
              <a:ln w="9525">
                <a:noFill/>
                <a:miter lim="800000"/>
                <a:headEnd/>
                <a:tailEnd/>
              </a:ln>
              <a:effectLst/>
            </p:spPr>
            <p:txBody>
              <a:bodyPr wrap="square">
                <a:spAutoFit/>
              </a:bodyPr>
              <a:lstStyle/>
              <a:p>
                <a:pPr algn="ctr" fontAlgn="base">
                  <a:spcBef>
                    <a:spcPct val="20000"/>
                  </a:spcBef>
                  <a:spcAft>
                    <a:spcPct val="0"/>
                  </a:spcAft>
                  <a:buClr>
                    <a:srgbClr val="FFCC00"/>
                  </a:buClr>
                  <a:buSzPct val="70000"/>
                  <a:defRPr/>
                </a:pPr>
                <a:r>
                  <a:rPr lang="zh-CN" altLang="en-US" b="1" dirty="0">
                    <a:solidFill>
                      <a:srgbClr val="0000FF"/>
                    </a:solidFill>
                    <a:latin typeface="微软雅黑" pitchFamily="34" charset="-122"/>
                    <a:ea typeface="微软雅黑" pitchFamily="34" charset="-122"/>
                  </a:rPr>
                  <a:t>目的操作数</a:t>
                </a:r>
                <a:endParaRPr lang="zh-CN" altLang="en-US" b="1" dirty="0">
                  <a:solidFill>
                    <a:srgbClr val="0000FF"/>
                  </a:solidFill>
                  <a:effectLst>
                    <a:outerShdw blurRad="38100" dist="38100" dir="2700000" algn="tl">
                      <a:srgbClr val="C0C0C0"/>
                    </a:outerShdw>
                  </a:effectLst>
                  <a:latin typeface="微软雅黑" pitchFamily="34" charset="-122"/>
                  <a:ea typeface="微软雅黑" pitchFamily="34" charset="-122"/>
                </a:endParaRPr>
              </a:p>
            </p:txBody>
          </p:sp>
          <p:grpSp>
            <p:nvGrpSpPr>
              <p:cNvPr id="43" name="Group 62"/>
              <p:cNvGrpSpPr>
                <a:grpSpLocks/>
              </p:cNvGrpSpPr>
              <p:nvPr/>
            </p:nvGrpSpPr>
            <p:grpSpPr bwMode="auto">
              <a:xfrm>
                <a:off x="7459078" y="2575286"/>
                <a:ext cx="2165195" cy="4032"/>
                <a:chOff x="816" y="2496"/>
                <a:chExt cx="4432" cy="4032"/>
              </a:xfrm>
            </p:grpSpPr>
            <p:sp>
              <p:nvSpPr>
                <p:cNvPr id="44" name="Line 63"/>
                <p:cNvSpPr>
                  <a:spLocks noChangeShapeType="1"/>
                </p:cNvSpPr>
                <p:nvPr/>
              </p:nvSpPr>
              <p:spPr bwMode="auto">
                <a:xfrm>
                  <a:off x="4332" y="6528"/>
                  <a:ext cx="916"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45" name="Line 64"/>
                <p:cNvSpPr>
                  <a:spLocks noChangeShapeType="1"/>
                </p:cNvSpPr>
                <p:nvPr/>
              </p:nvSpPr>
              <p:spPr bwMode="auto">
                <a:xfrm flipH="1">
                  <a:off x="816" y="2496"/>
                  <a:ext cx="935" cy="0"/>
                </a:xfrm>
                <a:prstGeom prst="line">
                  <a:avLst/>
                </a:prstGeom>
                <a:noFill/>
                <a:ln w="19050">
                  <a:solidFill>
                    <a:schemeClr val="tx1"/>
                  </a:solidFill>
                  <a:round/>
                  <a:headEnd/>
                  <a:tailEnd type="triangle" w="med" len="med"/>
                </a:ln>
              </p:spPr>
              <p:txBody>
                <a:bodyPr/>
                <a:lstStyle/>
                <a:p>
                  <a:endParaRPr lang="zh-CN" altLang="en-US">
                    <a:latin typeface="+mn-ea"/>
                  </a:endParaRPr>
                </a:p>
              </p:txBody>
            </p:sp>
          </p:grpSp>
        </p:grpSp>
        <p:sp>
          <p:nvSpPr>
            <p:cNvPr id="55" name="TextBox 11"/>
            <p:cNvSpPr txBox="1"/>
            <p:nvPr/>
          </p:nvSpPr>
          <p:spPr>
            <a:xfrm>
              <a:off x="1777668" y="3588174"/>
              <a:ext cx="1142865" cy="400110"/>
            </a:xfrm>
            <a:prstGeom prst="rect">
              <a:avLst/>
            </a:prstGeom>
            <a:noFill/>
          </p:spPr>
          <p:txBody>
            <a:bodyPr>
              <a:spAutoFit/>
            </a:bodyPr>
            <a:lstStyle/>
            <a:p>
              <a:pPr algn="ctr">
                <a:defRPr/>
              </a:pPr>
              <a:r>
                <a:rPr lang="en-US" altLang="zh-CN" sz="2000" b="1" kern="0" dirty="0">
                  <a:solidFill>
                    <a:srgbClr val="0070C0"/>
                  </a:solidFill>
                  <a:latin typeface="Arial" pitchFamily="34" charset="0"/>
                  <a:ea typeface="华文细黑" pitchFamily="2" charset="-122"/>
                </a:rPr>
                <a:t>6bits</a:t>
              </a:r>
              <a:endParaRPr lang="zh-CN" altLang="en-US" sz="2000" b="1" kern="0" dirty="0">
                <a:solidFill>
                  <a:srgbClr val="0070C0"/>
                </a:solidFill>
                <a:latin typeface="Arial" pitchFamily="34" charset="0"/>
                <a:ea typeface="华文细黑" pitchFamily="2" charset="-122"/>
              </a:endParaRPr>
            </a:p>
          </p:txBody>
        </p:sp>
        <p:sp>
          <p:nvSpPr>
            <p:cNvPr id="57" name="TextBox 11"/>
            <p:cNvSpPr txBox="1"/>
            <p:nvPr/>
          </p:nvSpPr>
          <p:spPr>
            <a:xfrm>
              <a:off x="2960835" y="3588174"/>
              <a:ext cx="1142865" cy="400110"/>
            </a:xfrm>
            <a:prstGeom prst="rect">
              <a:avLst/>
            </a:prstGeom>
            <a:noFill/>
          </p:spPr>
          <p:txBody>
            <a:bodyPr>
              <a:spAutoFit/>
            </a:bodyPr>
            <a:lstStyle/>
            <a:p>
              <a:pPr algn="ctr">
                <a:defRPr/>
              </a:pPr>
              <a:r>
                <a:rPr lang="en-US" altLang="zh-CN" sz="2000" b="1" kern="0" dirty="0">
                  <a:solidFill>
                    <a:srgbClr val="0070C0"/>
                  </a:solidFill>
                  <a:latin typeface="Arial" pitchFamily="34" charset="0"/>
                  <a:ea typeface="华文细黑" pitchFamily="2" charset="-122"/>
                </a:rPr>
                <a:t>3bits</a:t>
              </a:r>
              <a:endParaRPr lang="zh-CN" altLang="en-US" sz="2000" b="1" kern="0" dirty="0">
                <a:solidFill>
                  <a:srgbClr val="0070C0"/>
                </a:solidFill>
                <a:latin typeface="Arial" pitchFamily="34" charset="0"/>
                <a:ea typeface="华文细黑" pitchFamily="2" charset="-122"/>
              </a:endParaRPr>
            </a:p>
          </p:txBody>
        </p:sp>
        <p:sp>
          <p:nvSpPr>
            <p:cNvPr id="58" name="TextBox 11"/>
            <p:cNvSpPr txBox="1"/>
            <p:nvPr/>
          </p:nvSpPr>
          <p:spPr>
            <a:xfrm>
              <a:off x="10333491" y="4030116"/>
              <a:ext cx="1142865" cy="400110"/>
            </a:xfrm>
            <a:prstGeom prst="rect">
              <a:avLst/>
            </a:prstGeom>
            <a:noFill/>
          </p:spPr>
          <p:txBody>
            <a:bodyPr>
              <a:spAutoFit/>
            </a:bodyPr>
            <a:lstStyle/>
            <a:p>
              <a:pPr algn="ctr">
                <a:defRPr/>
              </a:pPr>
              <a:r>
                <a:rPr lang="en-US" altLang="zh-CN" sz="2000" b="1" kern="0" dirty="0">
                  <a:solidFill>
                    <a:srgbClr val="0070C0"/>
                  </a:solidFill>
                  <a:latin typeface="Arial" pitchFamily="34" charset="0"/>
                  <a:ea typeface="华文细黑" pitchFamily="2" charset="-122"/>
                </a:rPr>
                <a:t>47bits</a:t>
              </a:r>
              <a:endParaRPr lang="zh-CN" altLang="en-US" sz="2000" b="1" kern="0" dirty="0">
                <a:solidFill>
                  <a:srgbClr val="0070C0"/>
                </a:solidFill>
                <a:latin typeface="Arial" pitchFamily="34" charset="0"/>
                <a:ea typeface="华文细黑" pitchFamily="2" charset="-122"/>
              </a:endParaRPr>
            </a:p>
          </p:txBody>
        </p:sp>
        <p:grpSp>
          <p:nvGrpSpPr>
            <p:cNvPr id="60" name="组合 59"/>
            <p:cNvGrpSpPr/>
            <p:nvPr/>
          </p:nvGrpSpPr>
          <p:grpSpPr>
            <a:xfrm>
              <a:off x="5561343" y="4428363"/>
              <a:ext cx="2461597" cy="369332"/>
              <a:chOff x="5260333" y="2401814"/>
              <a:chExt cx="2171546" cy="369332"/>
            </a:xfrm>
          </p:grpSpPr>
          <p:sp>
            <p:nvSpPr>
              <p:cNvPr id="61" name="Rectangle 13"/>
              <p:cNvSpPr>
                <a:spLocks noChangeArrowheads="1"/>
              </p:cNvSpPr>
              <p:nvPr/>
            </p:nvSpPr>
            <p:spPr bwMode="auto">
              <a:xfrm>
                <a:off x="5627812" y="2401814"/>
                <a:ext cx="1295400" cy="369332"/>
              </a:xfrm>
              <a:prstGeom prst="rect">
                <a:avLst/>
              </a:prstGeom>
              <a:noFill/>
              <a:ln w="9525">
                <a:noFill/>
                <a:miter lim="800000"/>
                <a:headEnd/>
                <a:tailEnd/>
              </a:ln>
              <a:effectLst/>
            </p:spPr>
            <p:txBody>
              <a:bodyPr>
                <a:spAutoFit/>
              </a:bodyPr>
              <a:lstStyle/>
              <a:p>
                <a:pPr algn="r" fontAlgn="base">
                  <a:spcBef>
                    <a:spcPct val="20000"/>
                  </a:spcBef>
                  <a:spcAft>
                    <a:spcPct val="0"/>
                  </a:spcAft>
                  <a:buClr>
                    <a:srgbClr val="FFCC00"/>
                  </a:buClr>
                  <a:buSzPct val="70000"/>
                  <a:defRPr/>
                </a:pPr>
                <a:r>
                  <a:rPr lang="zh-CN" altLang="en-US" b="1" dirty="0">
                    <a:solidFill>
                      <a:srgbClr val="0000FF"/>
                    </a:solidFill>
                    <a:latin typeface="微软雅黑" pitchFamily="34" charset="-122"/>
                    <a:ea typeface="微软雅黑" pitchFamily="34" charset="-122"/>
                  </a:rPr>
                  <a:t>源操作数</a:t>
                </a:r>
                <a:r>
                  <a:rPr lang="en-US" altLang="zh-CN" b="1" dirty="0">
                    <a:solidFill>
                      <a:srgbClr val="0000FF"/>
                    </a:solidFill>
                    <a:latin typeface="微软雅黑" pitchFamily="34" charset="-122"/>
                    <a:ea typeface="微软雅黑" pitchFamily="34" charset="-122"/>
                  </a:rPr>
                  <a:t>2</a:t>
                </a:r>
                <a:endParaRPr lang="zh-CN" altLang="en-US" b="1" dirty="0">
                  <a:solidFill>
                    <a:srgbClr val="0000FF"/>
                  </a:solidFill>
                  <a:effectLst>
                    <a:outerShdw blurRad="38100" dist="38100" dir="2700000" algn="tl">
                      <a:srgbClr val="C0C0C0"/>
                    </a:outerShdw>
                  </a:effectLst>
                  <a:latin typeface="微软雅黑" pitchFamily="34" charset="-122"/>
                  <a:ea typeface="微软雅黑" pitchFamily="34" charset="-122"/>
                </a:endParaRPr>
              </a:p>
            </p:txBody>
          </p:sp>
          <p:grpSp>
            <p:nvGrpSpPr>
              <p:cNvPr id="62" name="Group 62"/>
              <p:cNvGrpSpPr>
                <a:grpSpLocks/>
              </p:cNvGrpSpPr>
              <p:nvPr/>
            </p:nvGrpSpPr>
            <p:grpSpPr bwMode="auto">
              <a:xfrm>
                <a:off x="5260333" y="2575286"/>
                <a:ext cx="2171546" cy="15131"/>
                <a:chOff x="816" y="-12635"/>
                <a:chExt cx="4445" cy="15131"/>
              </a:xfrm>
            </p:grpSpPr>
            <p:sp>
              <p:nvSpPr>
                <p:cNvPr id="63" name="Line 63"/>
                <p:cNvSpPr>
                  <a:spLocks noChangeShapeType="1"/>
                </p:cNvSpPr>
                <p:nvPr/>
              </p:nvSpPr>
              <p:spPr bwMode="auto">
                <a:xfrm>
                  <a:off x="4164" y="-12635"/>
                  <a:ext cx="1097" cy="0"/>
                </a:xfrm>
                <a:prstGeom prst="line">
                  <a:avLst/>
                </a:prstGeom>
                <a:noFill/>
                <a:ln w="19050">
                  <a:solidFill>
                    <a:schemeClr val="tx1"/>
                  </a:solidFill>
                  <a:round/>
                  <a:headEnd/>
                  <a:tailEnd type="triangle" w="med" len="med"/>
                </a:ln>
              </p:spPr>
              <p:txBody>
                <a:bodyPr/>
                <a:lstStyle/>
                <a:p>
                  <a:endParaRPr lang="zh-CN" altLang="en-US">
                    <a:latin typeface="+mn-ea"/>
                  </a:endParaRPr>
                </a:p>
              </p:txBody>
            </p:sp>
            <p:sp>
              <p:nvSpPr>
                <p:cNvPr id="64" name="Line 64"/>
                <p:cNvSpPr>
                  <a:spLocks noChangeShapeType="1"/>
                </p:cNvSpPr>
                <p:nvPr/>
              </p:nvSpPr>
              <p:spPr bwMode="auto">
                <a:xfrm flipH="1">
                  <a:off x="816" y="2496"/>
                  <a:ext cx="1121" cy="0"/>
                </a:xfrm>
                <a:prstGeom prst="line">
                  <a:avLst/>
                </a:prstGeom>
                <a:noFill/>
                <a:ln w="19050">
                  <a:solidFill>
                    <a:schemeClr val="tx1"/>
                  </a:solidFill>
                  <a:round/>
                  <a:headEnd/>
                  <a:tailEnd type="triangle" w="med" len="med"/>
                </a:ln>
              </p:spPr>
              <p:txBody>
                <a:bodyPr/>
                <a:lstStyle/>
                <a:p>
                  <a:endParaRPr lang="zh-CN" altLang="en-US">
                    <a:latin typeface="+mn-ea"/>
                  </a:endParaRPr>
                </a:p>
              </p:txBody>
            </p:sp>
          </p:grpSp>
        </p:grpSp>
        <p:sp>
          <p:nvSpPr>
            <p:cNvPr id="65" name="TextBox 11"/>
            <p:cNvSpPr txBox="1"/>
            <p:nvPr/>
          </p:nvSpPr>
          <p:spPr>
            <a:xfrm>
              <a:off x="4171496" y="3588174"/>
              <a:ext cx="1142865" cy="400110"/>
            </a:xfrm>
            <a:prstGeom prst="rect">
              <a:avLst/>
            </a:prstGeom>
            <a:noFill/>
          </p:spPr>
          <p:txBody>
            <a:bodyPr>
              <a:spAutoFit/>
            </a:bodyPr>
            <a:lstStyle/>
            <a:p>
              <a:pPr algn="ctr">
                <a:defRPr/>
              </a:pPr>
              <a:r>
                <a:rPr lang="en-US" altLang="zh-CN" sz="2000" b="1" kern="0" dirty="0">
                  <a:solidFill>
                    <a:srgbClr val="0070C0"/>
                  </a:solidFill>
                  <a:latin typeface="Arial" pitchFamily="34" charset="0"/>
                  <a:ea typeface="华文细黑" pitchFamily="2" charset="-122"/>
                </a:rPr>
                <a:t>11bits</a:t>
              </a:r>
              <a:endParaRPr lang="zh-CN" altLang="en-US" sz="2000" b="1" kern="0" dirty="0">
                <a:solidFill>
                  <a:srgbClr val="0070C0"/>
                </a:solidFill>
                <a:latin typeface="Arial" pitchFamily="34" charset="0"/>
                <a:ea typeface="华文细黑" pitchFamily="2" charset="-122"/>
              </a:endParaRPr>
            </a:p>
          </p:txBody>
        </p:sp>
        <p:sp>
          <p:nvSpPr>
            <p:cNvPr id="66" name="TextBox 11"/>
            <p:cNvSpPr txBox="1"/>
            <p:nvPr/>
          </p:nvSpPr>
          <p:spPr>
            <a:xfrm>
              <a:off x="5400819" y="3588174"/>
              <a:ext cx="1142865" cy="400110"/>
            </a:xfrm>
            <a:prstGeom prst="rect">
              <a:avLst/>
            </a:prstGeom>
            <a:noFill/>
          </p:spPr>
          <p:txBody>
            <a:bodyPr>
              <a:spAutoFit/>
            </a:bodyPr>
            <a:lstStyle/>
            <a:p>
              <a:pPr algn="ctr">
                <a:defRPr/>
              </a:pPr>
              <a:r>
                <a:rPr lang="en-US" altLang="zh-CN" sz="2000" b="1" kern="0" dirty="0">
                  <a:solidFill>
                    <a:srgbClr val="0070C0"/>
                  </a:solidFill>
                  <a:latin typeface="Arial" pitchFamily="34" charset="0"/>
                  <a:ea typeface="华文细黑" pitchFamily="2" charset="-122"/>
                </a:rPr>
                <a:t>3bits</a:t>
              </a:r>
              <a:endParaRPr lang="zh-CN" altLang="en-US" sz="2000" b="1" kern="0" dirty="0">
                <a:solidFill>
                  <a:srgbClr val="0070C0"/>
                </a:solidFill>
                <a:latin typeface="Arial" pitchFamily="34" charset="0"/>
                <a:ea typeface="华文细黑" pitchFamily="2" charset="-122"/>
              </a:endParaRPr>
            </a:p>
          </p:txBody>
        </p:sp>
        <p:sp>
          <p:nvSpPr>
            <p:cNvPr id="67" name="TextBox 11"/>
            <p:cNvSpPr txBox="1"/>
            <p:nvPr/>
          </p:nvSpPr>
          <p:spPr>
            <a:xfrm>
              <a:off x="6611480" y="3588174"/>
              <a:ext cx="1142865" cy="400110"/>
            </a:xfrm>
            <a:prstGeom prst="rect">
              <a:avLst/>
            </a:prstGeom>
            <a:noFill/>
          </p:spPr>
          <p:txBody>
            <a:bodyPr>
              <a:spAutoFit/>
            </a:bodyPr>
            <a:lstStyle/>
            <a:p>
              <a:pPr algn="ctr">
                <a:defRPr/>
              </a:pPr>
              <a:r>
                <a:rPr lang="en-US" altLang="zh-CN" sz="2000" b="1" kern="0" dirty="0">
                  <a:solidFill>
                    <a:srgbClr val="0070C0"/>
                  </a:solidFill>
                  <a:latin typeface="Arial" pitchFamily="34" charset="0"/>
                  <a:ea typeface="华文细黑" pitchFamily="2" charset="-122"/>
                </a:rPr>
                <a:t>11bits</a:t>
              </a:r>
              <a:endParaRPr lang="zh-CN" altLang="en-US" sz="2000" b="1" kern="0" dirty="0">
                <a:solidFill>
                  <a:srgbClr val="0070C0"/>
                </a:solidFill>
                <a:latin typeface="Arial" pitchFamily="34" charset="0"/>
                <a:ea typeface="华文细黑" pitchFamily="2" charset="-122"/>
              </a:endParaRPr>
            </a:p>
          </p:txBody>
        </p:sp>
        <p:sp>
          <p:nvSpPr>
            <p:cNvPr id="68" name="TextBox 11"/>
            <p:cNvSpPr txBox="1"/>
            <p:nvPr/>
          </p:nvSpPr>
          <p:spPr>
            <a:xfrm>
              <a:off x="7859465" y="3588174"/>
              <a:ext cx="1142865" cy="400110"/>
            </a:xfrm>
            <a:prstGeom prst="rect">
              <a:avLst/>
            </a:prstGeom>
            <a:noFill/>
          </p:spPr>
          <p:txBody>
            <a:bodyPr>
              <a:spAutoFit/>
            </a:bodyPr>
            <a:lstStyle/>
            <a:p>
              <a:pPr algn="ctr">
                <a:defRPr/>
              </a:pPr>
              <a:r>
                <a:rPr lang="en-US" altLang="zh-CN" sz="2000" b="1" kern="0" dirty="0">
                  <a:solidFill>
                    <a:srgbClr val="0070C0"/>
                  </a:solidFill>
                  <a:latin typeface="Arial" pitchFamily="34" charset="0"/>
                  <a:ea typeface="华文细黑" pitchFamily="2" charset="-122"/>
                </a:rPr>
                <a:t>3bits</a:t>
              </a:r>
              <a:endParaRPr lang="zh-CN" altLang="en-US" sz="2000" b="1" kern="0" dirty="0">
                <a:solidFill>
                  <a:srgbClr val="0070C0"/>
                </a:solidFill>
                <a:latin typeface="Arial" pitchFamily="34" charset="0"/>
                <a:ea typeface="华文细黑" pitchFamily="2" charset="-122"/>
              </a:endParaRPr>
            </a:p>
          </p:txBody>
        </p:sp>
        <p:sp>
          <p:nvSpPr>
            <p:cNvPr id="69" name="TextBox 11"/>
            <p:cNvSpPr txBox="1"/>
            <p:nvPr/>
          </p:nvSpPr>
          <p:spPr>
            <a:xfrm>
              <a:off x="9014140" y="3588174"/>
              <a:ext cx="1142865" cy="400110"/>
            </a:xfrm>
            <a:prstGeom prst="rect">
              <a:avLst/>
            </a:prstGeom>
            <a:noFill/>
          </p:spPr>
          <p:txBody>
            <a:bodyPr>
              <a:spAutoFit/>
            </a:bodyPr>
            <a:lstStyle/>
            <a:p>
              <a:pPr algn="ctr">
                <a:defRPr/>
              </a:pPr>
              <a:r>
                <a:rPr lang="en-US" altLang="zh-CN" sz="2000" b="1" kern="0" dirty="0">
                  <a:solidFill>
                    <a:srgbClr val="0070C0"/>
                  </a:solidFill>
                  <a:latin typeface="Arial" pitchFamily="34" charset="0"/>
                  <a:ea typeface="华文细黑" pitchFamily="2" charset="-122"/>
                </a:rPr>
                <a:t>10bits</a:t>
              </a:r>
              <a:endParaRPr lang="zh-CN" altLang="en-US" sz="2000" b="1" kern="0" dirty="0">
                <a:solidFill>
                  <a:srgbClr val="0070C0"/>
                </a:solidFill>
                <a:latin typeface="Arial" pitchFamily="34" charset="0"/>
                <a:ea typeface="华文细黑" pitchFamily="2" charset="-122"/>
              </a:endParaRPr>
            </a:p>
          </p:txBody>
        </p:sp>
      </p:grpSp>
      <p:sp>
        <p:nvSpPr>
          <p:cNvPr id="70" name="内容占位符 2"/>
          <p:cNvSpPr txBox="1">
            <a:spLocks/>
          </p:cNvSpPr>
          <p:nvPr/>
        </p:nvSpPr>
        <p:spPr>
          <a:xfrm>
            <a:off x="692398" y="5142104"/>
            <a:ext cx="11100798" cy="1291535"/>
          </a:xfrm>
          <a:prstGeom prst="rect">
            <a:avLst/>
          </a:prstGeom>
        </p:spPr>
        <p:txBody>
          <a:bodyPr vert="horz" lIns="91440" tIns="45720" rIns="91440" bIns="45720" rtlCol="0">
            <a:normAutofit/>
          </a:bodyPr>
          <a:lstStyle>
            <a:lvl1pPr marL="342900" indent="-342900" algn="just" defTabSz="914400" rtl="0" eaLnBrk="1" latinLnBrk="0" hangingPunct="1">
              <a:lnSpc>
                <a:spcPct val="15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just" defTabSz="914400" rtl="0" eaLnBrk="1" latinLnBrk="0" hangingPunct="1">
              <a:lnSpc>
                <a:spcPct val="15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5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47</a:t>
            </a:r>
            <a:r>
              <a:rPr lang="zh-CN" altLang="en-US" sz="2400" dirty="0"/>
              <a:t>位指令字需占用</a:t>
            </a:r>
            <a:r>
              <a:rPr lang="en-US" altLang="zh-CN" sz="2400" dirty="0"/>
              <a:t>2</a:t>
            </a:r>
            <a:r>
              <a:rPr lang="zh-CN" altLang="en-US" sz="2400" dirty="0"/>
              <a:t>个存储字，取指需访存</a:t>
            </a:r>
            <a:r>
              <a:rPr lang="en-US" altLang="zh-CN" sz="2400" dirty="0"/>
              <a:t>2</a:t>
            </a:r>
            <a:r>
              <a:rPr lang="zh-CN" altLang="en-US" sz="2400" dirty="0"/>
              <a:t>次</a:t>
            </a:r>
            <a:endParaRPr lang="en-US" altLang="zh-CN" sz="2400" dirty="0"/>
          </a:p>
          <a:p>
            <a:r>
              <a:rPr lang="zh-CN" altLang="en-US" sz="2400" dirty="0"/>
              <a:t>取源操作数访存</a:t>
            </a:r>
            <a:r>
              <a:rPr lang="en-US" altLang="zh-CN" sz="2400" dirty="0"/>
              <a:t>2</a:t>
            </a:r>
            <a:r>
              <a:rPr lang="zh-CN" altLang="en-US" sz="2400" dirty="0"/>
              <a:t>次，写结果</a:t>
            </a:r>
            <a:r>
              <a:rPr lang="en-US" altLang="zh-CN" sz="2400" dirty="0"/>
              <a:t>1</a:t>
            </a:r>
            <a:r>
              <a:rPr lang="zh-CN" altLang="en-US" sz="2400" dirty="0"/>
              <a:t>次，共</a:t>
            </a:r>
            <a:r>
              <a:rPr lang="en-US" altLang="zh-CN" sz="2400" dirty="0"/>
              <a:t>5</a:t>
            </a:r>
            <a:r>
              <a:rPr lang="zh-CN" altLang="en-US" sz="2400" dirty="0"/>
              <a:t>次</a:t>
            </a:r>
            <a:endParaRPr lang="zh-CN" altLang="en-US" sz="1800" dirty="0"/>
          </a:p>
        </p:txBody>
      </p:sp>
    </p:spTree>
    <p:extLst>
      <p:ext uri="{BB962C8B-B14F-4D97-AF65-F5344CB8AC3E}">
        <p14:creationId xmlns:p14="http://schemas.microsoft.com/office/powerpoint/2010/main" val="119980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0">
                                            <p:txEl>
                                              <p:pRg st="0" end="0"/>
                                            </p:txEl>
                                          </p:spTgt>
                                        </p:tgtEl>
                                        <p:attrNameLst>
                                          <p:attrName>style.visibility</p:attrName>
                                        </p:attrNameLst>
                                      </p:cBhvr>
                                      <p:to>
                                        <p:strVal val="visible"/>
                                      </p:to>
                                    </p:set>
                                    <p:animEffect transition="in" filter="wipe(left)">
                                      <p:cBhvr>
                                        <p:cTn id="12" dur="500"/>
                                        <p:tgtEl>
                                          <p:spTgt spid="7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0">
                                            <p:txEl>
                                              <p:pRg st="1" end="1"/>
                                            </p:txEl>
                                          </p:spTgt>
                                        </p:tgtEl>
                                        <p:attrNameLst>
                                          <p:attrName>style.visibility</p:attrName>
                                        </p:attrNameLst>
                                      </p:cBhvr>
                                      <p:to>
                                        <p:strVal val="visible"/>
                                      </p:to>
                                    </p:set>
                                    <p:animEffect transition="in" filter="wipe(left)">
                                      <p:cBhvr>
                                        <p:cTn id="17" dur="500"/>
                                        <p:tgtEl>
                                          <p:spTgt spid="7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2"/>
          <p:cNvSpPr>
            <a:spLocks noGrp="1" noChangeArrowheads="1"/>
          </p:cNvSpPr>
          <p:nvPr>
            <p:ph type="title"/>
          </p:nvPr>
        </p:nvSpPr>
        <p:spPr/>
        <p:txBody>
          <a:bodyPr/>
          <a:lstStyle/>
          <a:p>
            <a:pPr eaLnBrk="1" hangingPunct="1"/>
            <a:r>
              <a:rPr lang="zh-CN" altLang="en-US" dirty="0">
                <a:latin typeface="方正舒体" pitchFamily="2" charset="-122"/>
              </a:rPr>
              <a:t>不同寻址方式对比</a:t>
            </a:r>
            <a:r>
              <a:rPr lang="en-US" altLang="zh-CN" dirty="0">
                <a:latin typeface="方正舒体" pitchFamily="2" charset="-122"/>
              </a:rPr>
              <a:t>——</a:t>
            </a:r>
            <a:r>
              <a:rPr lang="zh-CN" altLang="en-US" dirty="0">
                <a:latin typeface="方正舒体" pitchFamily="2" charset="-122"/>
              </a:rPr>
              <a:t>假设内存地址线</a:t>
            </a:r>
            <a:r>
              <a:rPr lang="en-US" altLang="zh-CN" dirty="0">
                <a:latin typeface="方正舒体" pitchFamily="2" charset="-122"/>
              </a:rPr>
              <a:t>16</a:t>
            </a:r>
            <a:r>
              <a:rPr lang="zh-CN" altLang="en-US" dirty="0">
                <a:latin typeface="方正舒体" pitchFamily="2" charset="-122"/>
              </a:rPr>
              <a:t>条</a:t>
            </a:r>
          </a:p>
        </p:txBody>
      </p:sp>
      <p:grpSp>
        <p:nvGrpSpPr>
          <p:cNvPr id="128" name="组合 127"/>
          <p:cNvGrpSpPr/>
          <p:nvPr/>
        </p:nvGrpSpPr>
        <p:grpSpPr>
          <a:xfrm>
            <a:off x="2270169" y="2553042"/>
            <a:ext cx="4472632" cy="493105"/>
            <a:chOff x="721910" y="2043113"/>
            <a:chExt cx="3867475" cy="422275"/>
          </a:xfrm>
          <a:solidFill>
            <a:schemeClr val="accent5">
              <a:lumMod val="20000"/>
              <a:lumOff val="80000"/>
            </a:schemeClr>
          </a:solidFill>
        </p:grpSpPr>
        <p:sp>
          <p:nvSpPr>
            <p:cNvPr id="129" name="Rectangle 16"/>
            <p:cNvSpPr>
              <a:spLocks noChangeArrowheads="1"/>
            </p:cNvSpPr>
            <p:nvPr/>
          </p:nvSpPr>
          <p:spPr bwMode="auto">
            <a:xfrm>
              <a:off x="721910" y="2043113"/>
              <a:ext cx="1028409" cy="422275"/>
            </a:xfrm>
            <a:prstGeom prst="rect">
              <a:avLst/>
            </a:prstGeom>
            <a:grpFill/>
            <a:ln w="22225" cap="flat" cmpd="sng" algn="ctr">
              <a:solidFill>
                <a:schemeClr val="tx1"/>
              </a:solidFill>
              <a:prstDash val="soli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MOV</a:t>
              </a:r>
            </a:p>
          </p:txBody>
        </p:sp>
        <p:sp>
          <p:nvSpPr>
            <p:cNvPr id="130" name="Rectangle 17"/>
            <p:cNvSpPr>
              <a:spLocks noChangeArrowheads="1"/>
            </p:cNvSpPr>
            <p:nvPr/>
          </p:nvSpPr>
          <p:spPr bwMode="auto">
            <a:xfrm>
              <a:off x="1750319" y="2043113"/>
              <a:ext cx="930105" cy="422275"/>
            </a:xfrm>
            <a:prstGeom prst="rect">
              <a:avLst/>
            </a:prstGeom>
            <a:grpFill/>
            <a:ln w="22225" cap="flat" cmpd="sng" algn="ctr">
              <a:solidFill>
                <a:schemeClr val="tx1"/>
              </a:solidFill>
              <a:prstDash val="solid"/>
              <a:headEnd/>
              <a:tailEnd/>
            </a:ln>
            <a:effectLst/>
          </p:spPr>
          <p:txBody>
            <a:bodyPr wrap="none" lIns="0" r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  000  </a:t>
              </a:r>
            </a:p>
          </p:txBody>
        </p:sp>
        <p:sp>
          <p:nvSpPr>
            <p:cNvPr id="131" name="Rectangle 18"/>
            <p:cNvSpPr>
              <a:spLocks noChangeArrowheads="1"/>
            </p:cNvSpPr>
            <p:nvPr/>
          </p:nvSpPr>
          <p:spPr bwMode="auto">
            <a:xfrm>
              <a:off x="2675553" y="2043113"/>
              <a:ext cx="1913832" cy="422275"/>
            </a:xfrm>
            <a:prstGeom prst="rect">
              <a:avLst/>
            </a:prstGeom>
            <a:grpFill/>
            <a:ln w="22225" cap="flat" cmpd="sng" algn="ctr">
              <a:solidFill>
                <a:schemeClr val="tx1"/>
              </a:solidFill>
              <a:prstDash val="soli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38H</a:t>
              </a:r>
            </a:p>
          </p:txBody>
        </p:sp>
      </p:grpSp>
      <p:grpSp>
        <p:nvGrpSpPr>
          <p:cNvPr id="132" name="组合 131"/>
          <p:cNvGrpSpPr/>
          <p:nvPr/>
        </p:nvGrpSpPr>
        <p:grpSpPr>
          <a:xfrm>
            <a:off x="2270169" y="3106813"/>
            <a:ext cx="4472632" cy="493107"/>
            <a:chOff x="721910" y="2589213"/>
            <a:chExt cx="3867475" cy="422277"/>
          </a:xfrm>
          <a:solidFill>
            <a:schemeClr val="bg1"/>
          </a:solidFill>
        </p:grpSpPr>
        <p:sp>
          <p:nvSpPr>
            <p:cNvPr id="133" name="Rectangle 16"/>
            <p:cNvSpPr>
              <a:spLocks noChangeArrowheads="1"/>
            </p:cNvSpPr>
            <p:nvPr/>
          </p:nvSpPr>
          <p:spPr bwMode="auto">
            <a:xfrm>
              <a:off x="721910" y="2589213"/>
              <a:ext cx="1028409" cy="422275"/>
            </a:xfrm>
            <a:prstGeom prst="rect">
              <a:avLst/>
            </a:prstGeom>
            <a:grpFill/>
            <a:ln w="22225" cap="flat" cmpd="sng" algn="ctr">
              <a:solidFill>
                <a:schemeClr val="tx1"/>
              </a:solidFill>
              <a:prstDash val="soli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MOV</a:t>
              </a:r>
            </a:p>
          </p:txBody>
        </p:sp>
        <p:sp>
          <p:nvSpPr>
            <p:cNvPr id="134" name="Rectangle 17"/>
            <p:cNvSpPr>
              <a:spLocks noChangeArrowheads="1"/>
            </p:cNvSpPr>
            <p:nvPr/>
          </p:nvSpPr>
          <p:spPr bwMode="auto">
            <a:xfrm>
              <a:off x="1750319" y="2589213"/>
              <a:ext cx="930105" cy="422275"/>
            </a:xfrm>
            <a:prstGeom prst="rect">
              <a:avLst/>
            </a:prstGeom>
            <a:grpFill/>
            <a:ln w="22225" cap="flat" cmpd="sng" algn="ctr">
              <a:solidFill>
                <a:schemeClr val="tx1"/>
              </a:solidFill>
              <a:prstDash val="solid"/>
              <a:headEnd/>
              <a:tailEnd/>
            </a:ln>
            <a:effectLst/>
          </p:spPr>
          <p:txBody>
            <a:bodyPr wrap="none" lIns="0" r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  001  </a:t>
              </a:r>
            </a:p>
          </p:txBody>
        </p:sp>
        <p:sp>
          <p:nvSpPr>
            <p:cNvPr id="135" name="Rectangle 18"/>
            <p:cNvSpPr>
              <a:spLocks noChangeArrowheads="1"/>
            </p:cNvSpPr>
            <p:nvPr/>
          </p:nvSpPr>
          <p:spPr bwMode="auto">
            <a:xfrm>
              <a:off x="2675553" y="2589215"/>
              <a:ext cx="1913832" cy="422275"/>
            </a:xfrm>
            <a:prstGeom prst="rect">
              <a:avLst/>
            </a:prstGeom>
            <a:grpFill/>
            <a:ln w="22225" cap="flat" cmpd="sng" algn="ctr">
              <a:solidFill>
                <a:schemeClr val="tx1"/>
              </a:solidFill>
              <a:prstDash val="soli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00</a:t>
              </a:r>
            </a:p>
          </p:txBody>
        </p:sp>
      </p:grpSp>
      <p:grpSp>
        <p:nvGrpSpPr>
          <p:cNvPr id="136" name="组合 135"/>
          <p:cNvGrpSpPr/>
          <p:nvPr/>
        </p:nvGrpSpPr>
        <p:grpSpPr>
          <a:xfrm>
            <a:off x="2270169" y="3660588"/>
            <a:ext cx="4472632" cy="493105"/>
            <a:chOff x="721910" y="3165474"/>
            <a:chExt cx="3867475" cy="422275"/>
          </a:xfrm>
          <a:solidFill>
            <a:schemeClr val="accent5">
              <a:lumMod val="20000"/>
              <a:lumOff val="80000"/>
            </a:schemeClr>
          </a:solidFill>
        </p:grpSpPr>
        <p:sp>
          <p:nvSpPr>
            <p:cNvPr id="137" name="Rectangle 16"/>
            <p:cNvSpPr>
              <a:spLocks noChangeArrowheads="1"/>
            </p:cNvSpPr>
            <p:nvPr/>
          </p:nvSpPr>
          <p:spPr bwMode="auto">
            <a:xfrm>
              <a:off x="721910" y="3165474"/>
              <a:ext cx="1028409" cy="422275"/>
            </a:xfrm>
            <a:prstGeom prst="rect">
              <a:avLst/>
            </a:prstGeom>
            <a:grpFill/>
            <a:ln w="22225" cap="flat" cmpd="sng" algn="ctr">
              <a:solidFill>
                <a:schemeClr val="tx1"/>
              </a:solidFill>
              <a:prstDash val="soli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MOV</a:t>
              </a:r>
            </a:p>
          </p:txBody>
        </p:sp>
        <p:sp>
          <p:nvSpPr>
            <p:cNvPr id="138" name="Rectangle 17"/>
            <p:cNvSpPr>
              <a:spLocks noChangeArrowheads="1"/>
            </p:cNvSpPr>
            <p:nvPr/>
          </p:nvSpPr>
          <p:spPr bwMode="auto">
            <a:xfrm>
              <a:off x="1750319" y="3165474"/>
              <a:ext cx="930105" cy="422275"/>
            </a:xfrm>
            <a:prstGeom prst="rect">
              <a:avLst/>
            </a:prstGeom>
            <a:grpFill/>
            <a:ln w="22225" cap="flat" cmpd="sng" algn="ctr">
              <a:solidFill>
                <a:schemeClr val="tx1"/>
              </a:solidFill>
              <a:prstDash val="solid"/>
              <a:headEnd/>
              <a:tailEnd/>
            </a:ln>
            <a:effectLst/>
          </p:spPr>
          <p:txBody>
            <a:bodyPr wrap="none" lIns="0" r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  010  </a:t>
              </a:r>
            </a:p>
          </p:txBody>
        </p:sp>
        <p:sp>
          <p:nvSpPr>
            <p:cNvPr id="139" name="Rectangle 18"/>
            <p:cNvSpPr>
              <a:spLocks noChangeArrowheads="1"/>
            </p:cNvSpPr>
            <p:nvPr/>
          </p:nvSpPr>
          <p:spPr bwMode="auto">
            <a:xfrm>
              <a:off x="2675553" y="3165474"/>
              <a:ext cx="1913832" cy="422275"/>
            </a:xfrm>
            <a:prstGeom prst="rect">
              <a:avLst/>
            </a:prstGeom>
            <a:grpFill/>
            <a:ln w="22225" cap="flat" cmpd="sng" algn="ctr">
              <a:solidFill>
                <a:schemeClr val="tx1"/>
              </a:solidFill>
              <a:prstDash val="soli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200</a:t>
              </a:r>
            </a:p>
          </p:txBody>
        </p:sp>
      </p:grpSp>
      <p:grpSp>
        <p:nvGrpSpPr>
          <p:cNvPr id="140" name="组合 139"/>
          <p:cNvGrpSpPr/>
          <p:nvPr/>
        </p:nvGrpSpPr>
        <p:grpSpPr>
          <a:xfrm>
            <a:off x="2270169" y="4214361"/>
            <a:ext cx="4472632" cy="493105"/>
            <a:chOff x="721910" y="3744913"/>
            <a:chExt cx="3867475" cy="422275"/>
          </a:xfrm>
          <a:solidFill>
            <a:schemeClr val="bg1"/>
          </a:solidFill>
        </p:grpSpPr>
        <p:sp>
          <p:nvSpPr>
            <p:cNvPr id="141" name="Rectangle 16"/>
            <p:cNvSpPr>
              <a:spLocks noChangeArrowheads="1"/>
            </p:cNvSpPr>
            <p:nvPr/>
          </p:nvSpPr>
          <p:spPr bwMode="auto">
            <a:xfrm>
              <a:off x="721910" y="3744913"/>
              <a:ext cx="1028409" cy="422275"/>
            </a:xfrm>
            <a:prstGeom prst="rect">
              <a:avLst/>
            </a:prstGeom>
            <a:grpFill/>
            <a:ln w="22225" cap="flat" cmpd="sng" algn="ctr">
              <a:solidFill>
                <a:schemeClr val="tx1"/>
              </a:solidFill>
              <a:prstDash val="soli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MOV</a:t>
              </a:r>
            </a:p>
          </p:txBody>
        </p:sp>
        <p:sp>
          <p:nvSpPr>
            <p:cNvPr id="142" name="Rectangle 17"/>
            <p:cNvSpPr>
              <a:spLocks noChangeArrowheads="1"/>
            </p:cNvSpPr>
            <p:nvPr/>
          </p:nvSpPr>
          <p:spPr bwMode="auto">
            <a:xfrm>
              <a:off x="1750319" y="3744913"/>
              <a:ext cx="930105" cy="422275"/>
            </a:xfrm>
            <a:prstGeom prst="rect">
              <a:avLst/>
            </a:prstGeom>
            <a:grpFill/>
            <a:ln w="22225" cap="flat" cmpd="sng" algn="ctr">
              <a:solidFill>
                <a:schemeClr val="tx1"/>
              </a:solidFill>
              <a:prstDash val="solid"/>
              <a:headEnd/>
              <a:tailEnd/>
            </a:ln>
            <a:effectLst/>
          </p:spPr>
          <p:txBody>
            <a:bodyPr wrap="none" lIns="0" r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  011  </a:t>
              </a:r>
            </a:p>
          </p:txBody>
        </p:sp>
        <p:sp>
          <p:nvSpPr>
            <p:cNvPr id="143" name="Rectangle 18"/>
            <p:cNvSpPr>
              <a:spLocks noChangeArrowheads="1"/>
            </p:cNvSpPr>
            <p:nvPr/>
          </p:nvSpPr>
          <p:spPr bwMode="auto">
            <a:xfrm>
              <a:off x="2675553" y="3744913"/>
              <a:ext cx="1913832" cy="422275"/>
            </a:xfrm>
            <a:prstGeom prst="rect">
              <a:avLst/>
            </a:prstGeom>
            <a:grpFill/>
            <a:ln w="22225" cap="flat" cmpd="sng" algn="ctr">
              <a:solidFill>
                <a:schemeClr val="tx1"/>
              </a:solidFill>
              <a:prstDash val="soli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200</a:t>
              </a:r>
            </a:p>
          </p:txBody>
        </p:sp>
      </p:grpSp>
      <p:grpSp>
        <p:nvGrpSpPr>
          <p:cNvPr id="144" name="组合 143"/>
          <p:cNvGrpSpPr/>
          <p:nvPr/>
        </p:nvGrpSpPr>
        <p:grpSpPr>
          <a:xfrm>
            <a:off x="2270169" y="5321907"/>
            <a:ext cx="4472632" cy="493105"/>
            <a:chOff x="721910" y="4821238"/>
            <a:chExt cx="3867475" cy="422275"/>
          </a:xfrm>
          <a:solidFill>
            <a:schemeClr val="bg1"/>
          </a:solidFill>
        </p:grpSpPr>
        <p:sp>
          <p:nvSpPr>
            <p:cNvPr id="145" name="Rectangle 16"/>
            <p:cNvSpPr>
              <a:spLocks noChangeArrowheads="1"/>
            </p:cNvSpPr>
            <p:nvPr/>
          </p:nvSpPr>
          <p:spPr bwMode="auto">
            <a:xfrm>
              <a:off x="721910" y="4821238"/>
              <a:ext cx="1028409" cy="422275"/>
            </a:xfrm>
            <a:prstGeom prst="rect">
              <a:avLst/>
            </a:prstGeom>
            <a:grpFill/>
            <a:ln w="22225" cap="flat" cmpd="sng" algn="ctr">
              <a:solidFill>
                <a:schemeClr val="tx1"/>
              </a:solidFill>
              <a:prstDash val="soli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JMP</a:t>
              </a:r>
            </a:p>
          </p:txBody>
        </p:sp>
        <p:sp>
          <p:nvSpPr>
            <p:cNvPr id="146" name="Rectangle 17"/>
            <p:cNvSpPr>
              <a:spLocks noChangeArrowheads="1"/>
            </p:cNvSpPr>
            <p:nvPr/>
          </p:nvSpPr>
          <p:spPr bwMode="auto">
            <a:xfrm>
              <a:off x="1750319" y="4821238"/>
              <a:ext cx="930105" cy="422275"/>
            </a:xfrm>
            <a:prstGeom prst="rect">
              <a:avLst/>
            </a:prstGeom>
            <a:grpFill/>
            <a:ln w="22225" cap="flat" cmpd="sng" algn="ctr">
              <a:solidFill>
                <a:schemeClr val="tx1"/>
              </a:solidFill>
              <a:prstDash val="solid"/>
              <a:headEnd/>
              <a:tailEnd/>
            </a:ln>
            <a:effectLst/>
          </p:spPr>
          <p:txBody>
            <a:bodyPr wrap="none" lIns="0" r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  101  </a:t>
              </a:r>
            </a:p>
          </p:txBody>
        </p:sp>
        <p:sp>
          <p:nvSpPr>
            <p:cNvPr id="147" name="Rectangle 18"/>
            <p:cNvSpPr>
              <a:spLocks noChangeArrowheads="1"/>
            </p:cNvSpPr>
            <p:nvPr/>
          </p:nvSpPr>
          <p:spPr bwMode="auto">
            <a:xfrm>
              <a:off x="2675553" y="4821238"/>
              <a:ext cx="1913832" cy="422275"/>
            </a:xfrm>
            <a:prstGeom prst="rect">
              <a:avLst/>
            </a:prstGeom>
            <a:grpFill/>
            <a:ln w="22225" cap="flat" cmpd="sng" algn="ctr">
              <a:solidFill>
                <a:schemeClr val="tx1"/>
              </a:solidFill>
              <a:prstDash val="soli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20</a:t>
              </a:r>
            </a:p>
          </p:txBody>
        </p:sp>
      </p:grpSp>
      <p:grpSp>
        <p:nvGrpSpPr>
          <p:cNvPr id="148" name="组合 147"/>
          <p:cNvGrpSpPr/>
          <p:nvPr/>
        </p:nvGrpSpPr>
        <p:grpSpPr>
          <a:xfrm>
            <a:off x="2270169" y="4768134"/>
            <a:ext cx="4472632" cy="493105"/>
            <a:chOff x="721910" y="4278313"/>
            <a:chExt cx="3867475" cy="422275"/>
          </a:xfrm>
          <a:solidFill>
            <a:schemeClr val="accent5">
              <a:lumMod val="20000"/>
              <a:lumOff val="80000"/>
            </a:schemeClr>
          </a:solidFill>
        </p:grpSpPr>
        <p:sp>
          <p:nvSpPr>
            <p:cNvPr id="149" name="Rectangle 16"/>
            <p:cNvSpPr>
              <a:spLocks noChangeArrowheads="1"/>
            </p:cNvSpPr>
            <p:nvPr/>
          </p:nvSpPr>
          <p:spPr bwMode="auto">
            <a:xfrm>
              <a:off x="721910" y="4278313"/>
              <a:ext cx="1028409" cy="422275"/>
            </a:xfrm>
            <a:prstGeom prst="rect">
              <a:avLst/>
            </a:prstGeom>
            <a:grpFill/>
            <a:ln w="22225" cap="flat" cmpd="sng" algn="ctr">
              <a:solidFill>
                <a:schemeClr val="tx1"/>
              </a:solidFill>
              <a:prstDash val="soli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MOV</a:t>
              </a:r>
            </a:p>
          </p:txBody>
        </p:sp>
        <p:sp>
          <p:nvSpPr>
            <p:cNvPr id="150" name="Rectangle 17"/>
            <p:cNvSpPr>
              <a:spLocks noChangeArrowheads="1"/>
            </p:cNvSpPr>
            <p:nvPr/>
          </p:nvSpPr>
          <p:spPr bwMode="auto">
            <a:xfrm>
              <a:off x="1750319" y="4278313"/>
              <a:ext cx="930105" cy="422275"/>
            </a:xfrm>
            <a:prstGeom prst="rect">
              <a:avLst/>
            </a:prstGeom>
            <a:grpFill/>
            <a:ln w="22225" cap="flat" cmpd="sng" algn="ctr">
              <a:solidFill>
                <a:schemeClr val="tx1"/>
              </a:solidFill>
              <a:prstDash val="solid"/>
              <a:headEnd/>
              <a:tailEnd/>
            </a:ln>
            <a:effectLst/>
          </p:spPr>
          <p:txBody>
            <a:bodyPr wrap="none" lIns="0" r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  100  </a:t>
              </a:r>
            </a:p>
          </p:txBody>
        </p:sp>
        <p:sp>
          <p:nvSpPr>
            <p:cNvPr id="151" name="Rectangle 18"/>
            <p:cNvSpPr>
              <a:spLocks noChangeArrowheads="1"/>
            </p:cNvSpPr>
            <p:nvPr/>
          </p:nvSpPr>
          <p:spPr bwMode="auto">
            <a:xfrm>
              <a:off x="2675553" y="4278313"/>
              <a:ext cx="1913832" cy="422275"/>
            </a:xfrm>
            <a:prstGeom prst="rect">
              <a:avLst/>
            </a:prstGeom>
            <a:grpFill/>
            <a:ln w="22225" cap="flat" cmpd="sng" algn="ctr">
              <a:solidFill>
                <a:schemeClr val="tx1"/>
              </a:solidFill>
              <a:prstDash val="soli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01</a:t>
              </a:r>
            </a:p>
          </p:txBody>
        </p:sp>
      </p:grpSp>
      <p:grpSp>
        <p:nvGrpSpPr>
          <p:cNvPr id="152" name="组合 151"/>
          <p:cNvGrpSpPr/>
          <p:nvPr/>
        </p:nvGrpSpPr>
        <p:grpSpPr>
          <a:xfrm>
            <a:off x="2270170" y="5877655"/>
            <a:ext cx="4466672" cy="495825"/>
            <a:chOff x="721910" y="5368183"/>
            <a:chExt cx="3862321" cy="424605"/>
          </a:xfrm>
          <a:solidFill>
            <a:schemeClr val="accent5">
              <a:lumMod val="20000"/>
              <a:lumOff val="80000"/>
            </a:schemeClr>
          </a:solidFill>
        </p:grpSpPr>
        <p:sp>
          <p:nvSpPr>
            <p:cNvPr id="153" name="Rectangle 16"/>
            <p:cNvSpPr>
              <a:spLocks noChangeArrowheads="1"/>
            </p:cNvSpPr>
            <p:nvPr/>
          </p:nvSpPr>
          <p:spPr bwMode="auto">
            <a:xfrm>
              <a:off x="721910" y="5370513"/>
              <a:ext cx="1028409" cy="422275"/>
            </a:xfrm>
            <a:prstGeom prst="rect">
              <a:avLst/>
            </a:prstGeom>
            <a:grpFill/>
            <a:ln w="22225" cap="flat" cmpd="sng" algn="ctr">
              <a:solidFill>
                <a:schemeClr val="tx1"/>
              </a:solidFill>
              <a:prstDash val="soli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MOV</a:t>
              </a:r>
            </a:p>
          </p:txBody>
        </p:sp>
        <p:sp>
          <p:nvSpPr>
            <p:cNvPr id="154" name="Rectangle 17"/>
            <p:cNvSpPr>
              <a:spLocks noChangeArrowheads="1"/>
            </p:cNvSpPr>
            <p:nvPr/>
          </p:nvSpPr>
          <p:spPr bwMode="auto">
            <a:xfrm>
              <a:off x="1750319" y="5370513"/>
              <a:ext cx="930105" cy="422275"/>
            </a:xfrm>
            <a:prstGeom prst="rect">
              <a:avLst/>
            </a:prstGeom>
            <a:grpFill/>
            <a:ln w="22225" cap="flat" cmpd="sng" algn="ctr">
              <a:solidFill>
                <a:schemeClr val="tx1"/>
              </a:solidFill>
              <a:prstDash val="solid"/>
              <a:headEnd/>
              <a:tailEnd/>
            </a:ln>
            <a:effectLst/>
          </p:spPr>
          <p:txBody>
            <a:bodyPr wrap="none" lIns="0" r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  110  </a:t>
              </a:r>
            </a:p>
          </p:txBody>
        </p:sp>
        <p:sp>
          <p:nvSpPr>
            <p:cNvPr id="155" name="Rectangle 18"/>
            <p:cNvSpPr>
              <a:spLocks noChangeArrowheads="1"/>
            </p:cNvSpPr>
            <p:nvPr/>
          </p:nvSpPr>
          <p:spPr bwMode="auto">
            <a:xfrm>
              <a:off x="3627315" y="5369756"/>
              <a:ext cx="956916" cy="422275"/>
            </a:xfrm>
            <a:prstGeom prst="rect">
              <a:avLst/>
            </a:prstGeom>
            <a:grpFill/>
            <a:ln w="22225" cap="flat" cmpd="sng" algn="ctr">
              <a:solidFill>
                <a:schemeClr val="tx1"/>
              </a:solidFill>
              <a:prstDash val="soli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100</a:t>
              </a:r>
            </a:p>
          </p:txBody>
        </p:sp>
        <p:sp>
          <p:nvSpPr>
            <p:cNvPr id="156" name="Rectangle 18"/>
            <p:cNvSpPr>
              <a:spLocks noChangeArrowheads="1"/>
            </p:cNvSpPr>
            <p:nvPr/>
          </p:nvSpPr>
          <p:spPr bwMode="auto">
            <a:xfrm>
              <a:off x="2675554" y="5368183"/>
              <a:ext cx="951761" cy="422275"/>
            </a:xfrm>
            <a:prstGeom prst="rect">
              <a:avLst/>
            </a:prstGeom>
            <a:grpFill/>
            <a:ln w="22225" cap="flat" cmpd="sng" algn="ctr">
              <a:solidFill>
                <a:schemeClr val="tx1"/>
              </a:solidFill>
              <a:prstDash val="soli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20</a:t>
              </a:r>
            </a:p>
          </p:txBody>
        </p:sp>
      </p:grpSp>
      <p:sp>
        <p:nvSpPr>
          <p:cNvPr id="157" name="Rectangle 16"/>
          <p:cNvSpPr>
            <a:spLocks noChangeArrowheads="1"/>
          </p:cNvSpPr>
          <p:nvPr/>
        </p:nvSpPr>
        <p:spPr bwMode="auto">
          <a:xfrm>
            <a:off x="741976" y="2553042"/>
            <a:ext cx="1421621" cy="493105"/>
          </a:xfrm>
          <a:prstGeom prst="rect">
            <a:avLst/>
          </a:prstGeom>
          <a:solidFill>
            <a:schemeClr val="bg1"/>
          </a:solidFill>
          <a:ln w="22225" cap="flat" cmpd="sng" algn="ctr">
            <a:solidFill>
              <a:schemeClr val="bg1"/>
            </a:solidFill>
            <a:prstDash val="soli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800" b="1" i="0" u="none" strike="noStrike" kern="0" cap="none" spc="0" normalizeH="0" baseline="0" noProof="0" dirty="0">
                <a:ln>
                  <a:noFill/>
                </a:ln>
                <a:solidFill>
                  <a:sysClr val="windowText" lastClr="000000"/>
                </a:solidFill>
                <a:effectLst/>
                <a:uLnTx/>
                <a:uFillTx/>
                <a:latin typeface="+mn-ea"/>
              </a:rPr>
              <a:t>立即寻址</a:t>
            </a:r>
            <a:endParaRPr kumimoji="1" lang="en-US" altLang="zh-CN" sz="1800" b="1" i="0" u="none" strike="noStrike" kern="0" cap="none" spc="0" normalizeH="0" baseline="0" noProof="0" dirty="0">
              <a:ln>
                <a:noFill/>
              </a:ln>
              <a:solidFill>
                <a:sysClr val="windowText" lastClr="000000"/>
              </a:solidFill>
              <a:effectLst/>
              <a:uLnTx/>
              <a:uFillTx/>
              <a:latin typeface="+mn-ea"/>
            </a:endParaRPr>
          </a:p>
        </p:txBody>
      </p:sp>
      <p:sp>
        <p:nvSpPr>
          <p:cNvPr id="158" name="Rectangle 16"/>
          <p:cNvSpPr>
            <a:spLocks noChangeArrowheads="1"/>
          </p:cNvSpPr>
          <p:nvPr/>
        </p:nvSpPr>
        <p:spPr bwMode="auto">
          <a:xfrm>
            <a:off x="760632" y="3110034"/>
            <a:ext cx="1374968" cy="493105"/>
          </a:xfrm>
          <a:prstGeom prst="rect">
            <a:avLst/>
          </a:prstGeom>
          <a:solidFill>
            <a:schemeClr val="bg1"/>
          </a:solidFill>
          <a:ln w="22225" cap="flat" cmpd="sng" algn="ctr">
            <a:solidFill>
              <a:schemeClr val="bg1"/>
            </a:solidFill>
            <a:prstDash val="soli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800" b="1" i="0" u="none" strike="noStrike" kern="0" cap="none" spc="0" normalizeH="0" baseline="0" noProof="0" dirty="0">
                <a:ln>
                  <a:noFill/>
                </a:ln>
                <a:solidFill>
                  <a:sysClr val="windowText" lastClr="000000"/>
                </a:solidFill>
                <a:effectLst/>
                <a:uLnTx/>
                <a:uFillTx/>
                <a:latin typeface="+mn-ea"/>
              </a:rPr>
              <a:t>寄存器寻址</a:t>
            </a:r>
            <a:endParaRPr kumimoji="1" lang="en-US" altLang="zh-CN" sz="1800" b="1" i="0" u="none" strike="noStrike" kern="0" cap="none" spc="0" normalizeH="0" baseline="0" noProof="0" dirty="0">
              <a:ln>
                <a:noFill/>
              </a:ln>
              <a:solidFill>
                <a:sysClr val="windowText" lastClr="000000"/>
              </a:solidFill>
              <a:effectLst/>
              <a:uLnTx/>
              <a:uFillTx/>
              <a:latin typeface="+mn-ea"/>
            </a:endParaRPr>
          </a:p>
        </p:txBody>
      </p:sp>
      <p:sp>
        <p:nvSpPr>
          <p:cNvPr id="159" name="Rectangle 16"/>
          <p:cNvSpPr>
            <a:spLocks noChangeArrowheads="1"/>
          </p:cNvSpPr>
          <p:nvPr/>
        </p:nvSpPr>
        <p:spPr bwMode="auto">
          <a:xfrm>
            <a:off x="844614" y="3667026"/>
            <a:ext cx="1207017" cy="493105"/>
          </a:xfrm>
          <a:prstGeom prst="rect">
            <a:avLst/>
          </a:prstGeom>
          <a:solidFill>
            <a:schemeClr val="bg1"/>
          </a:solidFill>
          <a:ln w="22225" cap="flat" cmpd="sng" algn="ctr">
            <a:solidFill>
              <a:schemeClr val="bg1"/>
            </a:solidFill>
            <a:prstDash val="soli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800" b="1" i="0" u="none" strike="noStrike" kern="0" cap="none" spc="0" normalizeH="0" baseline="0" noProof="0" dirty="0">
                <a:ln>
                  <a:noFill/>
                </a:ln>
                <a:solidFill>
                  <a:sysClr val="windowText" lastClr="000000"/>
                </a:solidFill>
                <a:effectLst/>
                <a:uLnTx/>
                <a:uFillTx/>
                <a:latin typeface="+mn-ea"/>
              </a:rPr>
              <a:t>直接寻址</a:t>
            </a:r>
            <a:endParaRPr kumimoji="1" lang="en-US" altLang="zh-CN" sz="1800" b="1" i="0" u="none" strike="noStrike" kern="0" cap="none" spc="0" normalizeH="0" baseline="0" noProof="0" dirty="0">
              <a:ln>
                <a:noFill/>
              </a:ln>
              <a:solidFill>
                <a:sysClr val="windowText" lastClr="000000"/>
              </a:solidFill>
              <a:effectLst/>
              <a:uLnTx/>
              <a:uFillTx/>
              <a:latin typeface="+mn-ea"/>
            </a:endParaRPr>
          </a:p>
        </p:txBody>
      </p:sp>
      <p:sp>
        <p:nvSpPr>
          <p:cNvPr id="160" name="Rectangle 16"/>
          <p:cNvSpPr>
            <a:spLocks noChangeArrowheads="1"/>
          </p:cNvSpPr>
          <p:nvPr/>
        </p:nvSpPr>
        <p:spPr bwMode="auto">
          <a:xfrm>
            <a:off x="825952" y="4224018"/>
            <a:ext cx="1281659" cy="493105"/>
          </a:xfrm>
          <a:prstGeom prst="rect">
            <a:avLst/>
          </a:prstGeom>
          <a:solidFill>
            <a:schemeClr val="bg1"/>
          </a:solidFill>
          <a:ln w="22225" cap="flat" cmpd="sng" algn="ctr">
            <a:solidFill>
              <a:schemeClr val="bg1"/>
            </a:solidFill>
            <a:prstDash val="soli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800" b="1" i="0" u="none" strike="noStrike" kern="0" cap="none" spc="0" normalizeH="0" baseline="0" noProof="0" dirty="0">
                <a:ln>
                  <a:noFill/>
                </a:ln>
                <a:solidFill>
                  <a:sysClr val="windowText" lastClr="000000"/>
                </a:solidFill>
                <a:effectLst/>
                <a:uLnTx/>
                <a:uFillTx/>
                <a:latin typeface="+mn-ea"/>
              </a:rPr>
              <a:t>间接寻址</a:t>
            </a:r>
            <a:endParaRPr kumimoji="1" lang="en-US" altLang="zh-CN" sz="1800" b="1" i="0" u="none" strike="noStrike" kern="0" cap="none" spc="0" normalizeH="0" baseline="0" noProof="0" dirty="0">
              <a:ln>
                <a:noFill/>
              </a:ln>
              <a:solidFill>
                <a:sysClr val="windowText" lastClr="000000"/>
              </a:solidFill>
              <a:effectLst/>
              <a:uLnTx/>
              <a:uFillTx/>
              <a:latin typeface="+mn-ea"/>
            </a:endParaRPr>
          </a:p>
        </p:txBody>
      </p:sp>
      <p:sp>
        <p:nvSpPr>
          <p:cNvPr id="161" name="Rectangle 16"/>
          <p:cNvSpPr>
            <a:spLocks noChangeArrowheads="1"/>
          </p:cNvSpPr>
          <p:nvPr/>
        </p:nvSpPr>
        <p:spPr bwMode="auto">
          <a:xfrm>
            <a:off x="756226" y="4781010"/>
            <a:ext cx="1407822" cy="493105"/>
          </a:xfrm>
          <a:prstGeom prst="rect">
            <a:avLst/>
          </a:prstGeom>
          <a:solidFill>
            <a:schemeClr val="bg1"/>
          </a:solidFill>
          <a:ln w="22225" cap="flat" cmpd="sng" algn="ctr">
            <a:solidFill>
              <a:schemeClr val="bg1"/>
            </a:solidFill>
            <a:prstDash val="soli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800" b="1" i="0" u="none" strike="noStrike" kern="0" cap="none" spc="0" normalizeH="0" baseline="0" noProof="0" dirty="0">
                <a:ln>
                  <a:noFill/>
                </a:ln>
                <a:solidFill>
                  <a:sysClr val="windowText" lastClr="000000"/>
                </a:solidFill>
                <a:effectLst/>
                <a:uLnTx/>
                <a:uFillTx/>
                <a:latin typeface="+mn-ea"/>
              </a:rPr>
              <a:t>寄存器间接</a:t>
            </a:r>
            <a:endParaRPr kumimoji="1" lang="en-US" altLang="zh-CN" sz="1800" b="1" i="0" u="none" strike="noStrike" kern="0" cap="none" spc="0" normalizeH="0" baseline="0" noProof="0" dirty="0">
              <a:ln>
                <a:noFill/>
              </a:ln>
              <a:solidFill>
                <a:sysClr val="windowText" lastClr="000000"/>
              </a:solidFill>
              <a:effectLst/>
              <a:uLnTx/>
              <a:uFillTx/>
              <a:latin typeface="+mn-ea"/>
            </a:endParaRPr>
          </a:p>
        </p:txBody>
      </p:sp>
      <p:sp>
        <p:nvSpPr>
          <p:cNvPr id="162" name="Rectangle 16"/>
          <p:cNvSpPr>
            <a:spLocks noChangeArrowheads="1"/>
          </p:cNvSpPr>
          <p:nvPr/>
        </p:nvSpPr>
        <p:spPr bwMode="auto">
          <a:xfrm>
            <a:off x="889189" y="5338002"/>
            <a:ext cx="1185959" cy="493105"/>
          </a:xfrm>
          <a:prstGeom prst="rect">
            <a:avLst/>
          </a:prstGeom>
          <a:solidFill>
            <a:schemeClr val="bg1"/>
          </a:solidFill>
          <a:ln w="22225" cap="flat" cmpd="sng" algn="ctr">
            <a:solidFill>
              <a:schemeClr val="bg1"/>
            </a:solidFill>
            <a:prstDash val="soli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800" b="1" i="0" u="none" strike="noStrike" kern="0" cap="none" spc="0" normalizeH="0" baseline="0" noProof="0" dirty="0">
                <a:ln>
                  <a:noFill/>
                </a:ln>
                <a:solidFill>
                  <a:sysClr val="windowText" lastClr="000000"/>
                </a:solidFill>
                <a:effectLst/>
                <a:uLnTx/>
                <a:uFillTx/>
                <a:latin typeface="+mn-ea"/>
              </a:rPr>
              <a:t>相对寻址</a:t>
            </a:r>
            <a:endParaRPr kumimoji="1" lang="en-US" altLang="zh-CN" sz="1800" b="1" i="0" u="none" strike="noStrike" kern="0" cap="none" spc="0" normalizeH="0" baseline="0" noProof="0" dirty="0">
              <a:ln>
                <a:noFill/>
              </a:ln>
              <a:solidFill>
                <a:sysClr val="windowText" lastClr="000000"/>
              </a:solidFill>
              <a:effectLst/>
              <a:uLnTx/>
              <a:uFillTx/>
              <a:latin typeface="+mn-ea"/>
            </a:endParaRPr>
          </a:p>
        </p:txBody>
      </p:sp>
      <p:sp>
        <p:nvSpPr>
          <p:cNvPr id="163" name="Rectangle 16"/>
          <p:cNvSpPr>
            <a:spLocks noChangeArrowheads="1"/>
          </p:cNvSpPr>
          <p:nvPr/>
        </p:nvSpPr>
        <p:spPr bwMode="auto">
          <a:xfrm>
            <a:off x="901888" y="5894995"/>
            <a:ext cx="1143364" cy="493105"/>
          </a:xfrm>
          <a:prstGeom prst="rect">
            <a:avLst/>
          </a:prstGeom>
          <a:solidFill>
            <a:schemeClr val="bg1"/>
          </a:solidFill>
          <a:ln w="22225" cap="flat" cmpd="sng" algn="ctr">
            <a:solidFill>
              <a:schemeClr val="bg1"/>
            </a:solidFill>
            <a:prstDash val="soli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800" b="1" i="0" u="none" strike="noStrike" kern="0" cap="none" spc="0" normalizeH="0" baseline="0" noProof="0" dirty="0">
                <a:ln>
                  <a:noFill/>
                </a:ln>
                <a:solidFill>
                  <a:sysClr val="windowText" lastClr="000000"/>
                </a:solidFill>
                <a:effectLst/>
                <a:uLnTx/>
                <a:uFillTx/>
                <a:latin typeface="+mn-ea"/>
              </a:rPr>
              <a:t>变址寻址</a:t>
            </a:r>
            <a:endParaRPr kumimoji="1" lang="en-US" altLang="zh-CN" sz="1800" b="1" i="0" u="none" strike="noStrike" kern="0" cap="none" spc="0" normalizeH="0" baseline="0" noProof="0" dirty="0">
              <a:ln>
                <a:noFill/>
              </a:ln>
              <a:solidFill>
                <a:sysClr val="windowText" lastClr="000000"/>
              </a:solidFill>
              <a:effectLst/>
              <a:uLnTx/>
              <a:uFillTx/>
              <a:latin typeface="+mn-ea"/>
            </a:endParaRPr>
          </a:p>
        </p:txBody>
      </p:sp>
      <p:sp>
        <p:nvSpPr>
          <p:cNvPr id="164" name="Rectangle 16"/>
          <p:cNvSpPr>
            <a:spLocks noChangeArrowheads="1"/>
          </p:cNvSpPr>
          <p:nvPr/>
        </p:nvSpPr>
        <p:spPr bwMode="auto">
          <a:xfrm>
            <a:off x="8330350" y="2538624"/>
            <a:ext cx="2673072" cy="493105"/>
          </a:xfrm>
          <a:prstGeom prst="rect">
            <a:avLst/>
          </a:prstGeom>
          <a:solidFill>
            <a:schemeClr val="accent5">
              <a:lumMod val="20000"/>
              <a:lumOff val="80000"/>
            </a:schemeClr>
          </a:solidFill>
          <a:ln w="22225" cap="flat" cmpd="sng" algn="ctr">
            <a:solidFill>
              <a:schemeClr val="tx1"/>
            </a:solidFill>
            <a:prstDash val="soli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800" b="0" i="0" u="none" strike="noStrike" kern="0" cap="none" spc="0" normalizeH="0" baseline="0" noProof="0" dirty="0">
                <a:ln>
                  <a:noFill/>
                </a:ln>
                <a:solidFill>
                  <a:srgbClr val="080808">
                    <a:lumMod val="60000"/>
                    <a:lumOff val="40000"/>
                  </a:srgbClr>
                </a:solidFill>
                <a:effectLst/>
                <a:uLnTx/>
                <a:uFillTx/>
                <a:latin typeface="微软雅黑" panose="020B0503020204020204" pitchFamily="34" charset="-122"/>
                <a:ea typeface="微软雅黑" panose="020B0503020204020204" pitchFamily="34" charset="-122"/>
              </a:rPr>
              <a:t>0~255   -128~127</a:t>
            </a:r>
          </a:p>
        </p:txBody>
      </p:sp>
      <p:sp>
        <p:nvSpPr>
          <p:cNvPr id="165" name="Rectangle 16"/>
          <p:cNvSpPr>
            <a:spLocks noChangeArrowheads="1"/>
          </p:cNvSpPr>
          <p:nvPr/>
        </p:nvSpPr>
        <p:spPr bwMode="auto">
          <a:xfrm>
            <a:off x="8330350" y="3095617"/>
            <a:ext cx="2673072" cy="493104"/>
          </a:xfrm>
          <a:prstGeom prst="rect">
            <a:avLst/>
          </a:prstGeom>
          <a:solidFill>
            <a:schemeClr val="bg1"/>
          </a:solidFill>
          <a:ln w="22225" cap="flat" cmpd="sng" algn="ctr">
            <a:solidFill>
              <a:schemeClr val="tx1"/>
            </a:solidFill>
            <a:prstDash val="soli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800" b="0"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rPr>
              <a:t>0~255# </a:t>
            </a:r>
            <a:r>
              <a:rPr kumimoji="1" lang="en-US" altLang="zh-CN" sz="1800" b="0" i="0" u="none" strike="noStrike" kern="0" cap="none" spc="0" normalizeH="0" baseline="0" noProof="0" dirty="0" err="1">
                <a:ln>
                  <a:noFill/>
                </a:ln>
                <a:solidFill>
                  <a:srgbClr val="0000FF"/>
                </a:solidFill>
                <a:effectLst/>
                <a:uLnTx/>
                <a:uFillTx/>
                <a:latin typeface="微软雅黑" panose="020B0503020204020204" pitchFamily="34" charset="-122"/>
                <a:ea typeface="微软雅黑" panose="020B0503020204020204" pitchFamily="34" charset="-122"/>
              </a:rPr>
              <a:t>Reg</a:t>
            </a:r>
            <a:endParaRPr kumimoji="1" lang="en-US" altLang="zh-CN" sz="1800" b="0"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endParaRPr>
          </a:p>
        </p:txBody>
      </p:sp>
      <p:sp>
        <p:nvSpPr>
          <p:cNvPr id="166" name="Rectangle 16"/>
          <p:cNvSpPr>
            <a:spLocks noChangeArrowheads="1"/>
          </p:cNvSpPr>
          <p:nvPr/>
        </p:nvSpPr>
        <p:spPr bwMode="auto">
          <a:xfrm>
            <a:off x="8330350" y="3652608"/>
            <a:ext cx="2673072" cy="493105"/>
          </a:xfrm>
          <a:prstGeom prst="rect">
            <a:avLst/>
          </a:prstGeom>
          <a:solidFill>
            <a:schemeClr val="accent5">
              <a:lumMod val="20000"/>
              <a:lumOff val="80000"/>
            </a:schemeClr>
          </a:solidFill>
          <a:ln w="22225" cap="flat" cmpd="sng" algn="ctr">
            <a:solidFill>
              <a:schemeClr val="tx1"/>
            </a:solidFill>
            <a:prstDash val="soli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800"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rPr>
              <a:t>0~255 RAM Cell</a:t>
            </a:r>
          </a:p>
        </p:txBody>
      </p:sp>
      <p:sp>
        <p:nvSpPr>
          <p:cNvPr id="167" name="Rectangle 16"/>
          <p:cNvSpPr>
            <a:spLocks noChangeArrowheads="1"/>
          </p:cNvSpPr>
          <p:nvPr/>
        </p:nvSpPr>
        <p:spPr bwMode="auto">
          <a:xfrm>
            <a:off x="8330350" y="4209600"/>
            <a:ext cx="2673072" cy="493105"/>
          </a:xfrm>
          <a:prstGeom prst="rect">
            <a:avLst/>
          </a:prstGeom>
          <a:solidFill>
            <a:schemeClr val="bg1"/>
          </a:solidFill>
          <a:ln w="22225" cap="flat" cmpd="sng" algn="ctr">
            <a:solidFill>
              <a:schemeClr val="tx1"/>
            </a:solidFill>
            <a:prstDash val="soli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0~2</a:t>
            </a:r>
            <a:r>
              <a:rPr kumimoji="1" lang="en-US" altLang="zh-CN" sz="1800" b="0" i="0" u="none" strike="noStrike" kern="0" cap="none" spc="0" normalizeH="0" baseline="3000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16</a:t>
            </a:r>
            <a:r>
              <a:rPr kumimoji="1" lang="en-US" altLang="zh-CN"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-1 RAM Cell</a:t>
            </a:r>
            <a:endParaRPr kumimoji="1" lang="en-US" altLang="zh-CN" sz="1800" b="0" i="0" u="none" strike="noStrike" kern="0" cap="none" spc="0" normalizeH="0" baseline="3000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68" name="Rectangle 16"/>
          <p:cNvSpPr>
            <a:spLocks noChangeArrowheads="1"/>
          </p:cNvSpPr>
          <p:nvPr/>
        </p:nvSpPr>
        <p:spPr bwMode="auto">
          <a:xfrm>
            <a:off x="8330350" y="4766592"/>
            <a:ext cx="2673072" cy="493105"/>
          </a:xfrm>
          <a:prstGeom prst="rect">
            <a:avLst/>
          </a:prstGeom>
          <a:solidFill>
            <a:schemeClr val="accent5">
              <a:lumMod val="20000"/>
              <a:lumOff val="80000"/>
            </a:schemeClr>
          </a:solidFill>
          <a:ln w="22225" cap="flat" cmpd="sng" algn="ctr">
            <a:solidFill>
              <a:schemeClr val="tx1"/>
            </a:solidFill>
            <a:prstDash val="soli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0~2</a:t>
            </a:r>
            <a:r>
              <a:rPr kumimoji="1" lang="en-US" altLang="zh-CN" sz="1800" b="0" i="0" u="none" strike="noStrike" kern="0" cap="none" spc="0" normalizeH="0" baseline="3000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16</a:t>
            </a:r>
            <a:r>
              <a:rPr kumimoji="1" lang="en-US" altLang="zh-CN"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-1  RAM Cell</a:t>
            </a:r>
            <a:endParaRPr kumimoji="1" lang="en-US" altLang="zh-CN" sz="1800" b="0" i="0" u="none" strike="noStrike" kern="0" cap="none" spc="0" normalizeH="0" baseline="3000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69" name="Rectangle 16"/>
          <p:cNvSpPr>
            <a:spLocks noChangeArrowheads="1"/>
          </p:cNvSpPr>
          <p:nvPr/>
        </p:nvSpPr>
        <p:spPr bwMode="auto">
          <a:xfrm>
            <a:off x="8330350" y="5323584"/>
            <a:ext cx="2673072" cy="493105"/>
          </a:xfrm>
          <a:prstGeom prst="rect">
            <a:avLst/>
          </a:prstGeom>
          <a:solidFill>
            <a:schemeClr val="bg1"/>
          </a:solidFill>
          <a:ln w="22225" cap="flat" cmpd="sng" algn="ctr">
            <a:solidFill>
              <a:schemeClr val="tx1"/>
            </a:solidFill>
            <a:prstDash val="soli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800" b="0" i="0" u="none" strike="noStrike" kern="0" cap="none" spc="0" normalizeH="0" baseline="0" noProof="0" dirty="0">
                <a:ln>
                  <a:noFill/>
                </a:ln>
                <a:solidFill>
                  <a:srgbClr val="D60093"/>
                </a:solidFill>
                <a:effectLst/>
                <a:uLnTx/>
                <a:uFillTx/>
                <a:latin typeface="微软雅黑" panose="020B0503020204020204" pitchFamily="34" charset="-122"/>
                <a:ea typeface="微软雅黑" panose="020B0503020204020204" pitchFamily="34" charset="-122"/>
              </a:rPr>
              <a:t>PC-128~PC+127 </a:t>
            </a:r>
            <a:endParaRPr kumimoji="1" lang="en-US" altLang="zh-CN" sz="1800" b="0" i="0" u="none" strike="noStrike" kern="0" cap="none" spc="0" normalizeH="0" baseline="30000" noProof="0" dirty="0">
              <a:ln>
                <a:noFill/>
              </a:ln>
              <a:solidFill>
                <a:srgbClr val="D60093"/>
              </a:solidFill>
              <a:effectLst/>
              <a:uLnTx/>
              <a:uFillTx/>
              <a:latin typeface="微软雅黑" panose="020B0503020204020204" pitchFamily="34" charset="-122"/>
              <a:ea typeface="微软雅黑" panose="020B0503020204020204" pitchFamily="34" charset="-122"/>
            </a:endParaRPr>
          </a:p>
        </p:txBody>
      </p:sp>
      <p:sp>
        <p:nvSpPr>
          <p:cNvPr id="170" name="Rectangle 16"/>
          <p:cNvSpPr>
            <a:spLocks noChangeArrowheads="1"/>
          </p:cNvSpPr>
          <p:nvPr/>
        </p:nvSpPr>
        <p:spPr bwMode="auto">
          <a:xfrm>
            <a:off x="8330350" y="5880577"/>
            <a:ext cx="2673072" cy="493105"/>
          </a:xfrm>
          <a:prstGeom prst="rect">
            <a:avLst/>
          </a:prstGeom>
          <a:solidFill>
            <a:schemeClr val="accent5">
              <a:lumMod val="20000"/>
              <a:lumOff val="80000"/>
            </a:schemeClr>
          </a:solidFill>
          <a:ln w="22225" cap="flat" cmpd="sng" algn="ctr">
            <a:solidFill>
              <a:schemeClr val="tx1"/>
            </a:solidFill>
            <a:prstDash val="soli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0~2</a:t>
            </a:r>
            <a:r>
              <a:rPr kumimoji="1" lang="en-US" altLang="zh-CN" sz="1800" b="0" i="0" u="none" strike="noStrike" kern="0" cap="none" spc="0" normalizeH="0" baseline="3000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16</a:t>
            </a:r>
            <a:r>
              <a:rPr kumimoji="1" lang="en-US" altLang="zh-CN"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-1  RAM Cell</a:t>
            </a:r>
            <a:endParaRPr kumimoji="1" lang="en-US" altLang="zh-CN" sz="1800" b="0" i="0" u="none" strike="noStrike" kern="0" cap="none" spc="0" normalizeH="0" baseline="3000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76" name="Rectangle 16"/>
          <p:cNvSpPr>
            <a:spLocks noChangeArrowheads="1"/>
          </p:cNvSpPr>
          <p:nvPr/>
        </p:nvSpPr>
        <p:spPr bwMode="auto">
          <a:xfrm>
            <a:off x="6932352" y="2539416"/>
            <a:ext cx="1397998" cy="493105"/>
          </a:xfrm>
          <a:prstGeom prst="rect">
            <a:avLst/>
          </a:prstGeom>
          <a:solidFill>
            <a:schemeClr val="accent5">
              <a:lumMod val="20000"/>
              <a:lumOff val="80000"/>
            </a:schemeClr>
          </a:solidFill>
          <a:ln w="22225" cap="flat" cmpd="sng" algn="ctr">
            <a:solidFill>
              <a:schemeClr val="tx1"/>
            </a:solidFill>
            <a:prstDash val="soli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S=D</a:t>
            </a:r>
          </a:p>
        </p:txBody>
      </p:sp>
      <p:sp>
        <p:nvSpPr>
          <p:cNvPr id="177" name="Rectangle 16"/>
          <p:cNvSpPr>
            <a:spLocks noChangeArrowheads="1"/>
          </p:cNvSpPr>
          <p:nvPr/>
        </p:nvSpPr>
        <p:spPr bwMode="auto">
          <a:xfrm>
            <a:off x="6932352" y="3096408"/>
            <a:ext cx="1397998" cy="493105"/>
          </a:xfrm>
          <a:prstGeom prst="rect">
            <a:avLst/>
          </a:prstGeom>
          <a:solidFill>
            <a:schemeClr val="bg1"/>
          </a:solidFill>
          <a:ln w="22225" cap="flat" cmpd="sng" algn="ctr">
            <a:solidFill>
              <a:schemeClr val="tx1"/>
            </a:solidFill>
            <a:prstDash val="soli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EA=R</a:t>
            </a:r>
          </a:p>
        </p:txBody>
      </p:sp>
      <p:sp>
        <p:nvSpPr>
          <p:cNvPr id="178" name="Rectangle 16"/>
          <p:cNvSpPr>
            <a:spLocks noChangeArrowheads="1"/>
          </p:cNvSpPr>
          <p:nvPr/>
        </p:nvSpPr>
        <p:spPr bwMode="auto">
          <a:xfrm>
            <a:off x="6932352" y="3653400"/>
            <a:ext cx="1397998" cy="493105"/>
          </a:xfrm>
          <a:prstGeom prst="rect">
            <a:avLst/>
          </a:prstGeom>
          <a:solidFill>
            <a:schemeClr val="accent5">
              <a:lumMod val="20000"/>
              <a:lumOff val="80000"/>
            </a:schemeClr>
          </a:solidFill>
          <a:ln w="22225" cap="flat" cmpd="sng" algn="ctr">
            <a:solidFill>
              <a:schemeClr val="tx1"/>
            </a:solidFill>
            <a:prstDash val="soli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EA=D</a:t>
            </a:r>
          </a:p>
        </p:txBody>
      </p:sp>
      <p:sp>
        <p:nvSpPr>
          <p:cNvPr id="179" name="Rectangle 16"/>
          <p:cNvSpPr>
            <a:spLocks noChangeArrowheads="1"/>
          </p:cNvSpPr>
          <p:nvPr/>
        </p:nvSpPr>
        <p:spPr bwMode="auto">
          <a:xfrm>
            <a:off x="6932352" y="4210392"/>
            <a:ext cx="1397998" cy="493105"/>
          </a:xfrm>
          <a:prstGeom prst="rect">
            <a:avLst/>
          </a:prstGeom>
          <a:solidFill>
            <a:schemeClr val="bg1"/>
          </a:solidFill>
          <a:ln w="22225" cap="flat" cmpd="sng" algn="ctr">
            <a:solidFill>
              <a:schemeClr val="tx1"/>
            </a:solidFill>
            <a:prstDash val="soli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EA=(D)</a:t>
            </a:r>
          </a:p>
        </p:txBody>
      </p:sp>
      <p:sp>
        <p:nvSpPr>
          <p:cNvPr id="180" name="Rectangle 16"/>
          <p:cNvSpPr>
            <a:spLocks noChangeArrowheads="1"/>
          </p:cNvSpPr>
          <p:nvPr/>
        </p:nvSpPr>
        <p:spPr bwMode="auto">
          <a:xfrm>
            <a:off x="6932352" y="4767384"/>
            <a:ext cx="1397998" cy="493105"/>
          </a:xfrm>
          <a:prstGeom prst="rect">
            <a:avLst/>
          </a:prstGeom>
          <a:solidFill>
            <a:schemeClr val="accent5">
              <a:lumMod val="20000"/>
              <a:lumOff val="80000"/>
            </a:schemeClr>
          </a:solidFill>
          <a:ln w="22225" cap="flat" cmpd="sng" algn="ctr">
            <a:solidFill>
              <a:schemeClr val="tx1"/>
            </a:solidFill>
            <a:prstDash val="soli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EA=(R)</a:t>
            </a:r>
          </a:p>
        </p:txBody>
      </p:sp>
      <p:sp>
        <p:nvSpPr>
          <p:cNvPr id="181" name="Rectangle 16"/>
          <p:cNvSpPr>
            <a:spLocks noChangeArrowheads="1"/>
          </p:cNvSpPr>
          <p:nvPr/>
        </p:nvSpPr>
        <p:spPr bwMode="auto">
          <a:xfrm>
            <a:off x="6932352" y="5324376"/>
            <a:ext cx="1397998" cy="493105"/>
          </a:xfrm>
          <a:prstGeom prst="rect">
            <a:avLst/>
          </a:prstGeom>
          <a:solidFill>
            <a:schemeClr val="bg1"/>
          </a:solidFill>
          <a:ln w="22225" cap="flat" cmpd="sng" algn="ctr">
            <a:solidFill>
              <a:schemeClr val="tx1"/>
            </a:solidFill>
            <a:prstDash val="soli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6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EA=(PC)+D</a:t>
            </a:r>
          </a:p>
        </p:txBody>
      </p:sp>
      <p:sp>
        <p:nvSpPr>
          <p:cNvPr id="182" name="Rectangle 16"/>
          <p:cNvSpPr>
            <a:spLocks noChangeArrowheads="1"/>
          </p:cNvSpPr>
          <p:nvPr/>
        </p:nvSpPr>
        <p:spPr bwMode="auto">
          <a:xfrm>
            <a:off x="6932352" y="5881369"/>
            <a:ext cx="1397998" cy="493105"/>
          </a:xfrm>
          <a:prstGeom prst="rect">
            <a:avLst/>
          </a:prstGeom>
          <a:solidFill>
            <a:schemeClr val="accent5">
              <a:lumMod val="20000"/>
              <a:lumOff val="80000"/>
            </a:schemeClr>
          </a:solidFill>
          <a:ln w="22225" cap="flat" cmpd="sng" algn="ctr">
            <a:solidFill>
              <a:schemeClr val="tx1"/>
            </a:solidFill>
            <a:prstDash val="soli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EA=(R)+D</a:t>
            </a:r>
          </a:p>
        </p:txBody>
      </p:sp>
      <p:grpSp>
        <p:nvGrpSpPr>
          <p:cNvPr id="171" name="组合 170"/>
          <p:cNvGrpSpPr/>
          <p:nvPr/>
        </p:nvGrpSpPr>
        <p:grpSpPr>
          <a:xfrm>
            <a:off x="2273460" y="1914866"/>
            <a:ext cx="4467551" cy="493106"/>
            <a:chOff x="721910" y="2043113"/>
            <a:chExt cx="3863081" cy="422276"/>
          </a:xfrm>
          <a:effectLst>
            <a:outerShdw blurRad="50800" dist="38100" dir="5400000" algn="t" rotWithShape="0">
              <a:prstClr val="black">
                <a:alpha val="40000"/>
              </a:prstClr>
            </a:outerShdw>
          </a:effectLst>
        </p:grpSpPr>
        <p:sp>
          <p:nvSpPr>
            <p:cNvPr id="172" name="Rectangle 16"/>
            <p:cNvSpPr>
              <a:spLocks noChangeArrowheads="1"/>
            </p:cNvSpPr>
            <p:nvPr/>
          </p:nvSpPr>
          <p:spPr bwMode="auto">
            <a:xfrm>
              <a:off x="721910" y="2043113"/>
              <a:ext cx="1028409" cy="422275"/>
            </a:xfrm>
            <a:prstGeom prst="rect">
              <a:avLst/>
            </a:prstGeom>
            <a:solidFill>
              <a:srgbClr val="CCFF66"/>
            </a:solidFill>
            <a:ln w="22225" cap="flat" cmpd="sng" algn="ctr">
              <a:solidFill>
                <a:schemeClr val="tx1"/>
              </a:solidFill>
              <a:prstDash val="soli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操作码</a:t>
              </a:r>
              <a:endParaRPr kumimoji="1" lang="en-US" altLang="zh-CN"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73" name="Rectangle 17"/>
            <p:cNvSpPr>
              <a:spLocks noChangeArrowheads="1"/>
            </p:cNvSpPr>
            <p:nvPr/>
          </p:nvSpPr>
          <p:spPr bwMode="auto">
            <a:xfrm>
              <a:off x="1750319" y="2043113"/>
              <a:ext cx="930105" cy="422275"/>
            </a:xfrm>
            <a:prstGeom prst="rect">
              <a:avLst/>
            </a:prstGeom>
            <a:solidFill>
              <a:srgbClr val="00B0F0"/>
            </a:solidFill>
            <a:ln w="22225" cap="flat" cmpd="sng" algn="ctr">
              <a:solidFill>
                <a:schemeClr val="tx1"/>
              </a:solidFill>
              <a:prstDash val="solid"/>
              <a:headEnd/>
              <a:tailEnd/>
            </a:ln>
            <a:effectLst/>
          </p:spPr>
          <p:txBody>
            <a:bodyPr wrap="none" lIns="0" r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  </a:t>
              </a:r>
              <a:r>
                <a:rPr kumimoji="1" lang="zh-CN" altLang="en-US"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寻址方式</a:t>
              </a:r>
              <a:r>
                <a:rPr kumimoji="1" lang="en-US" altLang="zh-CN"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  </a:t>
              </a:r>
            </a:p>
          </p:txBody>
        </p:sp>
        <p:sp>
          <p:nvSpPr>
            <p:cNvPr id="174" name="Rectangle 18"/>
            <p:cNvSpPr>
              <a:spLocks noChangeArrowheads="1"/>
            </p:cNvSpPr>
            <p:nvPr/>
          </p:nvSpPr>
          <p:spPr bwMode="auto">
            <a:xfrm>
              <a:off x="2671159" y="2043114"/>
              <a:ext cx="1913832" cy="422275"/>
            </a:xfrm>
            <a:prstGeom prst="rect">
              <a:avLst/>
            </a:prstGeom>
            <a:solidFill>
              <a:srgbClr val="FFCC00"/>
            </a:solidFill>
            <a:ln w="22225" cap="flat" cmpd="sng" algn="ctr">
              <a:solidFill>
                <a:schemeClr val="tx1"/>
              </a:solidFill>
              <a:prstDash val="soli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形式地址</a:t>
              </a:r>
              <a:r>
                <a:rPr kumimoji="1" lang="en-US" altLang="zh-CN"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D</a:t>
              </a:r>
            </a:p>
          </p:txBody>
        </p:sp>
      </p:grpSp>
      <p:grpSp>
        <p:nvGrpSpPr>
          <p:cNvPr id="3" name="组合 2"/>
          <p:cNvGrpSpPr/>
          <p:nvPr/>
        </p:nvGrpSpPr>
        <p:grpSpPr>
          <a:xfrm>
            <a:off x="6932352" y="1914867"/>
            <a:ext cx="4071070" cy="493105"/>
            <a:chOff x="7301502" y="1484785"/>
            <a:chExt cx="3804370" cy="493105"/>
          </a:xfrm>
          <a:effectLst>
            <a:outerShdw blurRad="50800" dist="38100" dir="5400000" algn="t" rotWithShape="0">
              <a:prstClr val="black">
                <a:alpha val="40000"/>
              </a:prstClr>
            </a:outerShdw>
          </a:effectLst>
        </p:grpSpPr>
        <p:sp>
          <p:nvSpPr>
            <p:cNvPr id="175" name="Rectangle 16"/>
            <p:cNvSpPr>
              <a:spLocks noChangeArrowheads="1"/>
            </p:cNvSpPr>
            <p:nvPr/>
          </p:nvSpPr>
          <p:spPr bwMode="auto">
            <a:xfrm>
              <a:off x="8607916" y="1484785"/>
              <a:ext cx="2497956" cy="493105"/>
            </a:xfrm>
            <a:prstGeom prst="rect">
              <a:avLst/>
            </a:prstGeom>
            <a:solidFill>
              <a:schemeClr val="accent6">
                <a:lumMod val="20000"/>
                <a:lumOff val="80000"/>
              </a:schemeClr>
            </a:solidFill>
            <a:ln w="22225" cap="flat" cmpd="sng" algn="ctr">
              <a:solidFill>
                <a:schemeClr val="tx1"/>
              </a:solidFill>
              <a:prstDash val="soli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8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寻址范围</a:t>
              </a:r>
              <a:endParaRPr kumimoji="1" lang="en-US" altLang="zh-CN" sz="18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83" name="Rectangle 16"/>
            <p:cNvSpPr>
              <a:spLocks noChangeArrowheads="1"/>
            </p:cNvSpPr>
            <p:nvPr/>
          </p:nvSpPr>
          <p:spPr bwMode="auto">
            <a:xfrm>
              <a:off x="7301502" y="1484785"/>
              <a:ext cx="1306414" cy="493105"/>
            </a:xfrm>
            <a:prstGeom prst="rect">
              <a:avLst/>
            </a:prstGeom>
            <a:solidFill>
              <a:schemeClr val="accent6">
                <a:lumMod val="20000"/>
                <a:lumOff val="80000"/>
              </a:schemeClr>
            </a:solidFill>
            <a:ln w="22225" cap="flat" cmpd="sng" algn="ctr">
              <a:solidFill>
                <a:schemeClr val="tx1"/>
              </a:solidFill>
              <a:prstDash val="soli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8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实地址</a:t>
              </a:r>
              <a:r>
                <a:rPr kumimoji="1" lang="en-US" altLang="zh-CN" sz="1800" b="1"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E</a:t>
              </a:r>
            </a:p>
          </p:txBody>
        </p:sp>
      </p:grpSp>
      <p:sp>
        <p:nvSpPr>
          <p:cNvPr id="2" name="矩形 1"/>
          <p:cNvSpPr/>
          <p:nvPr/>
        </p:nvSpPr>
        <p:spPr>
          <a:xfrm>
            <a:off x="2484761" y="1545534"/>
            <a:ext cx="760144" cy="369332"/>
          </a:xfrm>
          <a:prstGeom prst="rect">
            <a:avLst/>
          </a:prstGeom>
        </p:spPr>
        <p:txBody>
          <a:bodyPr wrap="none">
            <a:spAutoFit/>
          </a:bodyPr>
          <a:lstStyle/>
          <a:p>
            <a:pPr lvl="0" algn="ctr">
              <a:defRPr/>
            </a:pPr>
            <a:r>
              <a:rPr kumimoji="1" lang="en-US" altLang="zh-CN" b="1" kern="0" dirty="0">
                <a:solidFill>
                  <a:sysClr val="windowText" lastClr="000000"/>
                </a:solidFill>
                <a:latin typeface="微软雅黑" panose="020B0503020204020204" pitchFamily="34" charset="-122"/>
                <a:ea typeface="微软雅黑" panose="020B0503020204020204" pitchFamily="34" charset="-122"/>
              </a:rPr>
              <a:t>5bits</a:t>
            </a:r>
          </a:p>
        </p:txBody>
      </p:sp>
      <p:sp>
        <p:nvSpPr>
          <p:cNvPr id="70" name="矩形 69"/>
          <p:cNvSpPr/>
          <p:nvPr/>
        </p:nvSpPr>
        <p:spPr>
          <a:xfrm>
            <a:off x="3592232" y="1545534"/>
            <a:ext cx="760144" cy="369332"/>
          </a:xfrm>
          <a:prstGeom prst="rect">
            <a:avLst/>
          </a:prstGeom>
        </p:spPr>
        <p:txBody>
          <a:bodyPr wrap="none">
            <a:spAutoFit/>
          </a:bodyPr>
          <a:lstStyle/>
          <a:p>
            <a:pPr lvl="0" algn="ctr">
              <a:defRPr/>
            </a:pPr>
            <a:r>
              <a:rPr kumimoji="1" lang="en-US" altLang="zh-CN" b="1" kern="0" dirty="0">
                <a:solidFill>
                  <a:sysClr val="windowText" lastClr="000000"/>
                </a:solidFill>
                <a:latin typeface="微软雅黑" panose="020B0503020204020204" pitchFamily="34" charset="-122"/>
                <a:ea typeface="微软雅黑" panose="020B0503020204020204" pitchFamily="34" charset="-122"/>
              </a:rPr>
              <a:t>3bits</a:t>
            </a:r>
          </a:p>
        </p:txBody>
      </p:sp>
      <p:sp>
        <p:nvSpPr>
          <p:cNvPr id="71" name="矩形 70"/>
          <p:cNvSpPr/>
          <p:nvPr/>
        </p:nvSpPr>
        <p:spPr>
          <a:xfrm>
            <a:off x="5294517" y="1545534"/>
            <a:ext cx="760144" cy="369332"/>
          </a:xfrm>
          <a:prstGeom prst="rect">
            <a:avLst/>
          </a:prstGeom>
        </p:spPr>
        <p:txBody>
          <a:bodyPr wrap="none">
            <a:spAutoFit/>
          </a:bodyPr>
          <a:lstStyle/>
          <a:p>
            <a:pPr lvl="0" algn="ctr">
              <a:defRPr/>
            </a:pPr>
            <a:r>
              <a:rPr kumimoji="1" lang="en-US" altLang="zh-CN" b="1" kern="0" dirty="0">
                <a:solidFill>
                  <a:sysClr val="windowText" lastClr="000000"/>
                </a:solidFill>
                <a:latin typeface="微软雅黑" panose="020B0503020204020204" pitchFamily="34" charset="-122"/>
                <a:ea typeface="微软雅黑" panose="020B0503020204020204" pitchFamily="34" charset="-122"/>
              </a:rPr>
              <a:t>8bits</a:t>
            </a:r>
          </a:p>
        </p:txBody>
      </p:sp>
      <p:grpSp>
        <p:nvGrpSpPr>
          <p:cNvPr id="63" name="组合 62">
            <a:extLst>
              <a:ext uri="{FF2B5EF4-FFF2-40B4-BE49-F238E27FC236}">
                <a16:creationId xmlns:a16="http://schemas.microsoft.com/office/drawing/2014/main" id="{D3DAFAF6-E884-4D65-BDD7-8B32905570A0}"/>
              </a:ext>
            </a:extLst>
          </p:cNvPr>
          <p:cNvGrpSpPr/>
          <p:nvPr/>
        </p:nvGrpSpPr>
        <p:grpSpPr>
          <a:xfrm>
            <a:off x="7631351" y="1113893"/>
            <a:ext cx="3381153" cy="579957"/>
            <a:chOff x="371537" y="4732301"/>
            <a:chExt cx="2678518" cy="579957"/>
          </a:xfrm>
        </p:grpSpPr>
        <p:sp>
          <p:nvSpPr>
            <p:cNvPr id="64" name="矩形 63">
              <a:extLst>
                <a:ext uri="{FF2B5EF4-FFF2-40B4-BE49-F238E27FC236}">
                  <a16:creationId xmlns:a16="http://schemas.microsoft.com/office/drawing/2014/main" id="{611BFE71-7053-433C-A54B-443264DEA4B4}"/>
                </a:ext>
              </a:extLst>
            </p:cNvPr>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371FF67A-538C-463C-AFE1-648747A7A0F1}"/>
                </a:ext>
              </a:extLst>
            </p:cNvPr>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mn-ea"/>
                </a:rPr>
                <a:t>不同寻址方式的区别？</a:t>
              </a:r>
              <a:endParaRPr lang="en-US" altLang="zh-CN" sz="2000" b="1" dirty="0">
                <a:solidFill>
                  <a:srgbClr val="FF0000"/>
                </a:solidFill>
                <a:latin typeface="+mn-ea"/>
              </a:endParaRPr>
            </a:p>
          </p:txBody>
        </p:sp>
      </p:grpSp>
    </p:spTree>
    <p:extLst>
      <p:ext uri="{BB962C8B-B14F-4D97-AF65-F5344CB8AC3E}">
        <p14:creationId xmlns:p14="http://schemas.microsoft.com/office/powerpoint/2010/main" val="2270639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wipe(left)">
                                      <p:cBhvr>
                                        <p:cTn id="7" dur="500"/>
                                        <p:tgtEl>
                                          <p:spTgt spid="15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8"/>
                                        </p:tgtEl>
                                        <p:attrNameLst>
                                          <p:attrName>style.visibility</p:attrName>
                                        </p:attrNameLst>
                                      </p:cBhvr>
                                      <p:to>
                                        <p:strVal val="visible"/>
                                      </p:to>
                                    </p:set>
                                    <p:animEffect transition="in" filter="wipe(left)">
                                      <p:cBhvr>
                                        <p:cTn id="12" dur="500"/>
                                        <p:tgtEl>
                                          <p:spTgt spid="12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6"/>
                                        </p:tgtEl>
                                        <p:attrNameLst>
                                          <p:attrName>style.visibility</p:attrName>
                                        </p:attrNameLst>
                                      </p:cBhvr>
                                      <p:to>
                                        <p:strVal val="visible"/>
                                      </p:to>
                                    </p:set>
                                    <p:animEffect transition="in" filter="wipe(left)">
                                      <p:cBhvr>
                                        <p:cTn id="17" dur="500"/>
                                        <p:tgtEl>
                                          <p:spTgt spid="17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4"/>
                                        </p:tgtEl>
                                        <p:attrNameLst>
                                          <p:attrName>style.visibility</p:attrName>
                                        </p:attrNameLst>
                                      </p:cBhvr>
                                      <p:to>
                                        <p:strVal val="visible"/>
                                      </p:to>
                                    </p:set>
                                    <p:animEffect transition="in" filter="wipe(left)">
                                      <p:cBhvr>
                                        <p:cTn id="22" dur="500"/>
                                        <p:tgtEl>
                                          <p:spTgt spid="16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8"/>
                                        </p:tgtEl>
                                        <p:attrNameLst>
                                          <p:attrName>style.visibility</p:attrName>
                                        </p:attrNameLst>
                                      </p:cBhvr>
                                      <p:to>
                                        <p:strVal val="visible"/>
                                      </p:to>
                                    </p:set>
                                    <p:animEffect transition="in" filter="wipe(left)">
                                      <p:cBhvr>
                                        <p:cTn id="27" dur="500"/>
                                        <p:tgtEl>
                                          <p:spTgt spid="15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32"/>
                                        </p:tgtEl>
                                        <p:attrNameLst>
                                          <p:attrName>style.visibility</p:attrName>
                                        </p:attrNameLst>
                                      </p:cBhvr>
                                      <p:to>
                                        <p:strVal val="visible"/>
                                      </p:to>
                                    </p:set>
                                    <p:animEffect transition="in" filter="wipe(left)">
                                      <p:cBhvr>
                                        <p:cTn id="32" dur="500"/>
                                        <p:tgtEl>
                                          <p:spTgt spid="13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77"/>
                                        </p:tgtEl>
                                        <p:attrNameLst>
                                          <p:attrName>style.visibility</p:attrName>
                                        </p:attrNameLst>
                                      </p:cBhvr>
                                      <p:to>
                                        <p:strVal val="visible"/>
                                      </p:to>
                                    </p:set>
                                    <p:animEffect transition="in" filter="wipe(left)">
                                      <p:cBhvr>
                                        <p:cTn id="37" dur="500"/>
                                        <p:tgtEl>
                                          <p:spTgt spid="17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65"/>
                                        </p:tgtEl>
                                        <p:attrNameLst>
                                          <p:attrName>style.visibility</p:attrName>
                                        </p:attrNameLst>
                                      </p:cBhvr>
                                      <p:to>
                                        <p:strVal val="visible"/>
                                      </p:to>
                                    </p:set>
                                    <p:animEffect transition="in" filter="wipe(left)">
                                      <p:cBhvr>
                                        <p:cTn id="42" dur="500"/>
                                        <p:tgtEl>
                                          <p:spTgt spid="16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59"/>
                                        </p:tgtEl>
                                        <p:attrNameLst>
                                          <p:attrName>style.visibility</p:attrName>
                                        </p:attrNameLst>
                                      </p:cBhvr>
                                      <p:to>
                                        <p:strVal val="visible"/>
                                      </p:to>
                                    </p:set>
                                    <p:animEffect transition="in" filter="wipe(left)">
                                      <p:cBhvr>
                                        <p:cTn id="47" dur="500"/>
                                        <p:tgtEl>
                                          <p:spTgt spid="15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36"/>
                                        </p:tgtEl>
                                        <p:attrNameLst>
                                          <p:attrName>style.visibility</p:attrName>
                                        </p:attrNameLst>
                                      </p:cBhvr>
                                      <p:to>
                                        <p:strVal val="visible"/>
                                      </p:to>
                                    </p:set>
                                    <p:animEffect transition="in" filter="wipe(left)">
                                      <p:cBhvr>
                                        <p:cTn id="52" dur="500"/>
                                        <p:tgtEl>
                                          <p:spTgt spid="13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78"/>
                                        </p:tgtEl>
                                        <p:attrNameLst>
                                          <p:attrName>style.visibility</p:attrName>
                                        </p:attrNameLst>
                                      </p:cBhvr>
                                      <p:to>
                                        <p:strVal val="visible"/>
                                      </p:to>
                                    </p:set>
                                    <p:animEffect transition="in" filter="wipe(left)">
                                      <p:cBhvr>
                                        <p:cTn id="57" dur="500"/>
                                        <p:tgtEl>
                                          <p:spTgt spid="17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66"/>
                                        </p:tgtEl>
                                        <p:attrNameLst>
                                          <p:attrName>style.visibility</p:attrName>
                                        </p:attrNameLst>
                                      </p:cBhvr>
                                      <p:to>
                                        <p:strVal val="visible"/>
                                      </p:to>
                                    </p:set>
                                    <p:animEffect transition="in" filter="wipe(left)">
                                      <p:cBhvr>
                                        <p:cTn id="62" dur="500"/>
                                        <p:tgtEl>
                                          <p:spTgt spid="16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60"/>
                                        </p:tgtEl>
                                        <p:attrNameLst>
                                          <p:attrName>style.visibility</p:attrName>
                                        </p:attrNameLst>
                                      </p:cBhvr>
                                      <p:to>
                                        <p:strVal val="visible"/>
                                      </p:to>
                                    </p:set>
                                    <p:animEffect transition="in" filter="wipe(left)">
                                      <p:cBhvr>
                                        <p:cTn id="67" dur="500"/>
                                        <p:tgtEl>
                                          <p:spTgt spid="16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140"/>
                                        </p:tgtEl>
                                        <p:attrNameLst>
                                          <p:attrName>style.visibility</p:attrName>
                                        </p:attrNameLst>
                                      </p:cBhvr>
                                      <p:to>
                                        <p:strVal val="visible"/>
                                      </p:to>
                                    </p:set>
                                    <p:animEffect transition="in" filter="wipe(left)">
                                      <p:cBhvr>
                                        <p:cTn id="72" dur="500"/>
                                        <p:tgtEl>
                                          <p:spTgt spid="14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79"/>
                                        </p:tgtEl>
                                        <p:attrNameLst>
                                          <p:attrName>style.visibility</p:attrName>
                                        </p:attrNameLst>
                                      </p:cBhvr>
                                      <p:to>
                                        <p:strVal val="visible"/>
                                      </p:to>
                                    </p:set>
                                    <p:animEffect transition="in" filter="wipe(left)">
                                      <p:cBhvr>
                                        <p:cTn id="77" dur="500"/>
                                        <p:tgtEl>
                                          <p:spTgt spid="179"/>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167"/>
                                        </p:tgtEl>
                                        <p:attrNameLst>
                                          <p:attrName>style.visibility</p:attrName>
                                        </p:attrNameLst>
                                      </p:cBhvr>
                                      <p:to>
                                        <p:strVal val="visible"/>
                                      </p:to>
                                    </p:set>
                                    <p:animEffect transition="in" filter="wipe(left)">
                                      <p:cBhvr>
                                        <p:cTn id="82" dur="500"/>
                                        <p:tgtEl>
                                          <p:spTgt spid="16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161"/>
                                        </p:tgtEl>
                                        <p:attrNameLst>
                                          <p:attrName>style.visibility</p:attrName>
                                        </p:attrNameLst>
                                      </p:cBhvr>
                                      <p:to>
                                        <p:strVal val="visible"/>
                                      </p:to>
                                    </p:set>
                                    <p:animEffect transition="in" filter="wipe(left)">
                                      <p:cBhvr>
                                        <p:cTn id="87" dur="500"/>
                                        <p:tgtEl>
                                          <p:spTgt spid="161"/>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148"/>
                                        </p:tgtEl>
                                        <p:attrNameLst>
                                          <p:attrName>style.visibility</p:attrName>
                                        </p:attrNameLst>
                                      </p:cBhvr>
                                      <p:to>
                                        <p:strVal val="visible"/>
                                      </p:to>
                                    </p:set>
                                    <p:animEffect transition="in" filter="wipe(left)">
                                      <p:cBhvr>
                                        <p:cTn id="92" dur="500"/>
                                        <p:tgtEl>
                                          <p:spTgt spid="148"/>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180"/>
                                        </p:tgtEl>
                                        <p:attrNameLst>
                                          <p:attrName>style.visibility</p:attrName>
                                        </p:attrNameLst>
                                      </p:cBhvr>
                                      <p:to>
                                        <p:strVal val="visible"/>
                                      </p:to>
                                    </p:set>
                                    <p:animEffect transition="in" filter="wipe(left)">
                                      <p:cBhvr>
                                        <p:cTn id="97" dur="500"/>
                                        <p:tgtEl>
                                          <p:spTgt spid="180"/>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168"/>
                                        </p:tgtEl>
                                        <p:attrNameLst>
                                          <p:attrName>style.visibility</p:attrName>
                                        </p:attrNameLst>
                                      </p:cBhvr>
                                      <p:to>
                                        <p:strVal val="visible"/>
                                      </p:to>
                                    </p:set>
                                    <p:animEffect transition="in" filter="wipe(left)">
                                      <p:cBhvr>
                                        <p:cTn id="102" dur="500"/>
                                        <p:tgtEl>
                                          <p:spTgt spid="168"/>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162"/>
                                        </p:tgtEl>
                                        <p:attrNameLst>
                                          <p:attrName>style.visibility</p:attrName>
                                        </p:attrNameLst>
                                      </p:cBhvr>
                                      <p:to>
                                        <p:strVal val="visible"/>
                                      </p:to>
                                    </p:set>
                                    <p:animEffect transition="in" filter="wipe(left)">
                                      <p:cBhvr>
                                        <p:cTn id="107" dur="500"/>
                                        <p:tgtEl>
                                          <p:spTgt spid="162"/>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nodeType="clickEffect">
                                  <p:stCondLst>
                                    <p:cond delay="0"/>
                                  </p:stCondLst>
                                  <p:childTnLst>
                                    <p:set>
                                      <p:cBhvr>
                                        <p:cTn id="111" dur="1" fill="hold">
                                          <p:stCondLst>
                                            <p:cond delay="0"/>
                                          </p:stCondLst>
                                        </p:cTn>
                                        <p:tgtEl>
                                          <p:spTgt spid="144"/>
                                        </p:tgtEl>
                                        <p:attrNameLst>
                                          <p:attrName>style.visibility</p:attrName>
                                        </p:attrNameLst>
                                      </p:cBhvr>
                                      <p:to>
                                        <p:strVal val="visible"/>
                                      </p:to>
                                    </p:set>
                                    <p:animEffect transition="in" filter="wipe(left)">
                                      <p:cBhvr>
                                        <p:cTn id="112" dur="500"/>
                                        <p:tgtEl>
                                          <p:spTgt spid="144"/>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181"/>
                                        </p:tgtEl>
                                        <p:attrNameLst>
                                          <p:attrName>style.visibility</p:attrName>
                                        </p:attrNameLst>
                                      </p:cBhvr>
                                      <p:to>
                                        <p:strVal val="visible"/>
                                      </p:to>
                                    </p:set>
                                    <p:animEffect transition="in" filter="wipe(left)">
                                      <p:cBhvr>
                                        <p:cTn id="117" dur="500"/>
                                        <p:tgtEl>
                                          <p:spTgt spid="181"/>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169"/>
                                        </p:tgtEl>
                                        <p:attrNameLst>
                                          <p:attrName>style.visibility</p:attrName>
                                        </p:attrNameLst>
                                      </p:cBhvr>
                                      <p:to>
                                        <p:strVal val="visible"/>
                                      </p:to>
                                    </p:set>
                                    <p:animEffect transition="in" filter="wipe(left)">
                                      <p:cBhvr>
                                        <p:cTn id="122" dur="500"/>
                                        <p:tgtEl>
                                          <p:spTgt spid="169"/>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163"/>
                                        </p:tgtEl>
                                        <p:attrNameLst>
                                          <p:attrName>style.visibility</p:attrName>
                                        </p:attrNameLst>
                                      </p:cBhvr>
                                      <p:to>
                                        <p:strVal val="visible"/>
                                      </p:to>
                                    </p:set>
                                    <p:animEffect transition="in" filter="wipe(left)">
                                      <p:cBhvr>
                                        <p:cTn id="127" dur="500"/>
                                        <p:tgtEl>
                                          <p:spTgt spid="163"/>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nodeType="clickEffect">
                                  <p:stCondLst>
                                    <p:cond delay="0"/>
                                  </p:stCondLst>
                                  <p:childTnLst>
                                    <p:set>
                                      <p:cBhvr>
                                        <p:cTn id="131" dur="1" fill="hold">
                                          <p:stCondLst>
                                            <p:cond delay="0"/>
                                          </p:stCondLst>
                                        </p:cTn>
                                        <p:tgtEl>
                                          <p:spTgt spid="152"/>
                                        </p:tgtEl>
                                        <p:attrNameLst>
                                          <p:attrName>style.visibility</p:attrName>
                                        </p:attrNameLst>
                                      </p:cBhvr>
                                      <p:to>
                                        <p:strVal val="visible"/>
                                      </p:to>
                                    </p:set>
                                    <p:animEffect transition="in" filter="wipe(left)">
                                      <p:cBhvr>
                                        <p:cTn id="132" dur="500"/>
                                        <p:tgtEl>
                                          <p:spTgt spid="152"/>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182"/>
                                        </p:tgtEl>
                                        <p:attrNameLst>
                                          <p:attrName>style.visibility</p:attrName>
                                        </p:attrNameLst>
                                      </p:cBhvr>
                                      <p:to>
                                        <p:strVal val="visible"/>
                                      </p:to>
                                    </p:set>
                                    <p:animEffect transition="in" filter="wipe(left)">
                                      <p:cBhvr>
                                        <p:cTn id="137" dur="500"/>
                                        <p:tgtEl>
                                          <p:spTgt spid="182"/>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170"/>
                                        </p:tgtEl>
                                        <p:attrNameLst>
                                          <p:attrName>style.visibility</p:attrName>
                                        </p:attrNameLst>
                                      </p:cBhvr>
                                      <p:to>
                                        <p:strVal val="visible"/>
                                      </p:to>
                                    </p:set>
                                    <p:animEffect transition="in" filter="wipe(left)">
                                      <p:cBhvr>
                                        <p:cTn id="142" dur="500"/>
                                        <p:tgtEl>
                                          <p:spTgt spid="170"/>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nodeType="clickEffect">
                                  <p:stCondLst>
                                    <p:cond delay="0"/>
                                  </p:stCondLst>
                                  <p:childTnLst>
                                    <p:set>
                                      <p:cBhvr>
                                        <p:cTn id="146" dur="1" fill="hold">
                                          <p:stCondLst>
                                            <p:cond delay="0"/>
                                          </p:stCondLst>
                                        </p:cTn>
                                        <p:tgtEl>
                                          <p:spTgt spid="63"/>
                                        </p:tgtEl>
                                        <p:attrNameLst>
                                          <p:attrName>style.visibility</p:attrName>
                                        </p:attrNameLst>
                                      </p:cBhvr>
                                      <p:to>
                                        <p:strVal val="visible"/>
                                      </p:to>
                                    </p:set>
                                    <p:animEffect transition="in" filter="wipe(left)">
                                      <p:cBhvr>
                                        <p:cTn id="14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6" grpId="0" animBg="1"/>
      <p:bldP spid="177" grpId="0" animBg="1"/>
      <p:bldP spid="178" grpId="0" animBg="1"/>
      <p:bldP spid="179" grpId="0" animBg="1"/>
      <p:bldP spid="180" grpId="0" animBg="1"/>
      <p:bldP spid="181" grpId="0" animBg="1"/>
      <p:bldP spid="18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寻址方式举例</a:t>
            </a:r>
          </a:p>
        </p:txBody>
      </p:sp>
      <p:sp>
        <p:nvSpPr>
          <p:cNvPr id="4" name="Rectangle 17"/>
          <p:cNvSpPr>
            <a:spLocks noChangeArrowheads="1"/>
          </p:cNvSpPr>
          <p:nvPr/>
        </p:nvSpPr>
        <p:spPr bwMode="auto">
          <a:xfrm>
            <a:off x="2518319" y="2355372"/>
            <a:ext cx="1081087" cy="320675"/>
          </a:xfrm>
          <a:prstGeom prst="rect">
            <a:avLst/>
          </a:prstGeom>
          <a:solidFill>
            <a:srgbClr val="66FF33"/>
          </a:solidFill>
          <a:ln w="19050">
            <a:solidFill>
              <a:schemeClr val="tx1"/>
            </a:solidFill>
            <a:headEnd/>
            <a:tailEnd/>
          </a:ln>
        </p:spPr>
        <p:style>
          <a:lnRef idx="3">
            <a:schemeClr val="lt1"/>
          </a:lnRef>
          <a:fillRef idx="1">
            <a:schemeClr val="accent1"/>
          </a:fillRef>
          <a:effectRef idx="1">
            <a:schemeClr val="accent1"/>
          </a:effectRef>
          <a:fontRef idx="minor">
            <a:schemeClr val="lt1"/>
          </a:fontRef>
        </p:style>
        <p:txBody>
          <a:bodyPr wrap="none" anchor="ctr"/>
          <a:lstStyle/>
          <a:p>
            <a:pPr algn="ctr" fontAlgn="base">
              <a:spcBef>
                <a:spcPct val="20000"/>
              </a:spcBef>
              <a:spcAft>
                <a:spcPct val="0"/>
              </a:spcAft>
              <a:buClr>
                <a:srgbClr val="FFCC00"/>
              </a:buClr>
              <a:buSzPct val="70000"/>
            </a:pPr>
            <a:r>
              <a:rPr lang="en-US" altLang="zh-CN" b="1" dirty="0">
                <a:solidFill>
                  <a:srgbClr val="000000"/>
                </a:solidFill>
                <a:latin typeface="+mn-ea"/>
              </a:rPr>
              <a:t>OP</a:t>
            </a:r>
          </a:p>
        </p:txBody>
      </p:sp>
      <p:sp>
        <p:nvSpPr>
          <p:cNvPr id="5" name="Rectangle 18"/>
          <p:cNvSpPr>
            <a:spLocks noChangeArrowheads="1"/>
          </p:cNvSpPr>
          <p:nvPr/>
        </p:nvSpPr>
        <p:spPr bwMode="auto">
          <a:xfrm>
            <a:off x="3597819" y="2355372"/>
            <a:ext cx="865187" cy="320675"/>
          </a:xfrm>
          <a:prstGeom prst="rect">
            <a:avLst/>
          </a:prstGeom>
          <a:solidFill>
            <a:srgbClr val="FF66FF"/>
          </a:solidFill>
          <a:ln w="19050">
            <a:solidFill>
              <a:schemeClr val="tx1"/>
            </a:solidFill>
            <a:headEnd/>
            <a:tailEnd/>
          </a:ln>
        </p:spPr>
        <p:style>
          <a:lnRef idx="3">
            <a:schemeClr val="lt1"/>
          </a:lnRef>
          <a:fillRef idx="1">
            <a:schemeClr val="accent1"/>
          </a:fillRef>
          <a:effectRef idx="1">
            <a:schemeClr val="accent1"/>
          </a:effectRef>
          <a:fontRef idx="minor">
            <a:schemeClr val="lt1"/>
          </a:fontRef>
        </p:style>
        <p:txBody>
          <a:bodyPr wrap="none" anchor="ctr"/>
          <a:lstStyle/>
          <a:p>
            <a:pPr algn="ctr" fontAlgn="base">
              <a:spcBef>
                <a:spcPct val="20000"/>
              </a:spcBef>
              <a:spcAft>
                <a:spcPct val="0"/>
              </a:spcAft>
              <a:buClr>
                <a:srgbClr val="FFCC00"/>
              </a:buClr>
              <a:buSzPct val="70000"/>
            </a:pPr>
            <a:r>
              <a:rPr lang="en-US" altLang="zh-CN" b="1" dirty="0">
                <a:solidFill>
                  <a:srgbClr val="000000"/>
                </a:solidFill>
                <a:latin typeface="+mn-ea"/>
              </a:rPr>
              <a:t>X</a:t>
            </a:r>
          </a:p>
        </p:txBody>
      </p:sp>
      <p:sp>
        <p:nvSpPr>
          <p:cNvPr id="6" name="Rectangle 19"/>
          <p:cNvSpPr>
            <a:spLocks noChangeArrowheads="1"/>
          </p:cNvSpPr>
          <p:nvPr/>
        </p:nvSpPr>
        <p:spPr bwMode="auto">
          <a:xfrm>
            <a:off x="4461419" y="2355372"/>
            <a:ext cx="865187" cy="320675"/>
          </a:xfrm>
          <a:prstGeom prst="rect">
            <a:avLst/>
          </a:prstGeom>
          <a:solidFill>
            <a:srgbClr val="FF9900"/>
          </a:solidFill>
          <a:ln w="19050">
            <a:solidFill>
              <a:schemeClr val="tx1"/>
            </a:solidFill>
            <a:headEnd/>
            <a:tailEnd/>
          </a:ln>
        </p:spPr>
        <p:style>
          <a:lnRef idx="3">
            <a:schemeClr val="lt1"/>
          </a:lnRef>
          <a:fillRef idx="1">
            <a:schemeClr val="accent1"/>
          </a:fillRef>
          <a:effectRef idx="1">
            <a:schemeClr val="accent1"/>
          </a:effectRef>
          <a:fontRef idx="minor">
            <a:schemeClr val="lt1"/>
          </a:fontRef>
        </p:style>
        <p:txBody>
          <a:bodyPr wrap="none" anchor="ctr"/>
          <a:lstStyle/>
          <a:p>
            <a:pPr algn="ctr" fontAlgn="base">
              <a:spcBef>
                <a:spcPct val="20000"/>
              </a:spcBef>
              <a:spcAft>
                <a:spcPct val="0"/>
              </a:spcAft>
              <a:buClr>
                <a:srgbClr val="FFCC00"/>
              </a:buClr>
              <a:buSzPct val="70000"/>
            </a:pPr>
            <a:r>
              <a:rPr lang="en-US" altLang="zh-CN" b="1" dirty="0">
                <a:solidFill>
                  <a:srgbClr val="000000"/>
                </a:solidFill>
                <a:latin typeface="+mn-ea"/>
              </a:rPr>
              <a:t>D=100</a:t>
            </a:r>
          </a:p>
        </p:txBody>
      </p:sp>
      <p:sp>
        <p:nvSpPr>
          <p:cNvPr id="7" name="Rectangle 20"/>
          <p:cNvSpPr>
            <a:spLocks noChangeArrowheads="1"/>
          </p:cNvSpPr>
          <p:nvPr/>
        </p:nvSpPr>
        <p:spPr bwMode="auto">
          <a:xfrm>
            <a:off x="5758406" y="2355372"/>
            <a:ext cx="1946275" cy="320675"/>
          </a:xfrm>
          <a:prstGeom prst="rect">
            <a:avLst/>
          </a:prstGeom>
          <a:solidFill>
            <a:srgbClr val="CCFF66"/>
          </a:solidFill>
          <a:ln w="19050">
            <a:solidFill>
              <a:schemeClr val="tx1"/>
            </a:solidFill>
            <a:headEnd/>
            <a:tailEnd/>
          </a:ln>
        </p:spPr>
        <p:style>
          <a:lnRef idx="3">
            <a:schemeClr val="lt1"/>
          </a:lnRef>
          <a:fillRef idx="1">
            <a:schemeClr val="accent1"/>
          </a:fillRef>
          <a:effectRef idx="1">
            <a:schemeClr val="accent1"/>
          </a:effectRef>
          <a:fontRef idx="minor">
            <a:schemeClr val="lt1"/>
          </a:fontRef>
        </p:style>
        <p:txBody>
          <a:bodyPr wrap="none" anchor="ctr"/>
          <a:lstStyle/>
          <a:p>
            <a:pPr algn="ctr" fontAlgn="base">
              <a:spcBef>
                <a:spcPct val="20000"/>
              </a:spcBef>
              <a:spcAft>
                <a:spcPct val="0"/>
              </a:spcAft>
              <a:buClr>
                <a:srgbClr val="FFCC00"/>
              </a:buClr>
              <a:buSzPct val="70000"/>
            </a:pPr>
            <a:r>
              <a:rPr lang="en-US" altLang="zh-CN" b="1" dirty="0">
                <a:solidFill>
                  <a:schemeClr val="tx1"/>
                </a:solidFill>
                <a:latin typeface="+mn-ea"/>
              </a:rPr>
              <a:t>PC</a:t>
            </a:r>
            <a:r>
              <a:rPr lang="en-US" altLang="zh-CN" b="1" dirty="0">
                <a:solidFill>
                  <a:srgbClr val="000000"/>
                </a:solidFill>
                <a:latin typeface="+mn-ea"/>
              </a:rPr>
              <a:t>=1000</a:t>
            </a:r>
          </a:p>
        </p:txBody>
      </p:sp>
      <p:sp>
        <p:nvSpPr>
          <p:cNvPr id="8" name="Rectangle 21"/>
          <p:cNvSpPr>
            <a:spLocks noChangeArrowheads="1"/>
          </p:cNvSpPr>
          <p:nvPr/>
        </p:nvSpPr>
        <p:spPr bwMode="auto">
          <a:xfrm>
            <a:off x="7897562" y="2355371"/>
            <a:ext cx="1946275" cy="320675"/>
          </a:xfrm>
          <a:prstGeom prst="rect">
            <a:avLst/>
          </a:prstGeom>
          <a:solidFill>
            <a:srgbClr val="CCFF66"/>
          </a:solidFill>
          <a:ln w="19050">
            <a:solidFill>
              <a:schemeClr val="tx1"/>
            </a:solidFill>
            <a:headEnd/>
            <a:tailEnd/>
          </a:ln>
        </p:spPr>
        <p:style>
          <a:lnRef idx="3">
            <a:schemeClr val="lt1"/>
          </a:lnRef>
          <a:fillRef idx="1">
            <a:schemeClr val="accent1"/>
          </a:fillRef>
          <a:effectRef idx="1">
            <a:schemeClr val="accent1"/>
          </a:effectRef>
          <a:fontRef idx="minor">
            <a:schemeClr val="lt1"/>
          </a:fontRef>
        </p:style>
        <p:txBody>
          <a:bodyPr wrap="none" anchor="ctr"/>
          <a:lstStyle/>
          <a:p>
            <a:pPr algn="ctr" fontAlgn="base">
              <a:spcBef>
                <a:spcPct val="20000"/>
              </a:spcBef>
              <a:spcAft>
                <a:spcPct val="0"/>
              </a:spcAft>
              <a:buClr>
                <a:srgbClr val="FFCC00"/>
              </a:buClr>
              <a:buSzPct val="70000"/>
            </a:pPr>
            <a:r>
              <a:rPr lang="en-US" altLang="zh-CN" b="1">
                <a:solidFill>
                  <a:srgbClr val="000000"/>
                </a:solidFill>
                <a:latin typeface="+mn-ea"/>
              </a:rPr>
              <a:t>R</a:t>
            </a:r>
            <a:r>
              <a:rPr lang="zh-CN" altLang="en-US" b="1" baseline="-25000">
                <a:solidFill>
                  <a:srgbClr val="000000"/>
                </a:solidFill>
                <a:latin typeface="+mn-ea"/>
              </a:rPr>
              <a:t>基</a:t>
            </a:r>
            <a:r>
              <a:rPr lang="en-US" altLang="zh-CN" b="1">
                <a:solidFill>
                  <a:srgbClr val="000000"/>
                </a:solidFill>
                <a:latin typeface="+mn-ea"/>
              </a:rPr>
              <a:t>=2000 </a:t>
            </a:r>
          </a:p>
        </p:txBody>
      </p:sp>
      <p:sp>
        <p:nvSpPr>
          <p:cNvPr id="9" name="Rectangle 2"/>
          <p:cNvSpPr>
            <a:spLocks noChangeArrowheads="1"/>
          </p:cNvSpPr>
          <p:nvPr/>
        </p:nvSpPr>
        <p:spPr bwMode="auto">
          <a:xfrm>
            <a:off x="1553686" y="3065376"/>
            <a:ext cx="1441450" cy="320675"/>
          </a:xfrm>
          <a:prstGeom prst="rect">
            <a:avLst/>
          </a:prstGeom>
          <a:solidFill>
            <a:schemeClr val="bg1"/>
          </a:solidFill>
          <a:ln w="28575">
            <a:solidFill>
              <a:schemeClr val="tx1"/>
            </a:solidFill>
            <a:headEnd/>
            <a:tailEnd/>
          </a:ln>
        </p:spPr>
        <p:style>
          <a:lnRef idx="3">
            <a:schemeClr val="lt1"/>
          </a:lnRef>
          <a:fillRef idx="1">
            <a:schemeClr val="accent1"/>
          </a:fillRef>
          <a:effectRef idx="1">
            <a:schemeClr val="accent1"/>
          </a:effectRef>
          <a:fontRef idx="minor">
            <a:schemeClr val="lt1"/>
          </a:fontRef>
        </p:style>
        <p:txBody>
          <a:bodyPr wrap="none" anchor="ctr"/>
          <a:lstStyle/>
          <a:p>
            <a:pPr algn="ctr" fontAlgn="base">
              <a:spcBef>
                <a:spcPct val="20000"/>
              </a:spcBef>
              <a:spcAft>
                <a:spcPct val="0"/>
              </a:spcAft>
              <a:buClr>
                <a:srgbClr val="FFCC00"/>
              </a:buClr>
              <a:buSzPct val="70000"/>
            </a:pPr>
            <a:r>
              <a:rPr lang="en-US" altLang="zh-CN" b="1" dirty="0">
                <a:solidFill>
                  <a:srgbClr val="000000"/>
                </a:solidFill>
                <a:latin typeface="Garamond" pitchFamily="18" charset="0"/>
                <a:ea typeface="微软雅黑"/>
              </a:rPr>
              <a:t>200</a:t>
            </a:r>
          </a:p>
        </p:txBody>
      </p:sp>
      <p:sp>
        <p:nvSpPr>
          <p:cNvPr id="10" name="Text Box 3"/>
          <p:cNvSpPr txBox="1">
            <a:spLocks noChangeArrowheads="1"/>
          </p:cNvSpPr>
          <p:nvPr/>
        </p:nvSpPr>
        <p:spPr bwMode="auto">
          <a:xfrm>
            <a:off x="979011" y="4387763"/>
            <a:ext cx="5762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eaLnBrk="1" fontAlgn="base" hangingPunct="1">
              <a:spcBef>
                <a:spcPct val="50000"/>
              </a:spcBef>
              <a:spcAft>
                <a:spcPct val="0"/>
              </a:spcAft>
              <a:buClr>
                <a:srgbClr val="FFCC00"/>
              </a:buClr>
              <a:buSzPct val="70000"/>
            </a:pPr>
            <a:r>
              <a:rPr lang="en-US" altLang="zh-CN" sz="1800" b="1">
                <a:solidFill>
                  <a:srgbClr val="000000"/>
                </a:solidFill>
                <a:latin typeface="Garamond" pitchFamily="18" charset="0"/>
              </a:rPr>
              <a:t>500</a:t>
            </a:r>
          </a:p>
        </p:txBody>
      </p:sp>
      <p:sp>
        <p:nvSpPr>
          <p:cNvPr id="11" name="Text Box 4"/>
          <p:cNvSpPr txBox="1">
            <a:spLocks noChangeArrowheads="1"/>
          </p:cNvSpPr>
          <p:nvPr/>
        </p:nvSpPr>
        <p:spPr bwMode="auto">
          <a:xfrm>
            <a:off x="834548" y="5002126"/>
            <a:ext cx="86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eaLnBrk="1" fontAlgn="base" hangingPunct="1">
              <a:spcBef>
                <a:spcPct val="50000"/>
              </a:spcBef>
              <a:spcAft>
                <a:spcPct val="0"/>
              </a:spcAft>
              <a:buClr>
                <a:srgbClr val="FFCC00"/>
              </a:buClr>
              <a:buSzPct val="70000"/>
            </a:pPr>
            <a:r>
              <a:rPr lang="en-US" altLang="zh-CN" sz="1800" b="1" dirty="0">
                <a:solidFill>
                  <a:srgbClr val="000000"/>
                </a:solidFill>
                <a:latin typeface="Garamond" pitchFamily="18" charset="0"/>
              </a:rPr>
              <a:t>1100</a:t>
            </a:r>
          </a:p>
        </p:txBody>
      </p:sp>
      <p:sp>
        <p:nvSpPr>
          <p:cNvPr id="12" name="Text Box 5"/>
          <p:cNvSpPr txBox="1">
            <a:spLocks noChangeArrowheads="1"/>
          </p:cNvSpPr>
          <p:nvPr/>
        </p:nvSpPr>
        <p:spPr bwMode="auto">
          <a:xfrm>
            <a:off x="979011" y="3746413"/>
            <a:ext cx="5762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eaLnBrk="1" fontAlgn="base" hangingPunct="1">
              <a:spcBef>
                <a:spcPct val="50000"/>
              </a:spcBef>
              <a:spcAft>
                <a:spcPct val="0"/>
              </a:spcAft>
              <a:buClr>
                <a:srgbClr val="FFCC00"/>
              </a:buClr>
              <a:buSzPct val="70000"/>
            </a:pPr>
            <a:r>
              <a:rPr lang="en-US" altLang="zh-CN" sz="1800" b="1">
                <a:solidFill>
                  <a:srgbClr val="000000"/>
                </a:solidFill>
                <a:latin typeface="Garamond" pitchFamily="18" charset="0"/>
              </a:rPr>
              <a:t>200</a:t>
            </a:r>
          </a:p>
        </p:txBody>
      </p:sp>
      <p:sp>
        <p:nvSpPr>
          <p:cNvPr id="13" name="Text Box 6"/>
          <p:cNvSpPr txBox="1">
            <a:spLocks noChangeArrowheads="1"/>
          </p:cNvSpPr>
          <p:nvPr/>
        </p:nvSpPr>
        <p:spPr bwMode="auto">
          <a:xfrm>
            <a:off x="979011" y="3025688"/>
            <a:ext cx="5762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eaLnBrk="1" fontAlgn="base" hangingPunct="1">
              <a:spcBef>
                <a:spcPct val="50000"/>
              </a:spcBef>
              <a:spcAft>
                <a:spcPct val="0"/>
              </a:spcAft>
              <a:buClr>
                <a:srgbClr val="FFCC00"/>
              </a:buClr>
              <a:buSzPct val="70000"/>
            </a:pPr>
            <a:r>
              <a:rPr lang="en-US" altLang="zh-CN" sz="1800" b="1">
                <a:solidFill>
                  <a:srgbClr val="000000"/>
                </a:solidFill>
                <a:latin typeface="Garamond" pitchFamily="18" charset="0"/>
              </a:rPr>
              <a:t>100</a:t>
            </a:r>
          </a:p>
        </p:txBody>
      </p:sp>
      <p:sp>
        <p:nvSpPr>
          <p:cNvPr id="14" name="Rectangle 7"/>
          <p:cNvSpPr>
            <a:spLocks noChangeArrowheads="1"/>
          </p:cNvSpPr>
          <p:nvPr/>
        </p:nvSpPr>
        <p:spPr bwMode="auto">
          <a:xfrm>
            <a:off x="1555274" y="3386051"/>
            <a:ext cx="1439863" cy="360363"/>
          </a:xfrm>
          <a:prstGeom prst="rect">
            <a:avLst/>
          </a:prstGeom>
          <a:solidFill>
            <a:schemeClr val="bg1"/>
          </a:solidFill>
          <a:ln w="28575">
            <a:solidFill>
              <a:schemeClr val="tx1"/>
            </a:solidFill>
            <a:headEnd/>
            <a:tailEnd/>
          </a:ln>
        </p:spPr>
        <p:style>
          <a:lnRef idx="3">
            <a:schemeClr val="lt1"/>
          </a:lnRef>
          <a:fillRef idx="1">
            <a:schemeClr val="accent1"/>
          </a:fillRef>
          <a:effectRef idx="1">
            <a:schemeClr val="accent1"/>
          </a:effectRef>
          <a:fontRef idx="minor">
            <a:schemeClr val="lt1"/>
          </a:fontRef>
        </p:style>
        <p:txBody>
          <a:bodyPr wrap="none" anchor="ctr"/>
          <a:lstStyle/>
          <a:p>
            <a:pPr algn="r" fontAlgn="base">
              <a:spcBef>
                <a:spcPct val="0"/>
              </a:spcBef>
              <a:spcAft>
                <a:spcPct val="0"/>
              </a:spcAft>
            </a:pPr>
            <a:endParaRPr lang="zh-CN" altLang="en-US">
              <a:solidFill>
                <a:srgbClr val="FFFFFF"/>
              </a:solidFill>
              <a:latin typeface="微软雅黑"/>
              <a:ea typeface="微软雅黑"/>
            </a:endParaRPr>
          </a:p>
        </p:txBody>
      </p:sp>
      <p:sp>
        <p:nvSpPr>
          <p:cNvPr id="15" name="Rectangle 8"/>
          <p:cNvSpPr>
            <a:spLocks noChangeArrowheads="1"/>
          </p:cNvSpPr>
          <p:nvPr/>
        </p:nvSpPr>
        <p:spPr bwMode="auto">
          <a:xfrm>
            <a:off x="1553686" y="3746413"/>
            <a:ext cx="1441450" cy="360362"/>
          </a:xfrm>
          <a:prstGeom prst="rect">
            <a:avLst/>
          </a:prstGeom>
          <a:solidFill>
            <a:schemeClr val="bg1"/>
          </a:solidFill>
          <a:ln w="28575">
            <a:solidFill>
              <a:schemeClr val="tx1"/>
            </a:solidFill>
            <a:headEnd/>
            <a:tailEnd/>
          </a:ln>
        </p:spPr>
        <p:style>
          <a:lnRef idx="3">
            <a:schemeClr val="lt1"/>
          </a:lnRef>
          <a:fillRef idx="1">
            <a:schemeClr val="accent1"/>
          </a:fillRef>
          <a:effectRef idx="1">
            <a:schemeClr val="accent1"/>
          </a:effectRef>
          <a:fontRef idx="minor">
            <a:schemeClr val="lt1"/>
          </a:fontRef>
        </p:style>
        <p:txBody>
          <a:bodyPr wrap="none" anchor="ctr"/>
          <a:lstStyle/>
          <a:p>
            <a:pPr algn="ctr" fontAlgn="base">
              <a:spcBef>
                <a:spcPct val="20000"/>
              </a:spcBef>
              <a:spcAft>
                <a:spcPct val="0"/>
              </a:spcAft>
              <a:buClr>
                <a:srgbClr val="FFCC00"/>
              </a:buClr>
              <a:buSzPct val="70000"/>
            </a:pPr>
            <a:r>
              <a:rPr lang="en-US" altLang="zh-CN" b="1">
                <a:solidFill>
                  <a:srgbClr val="000000"/>
                </a:solidFill>
                <a:latin typeface="Garamond" pitchFamily="18" charset="0"/>
                <a:ea typeface="微软雅黑"/>
              </a:rPr>
              <a:t>500</a:t>
            </a:r>
          </a:p>
        </p:txBody>
      </p:sp>
      <p:sp>
        <p:nvSpPr>
          <p:cNvPr id="16" name="Rectangle 9"/>
          <p:cNvSpPr>
            <a:spLocks noChangeArrowheads="1"/>
          </p:cNvSpPr>
          <p:nvPr/>
        </p:nvSpPr>
        <p:spPr bwMode="auto">
          <a:xfrm>
            <a:off x="1555274" y="4067089"/>
            <a:ext cx="1439863" cy="327025"/>
          </a:xfrm>
          <a:prstGeom prst="rect">
            <a:avLst/>
          </a:prstGeom>
          <a:solidFill>
            <a:schemeClr val="bg1"/>
          </a:solidFill>
          <a:ln w="28575">
            <a:solidFill>
              <a:schemeClr val="tx1"/>
            </a:solidFill>
            <a:headEnd/>
            <a:tailEnd/>
          </a:ln>
        </p:spPr>
        <p:style>
          <a:lnRef idx="3">
            <a:schemeClr val="lt1"/>
          </a:lnRef>
          <a:fillRef idx="1">
            <a:schemeClr val="accent1"/>
          </a:fillRef>
          <a:effectRef idx="1">
            <a:schemeClr val="accent1"/>
          </a:effectRef>
          <a:fontRef idx="minor">
            <a:schemeClr val="lt1"/>
          </a:fontRef>
        </p:style>
        <p:txBody>
          <a:bodyPr wrap="none" anchor="ctr"/>
          <a:lstStyle/>
          <a:p>
            <a:pPr algn="ctr" fontAlgn="base">
              <a:spcBef>
                <a:spcPct val="20000"/>
              </a:spcBef>
              <a:spcAft>
                <a:spcPct val="0"/>
              </a:spcAft>
              <a:buClr>
                <a:srgbClr val="FFCC00"/>
              </a:buClr>
              <a:buSzPct val="70000"/>
            </a:pPr>
            <a:endParaRPr lang="zh-CN" altLang="zh-CN" b="1">
              <a:solidFill>
                <a:srgbClr val="000000"/>
              </a:solidFill>
              <a:latin typeface="Garamond" pitchFamily="18" charset="0"/>
              <a:ea typeface="微软雅黑"/>
            </a:endParaRPr>
          </a:p>
        </p:txBody>
      </p:sp>
      <p:sp>
        <p:nvSpPr>
          <p:cNvPr id="17" name="Rectangle 10"/>
          <p:cNvSpPr>
            <a:spLocks noChangeArrowheads="1"/>
          </p:cNvSpPr>
          <p:nvPr/>
        </p:nvSpPr>
        <p:spPr bwMode="auto">
          <a:xfrm>
            <a:off x="1553686" y="4394113"/>
            <a:ext cx="1441450" cy="360362"/>
          </a:xfrm>
          <a:prstGeom prst="rect">
            <a:avLst/>
          </a:prstGeom>
          <a:solidFill>
            <a:schemeClr val="bg1"/>
          </a:solidFill>
          <a:ln w="28575">
            <a:solidFill>
              <a:schemeClr val="tx1"/>
            </a:solidFill>
            <a:headEnd/>
            <a:tailEnd/>
          </a:ln>
        </p:spPr>
        <p:style>
          <a:lnRef idx="3">
            <a:schemeClr val="lt1"/>
          </a:lnRef>
          <a:fillRef idx="1">
            <a:schemeClr val="accent1"/>
          </a:fillRef>
          <a:effectRef idx="1">
            <a:schemeClr val="accent1"/>
          </a:effectRef>
          <a:fontRef idx="minor">
            <a:schemeClr val="lt1"/>
          </a:fontRef>
        </p:style>
        <p:txBody>
          <a:bodyPr wrap="none" anchor="ctr"/>
          <a:lstStyle/>
          <a:p>
            <a:pPr algn="ctr" fontAlgn="base">
              <a:spcBef>
                <a:spcPct val="20000"/>
              </a:spcBef>
              <a:spcAft>
                <a:spcPct val="0"/>
              </a:spcAft>
              <a:buClr>
                <a:srgbClr val="FFCC00"/>
              </a:buClr>
              <a:buSzPct val="70000"/>
            </a:pPr>
            <a:r>
              <a:rPr lang="en-US" altLang="zh-CN" b="1" dirty="0">
                <a:solidFill>
                  <a:srgbClr val="000000"/>
                </a:solidFill>
                <a:latin typeface="Garamond" pitchFamily="18" charset="0"/>
                <a:ea typeface="微软雅黑"/>
              </a:rPr>
              <a:t>800</a:t>
            </a:r>
          </a:p>
        </p:txBody>
      </p:sp>
      <p:sp>
        <p:nvSpPr>
          <p:cNvPr id="18" name="Rectangle 11"/>
          <p:cNvSpPr>
            <a:spLocks noChangeArrowheads="1"/>
          </p:cNvSpPr>
          <p:nvPr/>
        </p:nvSpPr>
        <p:spPr bwMode="auto">
          <a:xfrm>
            <a:off x="1555274" y="4714788"/>
            <a:ext cx="1439863" cy="400050"/>
          </a:xfrm>
          <a:prstGeom prst="rect">
            <a:avLst/>
          </a:prstGeom>
          <a:solidFill>
            <a:schemeClr val="bg1"/>
          </a:solidFill>
          <a:ln w="28575">
            <a:solidFill>
              <a:schemeClr val="tx1"/>
            </a:solidFill>
            <a:headEnd/>
            <a:tailEnd/>
          </a:ln>
        </p:spPr>
        <p:style>
          <a:lnRef idx="3">
            <a:schemeClr val="lt1"/>
          </a:lnRef>
          <a:fillRef idx="1">
            <a:schemeClr val="accent1"/>
          </a:fillRef>
          <a:effectRef idx="1">
            <a:schemeClr val="accent1"/>
          </a:effectRef>
          <a:fontRef idx="minor">
            <a:schemeClr val="lt1"/>
          </a:fontRef>
        </p:style>
        <p:txBody>
          <a:bodyPr wrap="none" anchor="ctr"/>
          <a:lstStyle/>
          <a:p>
            <a:pPr algn="r" fontAlgn="base">
              <a:spcBef>
                <a:spcPct val="0"/>
              </a:spcBef>
              <a:spcAft>
                <a:spcPct val="0"/>
              </a:spcAft>
            </a:pPr>
            <a:endParaRPr lang="zh-CN" altLang="en-US">
              <a:solidFill>
                <a:srgbClr val="FFFFFF"/>
              </a:solidFill>
              <a:latin typeface="微软雅黑"/>
              <a:ea typeface="微软雅黑"/>
            </a:endParaRPr>
          </a:p>
        </p:txBody>
      </p:sp>
      <p:sp>
        <p:nvSpPr>
          <p:cNvPr id="19" name="Rectangle 12"/>
          <p:cNvSpPr>
            <a:spLocks noChangeArrowheads="1"/>
          </p:cNvSpPr>
          <p:nvPr/>
        </p:nvSpPr>
        <p:spPr bwMode="auto">
          <a:xfrm>
            <a:off x="1553686" y="5041813"/>
            <a:ext cx="1441450" cy="360362"/>
          </a:xfrm>
          <a:prstGeom prst="rect">
            <a:avLst/>
          </a:prstGeom>
          <a:solidFill>
            <a:schemeClr val="bg1"/>
          </a:solidFill>
          <a:ln w="28575">
            <a:solidFill>
              <a:schemeClr val="tx1"/>
            </a:solidFill>
            <a:headEnd/>
            <a:tailEnd/>
          </a:ln>
        </p:spPr>
        <p:style>
          <a:lnRef idx="3">
            <a:schemeClr val="lt1"/>
          </a:lnRef>
          <a:fillRef idx="1">
            <a:schemeClr val="accent1"/>
          </a:fillRef>
          <a:effectRef idx="1">
            <a:schemeClr val="accent1"/>
          </a:effectRef>
          <a:fontRef idx="minor">
            <a:schemeClr val="lt1"/>
          </a:fontRef>
        </p:style>
        <p:txBody>
          <a:bodyPr wrap="none" anchor="ctr"/>
          <a:lstStyle/>
          <a:p>
            <a:pPr algn="ctr" fontAlgn="base">
              <a:spcBef>
                <a:spcPct val="20000"/>
              </a:spcBef>
              <a:spcAft>
                <a:spcPct val="0"/>
              </a:spcAft>
              <a:buClr>
                <a:srgbClr val="FFCC00"/>
              </a:buClr>
              <a:buSzPct val="70000"/>
            </a:pPr>
            <a:r>
              <a:rPr lang="en-US" altLang="zh-CN" b="1" dirty="0">
                <a:solidFill>
                  <a:srgbClr val="000000"/>
                </a:solidFill>
                <a:latin typeface="Garamond" pitchFamily="18" charset="0"/>
                <a:ea typeface="微软雅黑"/>
              </a:rPr>
              <a:t>100</a:t>
            </a:r>
          </a:p>
        </p:txBody>
      </p:sp>
      <p:sp>
        <p:nvSpPr>
          <p:cNvPr id="20" name="Rectangle 13"/>
          <p:cNvSpPr>
            <a:spLocks noChangeArrowheads="1"/>
          </p:cNvSpPr>
          <p:nvPr/>
        </p:nvSpPr>
        <p:spPr bwMode="auto">
          <a:xfrm>
            <a:off x="1555274" y="5362488"/>
            <a:ext cx="1439863" cy="328612"/>
          </a:xfrm>
          <a:prstGeom prst="rect">
            <a:avLst/>
          </a:prstGeom>
          <a:solidFill>
            <a:schemeClr val="bg1"/>
          </a:solidFill>
          <a:ln w="28575">
            <a:solidFill>
              <a:schemeClr val="tx1"/>
            </a:solidFill>
            <a:headEnd/>
            <a:tailEnd/>
          </a:ln>
        </p:spPr>
        <p:style>
          <a:lnRef idx="3">
            <a:schemeClr val="lt1"/>
          </a:lnRef>
          <a:fillRef idx="1">
            <a:schemeClr val="accent1"/>
          </a:fillRef>
          <a:effectRef idx="1">
            <a:schemeClr val="accent1"/>
          </a:effectRef>
          <a:fontRef idx="minor">
            <a:schemeClr val="lt1"/>
          </a:fontRef>
        </p:style>
        <p:txBody>
          <a:bodyPr wrap="none" anchor="ctr"/>
          <a:lstStyle/>
          <a:p>
            <a:pPr algn="ctr" fontAlgn="base">
              <a:spcBef>
                <a:spcPct val="0"/>
              </a:spcBef>
              <a:spcAft>
                <a:spcPct val="0"/>
              </a:spcAft>
            </a:pPr>
            <a:r>
              <a:rPr lang="en-US" altLang="zh-CN" b="1" dirty="0">
                <a:solidFill>
                  <a:srgbClr val="000000"/>
                </a:solidFill>
                <a:latin typeface="Garamond" pitchFamily="18" charset="0"/>
                <a:ea typeface="微软雅黑"/>
              </a:rPr>
              <a:t>350</a:t>
            </a:r>
            <a:endParaRPr lang="zh-CN" altLang="en-US" b="1" dirty="0">
              <a:solidFill>
                <a:srgbClr val="000000"/>
              </a:solidFill>
              <a:latin typeface="Garamond" pitchFamily="18" charset="0"/>
              <a:ea typeface="微软雅黑"/>
            </a:endParaRPr>
          </a:p>
        </p:txBody>
      </p:sp>
      <p:sp>
        <p:nvSpPr>
          <p:cNvPr id="21" name="Rectangle 14"/>
          <p:cNvSpPr>
            <a:spLocks noChangeArrowheads="1"/>
          </p:cNvSpPr>
          <p:nvPr/>
        </p:nvSpPr>
        <p:spPr bwMode="auto">
          <a:xfrm>
            <a:off x="1553686" y="5689513"/>
            <a:ext cx="1441450" cy="328612"/>
          </a:xfrm>
          <a:prstGeom prst="rect">
            <a:avLst/>
          </a:prstGeom>
          <a:solidFill>
            <a:schemeClr val="bg1"/>
          </a:solidFill>
          <a:ln w="28575">
            <a:solidFill>
              <a:schemeClr val="tx1"/>
            </a:solidFill>
            <a:headEnd/>
            <a:tailEnd/>
          </a:ln>
        </p:spPr>
        <p:style>
          <a:lnRef idx="3">
            <a:schemeClr val="lt1"/>
          </a:lnRef>
          <a:fillRef idx="1">
            <a:schemeClr val="accent1"/>
          </a:fillRef>
          <a:effectRef idx="1">
            <a:schemeClr val="accent1"/>
          </a:effectRef>
          <a:fontRef idx="minor">
            <a:schemeClr val="lt1"/>
          </a:fontRef>
        </p:style>
        <p:txBody>
          <a:bodyPr wrap="none" anchor="ctr"/>
          <a:lstStyle/>
          <a:p>
            <a:pPr algn="ctr" fontAlgn="base">
              <a:spcBef>
                <a:spcPct val="20000"/>
              </a:spcBef>
              <a:spcAft>
                <a:spcPct val="0"/>
              </a:spcAft>
              <a:buClr>
                <a:srgbClr val="FFCC00"/>
              </a:buClr>
              <a:buSzPct val="70000"/>
            </a:pPr>
            <a:endParaRPr lang="en-US" altLang="zh-CN" b="1" dirty="0">
              <a:solidFill>
                <a:srgbClr val="000000"/>
              </a:solidFill>
              <a:latin typeface="Garamond" pitchFamily="18" charset="0"/>
              <a:ea typeface="微软雅黑"/>
            </a:endParaRPr>
          </a:p>
        </p:txBody>
      </p:sp>
      <p:sp>
        <p:nvSpPr>
          <p:cNvPr id="22" name="Rectangle 15"/>
          <p:cNvSpPr>
            <a:spLocks noChangeArrowheads="1"/>
          </p:cNvSpPr>
          <p:nvPr/>
        </p:nvSpPr>
        <p:spPr bwMode="auto">
          <a:xfrm>
            <a:off x="1555274" y="6010188"/>
            <a:ext cx="1439863" cy="368300"/>
          </a:xfrm>
          <a:prstGeom prst="rect">
            <a:avLst/>
          </a:prstGeom>
          <a:solidFill>
            <a:schemeClr val="bg1"/>
          </a:solidFill>
          <a:ln w="28575">
            <a:solidFill>
              <a:schemeClr val="tx1"/>
            </a:solidFill>
            <a:headEnd/>
            <a:tailEnd/>
          </a:ln>
        </p:spPr>
        <p:style>
          <a:lnRef idx="3">
            <a:schemeClr val="lt1"/>
          </a:lnRef>
          <a:fillRef idx="1">
            <a:schemeClr val="accent1"/>
          </a:fillRef>
          <a:effectRef idx="1">
            <a:schemeClr val="accent1"/>
          </a:effectRef>
          <a:fontRef idx="minor">
            <a:schemeClr val="lt1"/>
          </a:fontRef>
        </p:style>
        <p:txBody>
          <a:bodyPr wrap="none" anchor="ctr"/>
          <a:lstStyle/>
          <a:p>
            <a:pPr algn="ctr" fontAlgn="base">
              <a:spcBef>
                <a:spcPct val="0"/>
              </a:spcBef>
              <a:spcAft>
                <a:spcPct val="0"/>
              </a:spcAft>
            </a:pPr>
            <a:r>
              <a:rPr lang="en-US" altLang="zh-CN" dirty="0">
                <a:solidFill>
                  <a:schemeClr val="tx1"/>
                </a:solidFill>
                <a:latin typeface="微软雅黑"/>
                <a:ea typeface="微软雅黑"/>
              </a:rPr>
              <a:t>200</a:t>
            </a:r>
            <a:endParaRPr lang="zh-CN" altLang="en-US" dirty="0">
              <a:solidFill>
                <a:schemeClr val="tx1"/>
              </a:solidFill>
              <a:latin typeface="微软雅黑"/>
              <a:ea typeface="微软雅黑"/>
            </a:endParaRPr>
          </a:p>
        </p:txBody>
      </p:sp>
      <p:sp>
        <p:nvSpPr>
          <p:cNvPr id="23" name="Text Box 16"/>
          <p:cNvSpPr txBox="1">
            <a:spLocks noChangeArrowheads="1"/>
          </p:cNvSpPr>
          <p:nvPr/>
        </p:nvSpPr>
        <p:spPr bwMode="auto">
          <a:xfrm>
            <a:off x="834548" y="6081825"/>
            <a:ext cx="863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eaLnBrk="1" fontAlgn="base" hangingPunct="1">
              <a:spcBef>
                <a:spcPct val="50000"/>
              </a:spcBef>
              <a:spcAft>
                <a:spcPct val="0"/>
              </a:spcAft>
              <a:buClr>
                <a:srgbClr val="FFCC00"/>
              </a:buClr>
              <a:buSzPct val="70000"/>
            </a:pPr>
            <a:r>
              <a:rPr lang="en-US" altLang="zh-CN" sz="1800" b="1" dirty="0">
                <a:solidFill>
                  <a:srgbClr val="000000"/>
                </a:solidFill>
                <a:latin typeface="Garamond" pitchFamily="18" charset="0"/>
              </a:rPr>
              <a:t>2100</a:t>
            </a:r>
          </a:p>
        </p:txBody>
      </p:sp>
      <p:sp>
        <p:nvSpPr>
          <p:cNvPr id="24" name="Rectangle 22"/>
          <p:cNvSpPr>
            <a:spLocks noChangeArrowheads="1"/>
          </p:cNvSpPr>
          <p:nvPr/>
        </p:nvSpPr>
        <p:spPr bwMode="auto">
          <a:xfrm>
            <a:off x="4463006" y="3382875"/>
            <a:ext cx="1295400" cy="317500"/>
          </a:xfrm>
          <a:prstGeom prst="rect">
            <a:avLst/>
          </a:prstGeom>
          <a:solidFill>
            <a:srgbClr val="CCFFFF"/>
          </a:solidFill>
          <a:ln w="12700" algn="ctr">
            <a:solidFill>
              <a:srgbClr val="003300"/>
            </a:solidFill>
            <a:miter lim="800000"/>
            <a:headEnd/>
            <a:tailEnd/>
          </a:ln>
        </p:spPr>
        <p:txBody>
          <a:bodyPr anchor="ctr">
            <a:noAutofit/>
          </a:bodyPr>
          <a:lstStyle/>
          <a:p>
            <a:pPr algn="ctr" fontAlgn="base">
              <a:spcBef>
                <a:spcPct val="50000"/>
              </a:spcBef>
              <a:spcAft>
                <a:spcPct val="0"/>
              </a:spcAft>
            </a:pPr>
            <a:r>
              <a:rPr lang="zh-CN" altLang="en-US" sz="1400" b="1">
                <a:solidFill>
                  <a:srgbClr val="000000"/>
                </a:solidFill>
                <a:latin typeface="+mn-ea"/>
              </a:rPr>
              <a:t>寻址方式</a:t>
            </a:r>
          </a:p>
        </p:txBody>
      </p:sp>
      <p:sp>
        <p:nvSpPr>
          <p:cNvPr id="25" name="Rectangle 23"/>
          <p:cNvSpPr>
            <a:spLocks noChangeArrowheads="1"/>
          </p:cNvSpPr>
          <p:nvPr/>
        </p:nvSpPr>
        <p:spPr bwMode="auto">
          <a:xfrm>
            <a:off x="5758406" y="3382875"/>
            <a:ext cx="665162" cy="317500"/>
          </a:xfrm>
          <a:prstGeom prst="rect">
            <a:avLst/>
          </a:prstGeom>
          <a:solidFill>
            <a:srgbClr val="CCFFFF"/>
          </a:solidFill>
          <a:ln w="12700" algn="ctr">
            <a:solidFill>
              <a:srgbClr val="003300"/>
            </a:solidFill>
            <a:miter lim="800000"/>
            <a:headEnd/>
            <a:tailEnd/>
          </a:ln>
        </p:spPr>
        <p:txBody>
          <a:bodyPr anchor="ctr">
            <a:noAutofit/>
          </a:bodyPr>
          <a:lstStyle/>
          <a:p>
            <a:pPr algn="ctr" fontAlgn="base">
              <a:spcBef>
                <a:spcPct val="50000"/>
              </a:spcBef>
              <a:spcAft>
                <a:spcPct val="0"/>
              </a:spcAft>
            </a:pPr>
            <a:r>
              <a:rPr lang="en-US" altLang="zh-CN" sz="1400" b="1">
                <a:solidFill>
                  <a:srgbClr val="000000"/>
                </a:solidFill>
                <a:latin typeface="+mn-ea"/>
              </a:rPr>
              <a:t>X</a:t>
            </a:r>
          </a:p>
        </p:txBody>
      </p:sp>
      <p:sp>
        <p:nvSpPr>
          <p:cNvPr id="26" name="Rectangle 24"/>
          <p:cNvSpPr>
            <a:spLocks noChangeArrowheads="1"/>
          </p:cNvSpPr>
          <p:nvPr/>
        </p:nvSpPr>
        <p:spPr bwMode="auto">
          <a:xfrm>
            <a:off x="8136482" y="3382875"/>
            <a:ext cx="1322387" cy="317500"/>
          </a:xfrm>
          <a:prstGeom prst="rect">
            <a:avLst/>
          </a:prstGeom>
          <a:solidFill>
            <a:srgbClr val="CCFFFF"/>
          </a:solidFill>
          <a:ln w="12700" algn="ctr">
            <a:solidFill>
              <a:srgbClr val="003300"/>
            </a:solidFill>
            <a:miter lim="800000"/>
            <a:headEnd/>
            <a:tailEnd/>
          </a:ln>
        </p:spPr>
        <p:txBody>
          <a:bodyPr anchor="ctr">
            <a:noAutofit/>
          </a:bodyPr>
          <a:lstStyle/>
          <a:p>
            <a:pPr algn="ctr" fontAlgn="base">
              <a:spcBef>
                <a:spcPct val="50000"/>
              </a:spcBef>
              <a:spcAft>
                <a:spcPct val="0"/>
              </a:spcAft>
            </a:pPr>
            <a:r>
              <a:rPr lang="zh-CN" altLang="en-US" sz="1400" b="1">
                <a:solidFill>
                  <a:srgbClr val="000000"/>
                </a:solidFill>
                <a:latin typeface="+mn-ea"/>
              </a:rPr>
              <a:t>操作数</a:t>
            </a:r>
          </a:p>
        </p:txBody>
      </p:sp>
      <p:sp>
        <p:nvSpPr>
          <p:cNvPr id="27" name="Rectangle 25"/>
          <p:cNvSpPr>
            <a:spLocks noChangeArrowheads="1"/>
          </p:cNvSpPr>
          <p:nvPr/>
        </p:nvSpPr>
        <p:spPr bwMode="auto">
          <a:xfrm>
            <a:off x="4463006" y="3736887"/>
            <a:ext cx="1295400" cy="317500"/>
          </a:xfrm>
          <a:prstGeom prst="rect">
            <a:avLst/>
          </a:prstGeom>
          <a:solidFill>
            <a:srgbClr val="CCFFFF"/>
          </a:solidFill>
          <a:ln w="12700" algn="ctr">
            <a:solidFill>
              <a:srgbClr val="003300"/>
            </a:solidFill>
            <a:miter lim="800000"/>
            <a:headEnd/>
            <a:tailEnd/>
          </a:ln>
        </p:spPr>
        <p:txBody>
          <a:bodyPr anchor="ctr">
            <a:noAutofit/>
          </a:bodyPr>
          <a:lstStyle/>
          <a:p>
            <a:pPr algn="ctr" fontAlgn="base">
              <a:spcBef>
                <a:spcPct val="50000"/>
              </a:spcBef>
              <a:spcAft>
                <a:spcPct val="0"/>
              </a:spcAft>
            </a:pPr>
            <a:r>
              <a:rPr lang="zh-CN" altLang="en-US" sz="1400" b="1">
                <a:solidFill>
                  <a:srgbClr val="000000"/>
                </a:solidFill>
                <a:latin typeface="+mn-ea"/>
              </a:rPr>
              <a:t>立即</a:t>
            </a:r>
          </a:p>
        </p:txBody>
      </p:sp>
      <p:sp>
        <p:nvSpPr>
          <p:cNvPr id="28" name="Rectangle 26"/>
          <p:cNvSpPr>
            <a:spLocks noChangeArrowheads="1"/>
          </p:cNvSpPr>
          <p:nvPr/>
        </p:nvSpPr>
        <p:spPr bwMode="auto">
          <a:xfrm>
            <a:off x="5758406" y="3736887"/>
            <a:ext cx="665162" cy="317500"/>
          </a:xfrm>
          <a:prstGeom prst="rect">
            <a:avLst/>
          </a:prstGeom>
          <a:solidFill>
            <a:srgbClr val="CCFFFF"/>
          </a:solidFill>
          <a:ln w="12700" algn="ctr">
            <a:solidFill>
              <a:srgbClr val="003300"/>
            </a:solidFill>
            <a:miter lim="800000"/>
            <a:headEnd/>
            <a:tailEnd/>
          </a:ln>
        </p:spPr>
        <p:txBody>
          <a:bodyPr anchor="ctr">
            <a:noAutofit/>
          </a:bodyPr>
          <a:lstStyle/>
          <a:p>
            <a:pPr algn="ctr" fontAlgn="base">
              <a:spcBef>
                <a:spcPct val="50000"/>
              </a:spcBef>
              <a:spcAft>
                <a:spcPct val="0"/>
              </a:spcAft>
            </a:pPr>
            <a:r>
              <a:rPr lang="en-US" altLang="zh-CN" sz="1400" b="1">
                <a:solidFill>
                  <a:srgbClr val="000000"/>
                </a:solidFill>
                <a:latin typeface="+mn-ea"/>
              </a:rPr>
              <a:t>0</a:t>
            </a:r>
          </a:p>
        </p:txBody>
      </p:sp>
      <p:sp>
        <p:nvSpPr>
          <p:cNvPr id="29" name="Rectangle 27"/>
          <p:cNvSpPr>
            <a:spLocks noChangeArrowheads="1"/>
          </p:cNvSpPr>
          <p:nvPr/>
        </p:nvSpPr>
        <p:spPr bwMode="auto">
          <a:xfrm>
            <a:off x="8136482" y="3736887"/>
            <a:ext cx="1322387" cy="317500"/>
          </a:xfrm>
          <a:prstGeom prst="rect">
            <a:avLst/>
          </a:prstGeom>
          <a:solidFill>
            <a:srgbClr val="CCFFFF"/>
          </a:solidFill>
          <a:ln w="12700" algn="ctr">
            <a:solidFill>
              <a:srgbClr val="003300"/>
            </a:solidFill>
            <a:miter lim="800000"/>
            <a:headEnd/>
            <a:tailEnd/>
          </a:ln>
        </p:spPr>
        <p:txBody>
          <a:bodyPr anchor="ctr">
            <a:noAutofit/>
          </a:bodyPr>
          <a:lstStyle/>
          <a:p>
            <a:pPr algn="ctr" fontAlgn="base">
              <a:spcBef>
                <a:spcPct val="50000"/>
              </a:spcBef>
              <a:spcAft>
                <a:spcPct val="0"/>
              </a:spcAft>
            </a:pPr>
            <a:r>
              <a:rPr lang="en-US" altLang="zh-CN" sz="1400" b="1">
                <a:solidFill>
                  <a:srgbClr val="000000"/>
                </a:solidFill>
                <a:latin typeface="+mn-ea"/>
              </a:rPr>
              <a:t>100</a:t>
            </a:r>
          </a:p>
        </p:txBody>
      </p:sp>
      <p:sp>
        <p:nvSpPr>
          <p:cNvPr id="30" name="Rectangle 28"/>
          <p:cNvSpPr>
            <a:spLocks noChangeArrowheads="1"/>
          </p:cNvSpPr>
          <p:nvPr/>
        </p:nvSpPr>
        <p:spPr bwMode="auto">
          <a:xfrm>
            <a:off x="4463006" y="4097250"/>
            <a:ext cx="1295400" cy="317500"/>
          </a:xfrm>
          <a:prstGeom prst="rect">
            <a:avLst/>
          </a:prstGeom>
          <a:solidFill>
            <a:srgbClr val="CCFFFF"/>
          </a:solidFill>
          <a:ln w="12700" algn="ctr">
            <a:solidFill>
              <a:srgbClr val="003300"/>
            </a:solidFill>
            <a:miter lim="800000"/>
            <a:headEnd/>
            <a:tailEnd/>
          </a:ln>
        </p:spPr>
        <p:txBody>
          <a:bodyPr anchor="ctr">
            <a:noAutofit/>
          </a:bodyPr>
          <a:lstStyle/>
          <a:p>
            <a:pPr algn="ctr" fontAlgn="base">
              <a:spcBef>
                <a:spcPct val="50000"/>
              </a:spcBef>
              <a:spcAft>
                <a:spcPct val="0"/>
              </a:spcAft>
            </a:pPr>
            <a:r>
              <a:rPr lang="zh-CN" altLang="en-US" sz="1400" b="1">
                <a:solidFill>
                  <a:srgbClr val="000000"/>
                </a:solidFill>
                <a:latin typeface="+mn-ea"/>
              </a:rPr>
              <a:t>直接</a:t>
            </a:r>
          </a:p>
        </p:txBody>
      </p:sp>
      <p:sp>
        <p:nvSpPr>
          <p:cNvPr id="31" name="Rectangle 29"/>
          <p:cNvSpPr>
            <a:spLocks noChangeArrowheads="1"/>
          </p:cNvSpPr>
          <p:nvPr/>
        </p:nvSpPr>
        <p:spPr bwMode="auto">
          <a:xfrm>
            <a:off x="5758406" y="4097250"/>
            <a:ext cx="665162" cy="317500"/>
          </a:xfrm>
          <a:prstGeom prst="rect">
            <a:avLst/>
          </a:prstGeom>
          <a:solidFill>
            <a:srgbClr val="CCFFFF"/>
          </a:solidFill>
          <a:ln w="12700" algn="ctr">
            <a:solidFill>
              <a:srgbClr val="003300"/>
            </a:solidFill>
            <a:miter lim="800000"/>
            <a:headEnd/>
            <a:tailEnd/>
          </a:ln>
        </p:spPr>
        <p:txBody>
          <a:bodyPr anchor="ctr">
            <a:noAutofit/>
          </a:bodyPr>
          <a:lstStyle/>
          <a:p>
            <a:pPr algn="ctr" fontAlgn="base">
              <a:spcBef>
                <a:spcPct val="50000"/>
              </a:spcBef>
              <a:spcAft>
                <a:spcPct val="0"/>
              </a:spcAft>
            </a:pPr>
            <a:r>
              <a:rPr lang="en-US" altLang="zh-CN" sz="1400" b="1">
                <a:solidFill>
                  <a:srgbClr val="000000"/>
                </a:solidFill>
                <a:latin typeface="+mn-ea"/>
              </a:rPr>
              <a:t>1</a:t>
            </a:r>
          </a:p>
        </p:txBody>
      </p:sp>
      <p:sp>
        <p:nvSpPr>
          <p:cNvPr id="32" name="Rectangle 30"/>
          <p:cNvSpPr>
            <a:spLocks noChangeArrowheads="1"/>
          </p:cNvSpPr>
          <p:nvPr/>
        </p:nvSpPr>
        <p:spPr bwMode="auto">
          <a:xfrm>
            <a:off x="8136482" y="4097250"/>
            <a:ext cx="1322387" cy="317500"/>
          </a:xfrm>
          <a:prstGeom prst="rect">
            <a:avLst/>
          </a:prstGeom>
          <a:solidFill>
            <a:srgbClr val="CCFFFF"/>
          </a:solidFill>
          <a:ln w="12700" algn="ctr">
            <a:solidFill>
              <a:srgbClr val="003300"/>
            </a:solidFill>
            <a:miter lim="800000"/>
            <a:headEnd/>
            <a:tailEnd/>
          </a:ln>
        </p:spPr>
        <p:txBody>
          <a:bodyPr anchor="ctr">
            <a:noAutofit/>
          </a:bodyPr>
          <a:lstStyle/>
          <a:p>
            <a:pPr algn="ctr" fontAlgn="base">
              <a:spcBef>
                <a:spcPct val="50000"/>
              </a:spcBef>
              <a:spcAft>
                <a:spcPct val="0"/>
              </a:spcAft>
            </a:pPr>
            <a:r>
              <a:rPr lang="en-US" altLang="zh-CN" sz="1400" b="1">
                <a:solidFill>
                  <a:srgbClr val="000000"/>
                </a:solidFill>
                <a:latin typeface="+mn-ea"/>
              </a:rPr>
              <a:t>200</a:t>
            </a:r>
          </a:p>
        </p:txBody>
      </p:sp>
      <p:sp>
        <p:nvSpPr>
          <p:cNvPr id="33" name="Rectangle 31"/>
          <p:cNvSpPr>
            <a:spLocks noChangeArrowheads="1"/>
          </p:cNvSpPr>
          <p:nvPr/>
        </p:nvSpPr>
        <p:spPr bwMode="auto">
          <a:xfrm>
            <a:off x="4463006" y="4457612"/>
            <a:ext cx="1295400" cy="317500"/>
          </a:xfrm>
          <a:prstGeom prst="rect">
            <a:avLst/>
          </a:prstGeom>
          <a:solidFill>
            <a:srgbClr val="CCFFFF"/>
          </a:solidFill>
          <a:ln w="12700" algn="ctr">
            <a:solidFill>
              <a:srgbClr val="003300"/>
            </a:solidFill>
            <a:miter lim="800000"/>
            <a:headEnd/>
            <a:tailEnd/>
          </a:ln>
        </p:spPr>
        <p:txBody>
          <a:bodyPr anchor="ctr">
            <a:noAutofit/>
          </a:bodyPr>
          <a:lstStyle/>
          <a:p>
            <a:pPr algn="ctr" fontAlgn="base">
              <a:spcBef>
                <a:spcPct val="50000"/>
              </a:spcBef>
              <a:spcAft>
                <a:spcPct val="0"/>
              </a:spcAft>
            </a:pPr>
            <a:r>
              <a:rPr lang="zh-CN" altLang="en-US" sz="1400" b="1">
                <a:solidFill>
                  <a:srgbClr val="000000"/>
                </a:solidFill>
                <a:latin typeface="+mn-ea"/>
              </a:rPr>
              <a:t>间接</a:t>
            </a:r>
          </a:p>
        </p:txBody>
      </p:sp>
      <p:sp>
        <p:nvSpPr>
          <p:cNvPr id="34" name="Rectangle 32"/>
          <p:cNvSpPr>
            <a:spLocks noChangeArrowheads="1"/>
          </p:cNvSpPr>
          <p:nvPr/>
        </p:nvSpPr>
        <p:spPr bwMode="auto">
          <a:xfrm>
            <a:off x="5758406" y="4457612"/>
            <a:ext cx="665162" cy="317500"/>
          </a:xfrm>
          <a:prstGeom prst="rect">
            <a:avLst/>
          </a:prstGeom>
          <a:solidFill>
            <a:srgbClr val="CCFFFF"/>
          </a:solidFill>
          <a:ln w="12700" algn="ctr">
            <a:solidFill>
              <a:srgbClr val="003300"/>
            </a:solidFill>
            <a:miter lim="800000"/>
            <a:headEnd/>
            <a:tailEnd/>
          </a:ln>
        </p:spPr>
        <p:txBody>
          <a:bodyPr anchor="ctr">
            <a:noAutofit/>
          </a:bodyPr>
          <a:lstStyle/>
          <a:p>
            <a:pPr algn="ctr" fontAlgn="base">
              <a:spcBef>
                <a:spcPct val="50000"/>
              </a:spcBef>
              <a:spcAft>
                <a:spcPct val="0"/>
              </a:spcAft>
            </a:pPr>
            <a:r>
              <a:rPr lang="en-US" altLang="zh-CN" sz="1400" b="1">
                <a:solidFill>
                  <a:srgbClr val="000000"/>
                </a:solidFill>
                <a:latin typeface="+mn-ea"/>
              </a:rPr>
              <a:t>2</a:t>
            </a:r>
          </a:p>
        </p:txBody>
      </p:sp>
      <p:sp>
        <p:nvSpPr>
          <p:cNvPr id="35" name="Rectangle 33"/>
          <p:cNvSpPr>
            <a:spLocks noChangeArrowheads="1"/>
          </p:cNvSpPr>
          <p:nvPr/>
        </p:nvSpPr>
        <p:spPr bwMode="auto">
          <a:xfrm>
            <a:off x="8136482" y="4457612"/>
            <a:ext cx="1322387" cy="317500"/>
          </a:xfrm>
          <a:prstGeom prst="rect">
            <a:avLst/>
          </a:prstGeom>
          <a:solidFill>
            <a:srgbClr val="CCFFFF"/>
          </a:solidFill>
          <a:ln w="12700" algn="ctr">
            <a:solidFill>
              <a:srgbClr val="003300"/>
            </a:solidFill>
            <a:miter lim="800000"/>
            <a:headEnd/>
            <a:tailEnd/>
          </a:ln>
        </p:spPr>
        <p:txBody>
          <a:bodyPr anchor="ctr">
            <a:noAutofit/>
          </a:bodyPr>
          <a:lstStyle/>
          <a:p>
            <a:pPr algn="ctr" fontAlgn="base">
              <a:spcBef>
                <a:spcPct val="50000"/>
              </a:spcBef>
              <a:spcAft>
                <a:spcPct val="0"/>
              </a:spcAft>
            </a:pPr>
            <a:r>
              <a:rPr lang="en-US" altLang="zh-CN" sz="1400" b="1">
                <a:solidFill>
                  <a:srgbClr val="000000"/>
                </a:solidFill>
                <a:latin typeface="+mn-ea"/>
              </a:rPr>
              <a:t>500</a:t>
            </a:r>
          </a:p>
        </p:txBody>
      </p:sp>
      <p:sp>
        <p:nvSpPr>
          <p:cNvPr id="36" name="Rectangle 34"/>
          <p:cNvSpPr>
            <a:spLocks noChangeArrowheads="1"/>
          </p:cNvSpPr>
          <p:nvPr/>
        </p:nvSpPr>
        <p:spPr bwMode="auto">
          <a:xfrm>
            <a:off x="4463006" y="4816387"/>
            <a:ext cx="1295400" cy="317500"/>
          </a:xfrm>
          <a:prstGeom prst="rect">
            <a:avLst/>
          </a:prstGeom>
          <a:solidFill>
            <a:srgbClr val="CCFFFF"/>
          </a:solidFill>
          <a:ln w="12700" algn="ctr">
            <a:solidFill>
              <a:srgbClr val="003300"/>
            </a:solidFill>
            <a:miter lim="800000"/>
            <a:headEnd/>
            <a:tailEnd/>
          </a:ln>
        </p:spPr>
        <p:txBody>
          <a:bodyPr anchor="ctr">
            <a:noAutofit/>
          </a:bodyPr>
          <a:lstStyle/>
          <a:p>
            <a:pPr algn="ctr" fontAlgn="base">
              <a:spcBef>
                <a:spcPct val="50000"/>
              </a:spcBef>
              <a:spcAft>
                <a:spcPct val="0"/>
              </a:spcAft>
            </a:pPr>
            <a:r>
              <a:rPr lang="zh-CN" altLang="en-US" sz="1400" b="1">
                <a:solidFill>
                  <a:srgbClr val="000000"/>
                </a:solidFill>
                <a:latin typeface="+mn-ea"/>
              </a:rPr>
              <a:t>相对</a:t>
            </a:r>
          </a:p>
        </p:txBody>
      </p:sp>
      <p:sp>
        <p:nvSpPr>
          <p:cNvPr id="37" name="Rectangle 35"/>
          <p:cNvSpPr>
            <a:spLocks noChangeArrowheads="1"/>
          </p:cNvSpPr>
          <p:nvPr/>
        </p:nvSpPr>
        <p:spPr bwMode="auto">
          <a:xfrm>
            <a:off x="5758406" y="4816387"/>
            <a:ext cx="665162" cy="317500"/>
          </a:xfrm>
          <a:prstGeom prst="rect">
            <a:avLst/>
          </a:prstGeom>
          <a:solidFill>
            <a:srgbClr val="CCFFFF"/>
          </a:solidFill>
          <a:ln w="12700" algn="ctr">
            <a:solidFill>
              <a:srgbClr val="003300"/>
            </a:solidFill>
            <a:miter lim="800000"/>
            <a:headEnd/>
            <a:tailEnd/>
          </a:ln>
        </p:spPr>
        <p:txBody>
          <a:bodyPr anchor="ctr">
            <a:noAutofit/>
          </a:bodyPr>
          <a:lstStyle/>
          <a:p>
            <a:pPr algn="ctr" fontAlgn="base">
              <a:spcBef>
                <a:spcPct val="50000"/>
              </a:spcBef>
              <a:spcAft>
                <a:spcPct val="0"/>
              </a:spcAft>
            </a:pPr>
            <a:r>
              <a:rPr lang="en-US" altLang="zh-CN" sz="1400" b="1">
                <a:solidFill>
                  <a:srgbClr val="000000"/>
                </a:solidFill>
                <a:latin typeface="+mn-ea"/>
              </a:rPr>
              <a:t>3</a:t>
            </a:r>
          </a:p>
        </p:txBody>
      </p:sp>
      <p:sp>
        <p:nvSpPr>
          <p:cNvPr id="38" name="Rectangle 36"/>
          <p:cNvSpPr>
            <a:spLocks noChangeArrowheads="1"/>
          </p:cNvSpPr>
          <p:nvPr/>
        </p:nvSpPr>
        <p:spPr bwMode="auto">
          <a:xfrm>
            <a:off x="8136482" y="4816387"/>
            <a:ext cx="1322387" cy="317500"/>
          </a:xfrm>
          <a:prstGeom prst="rect">
            <a:avLst/>
          </a:prstGeom>
          <a:solidFill>
            <a:srgbClr val="CCFFFF"/>
          </a:solidFill>
          <a:ln w="12700" algn="ctr">
            <a:solidFill>
              <a:srgbClr val="003300"/>
            </a:solidFill>
            <a:miter lim="800000"/>
            <a:headEnd/>
            <a:tailEnd/>
          </a:ln>
        </p:spPr>
        <p:txBody>
          <a:bodyPr anchor="ctr">
            <a:noAutofit/>
          </a:bodyPr>
          <a:lstStyle/>
          <a:p>
            <a:pPr algn="ctr" fontAlgn="base">
              <a:spcBef>
                <a:spcPct val="50000"/>
              </a:spcBef>
              <a:spcAft>
                <a:spcPct val="0"/>
              </a:spcAft>
            </a:pPr>
            <a:r>
              <a:rPr lang="en-US" altLang="zh-CN" sz="1400" b="1" dirty="0">
                <a:latin typeface="+mn-ea"/>
              </a:rPr>
              <a:t>350</a:t>
            </a:r>
          </a:p>
        </p:txBody>
      </p:sp>
      <p:sp>
        <p:nvSpPr>
          <p:cNvPr id="39" name="Rectangle 37"/>
          <p:cNvSpPr>
            <a:spLocks noChangeArrowheads="1"/>
          </p:cNvSpPr>
          <p:nvPr/>
        </p:nvSpPr>
        <p:spPr bwMode="auto">
          <a:xfrm>
            <a:off x="4463006" y="5198975"/>
            <a:ext cx="1295400" cy="317500"/>
          </a:xfrm>
          <a:prstGeom prst="rect">
            <a:avLst/>
          </a:prstGeom>
          <a:solidFill>
            <a:srgbClr val="CCFFFF"/>
          </a:solidFill>
          <a:ln w="12700" algn="ctr">
            <a:solidFill>
              <a:srgbClr val="003300"/>
            </a:solidFill>
            <a:miter lim="800000"/>
            <a:headEnd/>
            <a:tailEnd/>
          </a:ln>
        </p:spPr>
        <p:txBody>
          <a:bodyPr anchor="ctr">
            <a:noAutofit/>
          </a:bodyPr>
          <a:lstStyle/>
          <a:p>
            <a:pPr algn="ctr" fontAlgn="base">
              <a:spcBef>
                <a:spcPct val="50000"/>
              </a:spcBef>
              <a:spcAft>
                <a:spcPct val="0"/>
              </a:spcAft>
            </a:pPr>
            <a:r>
              <a:rPr lang="zh-CN" altLang="en-US" sz="1400" b="1">
                <a:solidFill>
                  <a:srgbClr val="000000"/>
                </a:solidFill>
                <a:latin typeface="+mn-ea"/>
              </a:rPr>
              <a:t>变址</a:t>
            </a:r>
          </a:p>
        </p:txBody>
      </p:sp>
      <p:sp>
        <p:nvSpPr>
          <p:cNvPr id="40" name="Rectangle 38"/>
          <p:cNvSpPr>
            <a:spLocks noChangeArrowheads="1"/>
          </p:cNvSpPr>
          <p:nvPr/>
        </p:nvSpPr>
        <p:spPr bwMode="auto">
          <a:xfrm>
            <a:off x="5758407" y="5192625"/>
            <a:ext cx="649287" cy="317500"/>
          </a:xfrm>
          <a:prstGeom prst="rect">
            <a:avLst/>
          </a:prstGeom>
          <a:solidFill>
            <a:srgbClr val="CCFFFF"/>
          </a:solidFill>
          <a:ln w="12700" algn="ctr">
            <a:solidFill>
              <a:srgbClr val="003300"/>
            </a:solidFill>
            <a:miter lim="800000"/>
            <a:headEnd/>
            <a:tailEnd/>
          </a:ln>
        </p:spPr>
        <p:txBody>
          <a:bodyPr anchor="ctr">
            <a:noAutofit/>
          </a:bodyPr>
          <a:lstStyle/>
          <a:p>
            <a:pPr algn="ctr" fontAlgn="base">
              <a:spcBef>
                <a:spcPct val="50000"/>
              </a:spcBef>
              <a:spcAft>
                <a:spcPct val="0"/>
              </a:spcAft>
            </a:pPr>
            <a:r>
              <a:rPr lang="en-US" altLang="zh-CN" sz="1400" b="1">
                <a:solidFill>
                  <a:srgbClr val="000000"/>
                </a:solidFill>
                <a:latin typeface="+mn-ea"/>
              </a:rPr>
              <a:t>4</a:t>
            </a:r>
          </a:p>
        </p:txBody>
      </p:sp>
      <p:sp>
        <p:nvSpPr>
          <p:cNvPr id="41" name="Rectangle 39"/>
          <p:cNvSpPr>
            <a:spLocks noChangeArrowheads="1"/>
          </p:cNvSpPr>
          <p:nvPr/>
        </p:nvSpPr>
        <p:spPr bwMode="auto">
          <a:xfrm>
            <a:off x="8138068" y="5189450"/>
            <a:ext cx="1322388" cy="317500"/>
          </a:xfrm>
          <a:prstGeom prst="rect">
            <a:avLst/>
          </a:prstGeom>
          <a:solidFill>
            <a:srgbClr val="CCFFFF"/>
          </a:solidFill>
          <a:ln w="12700" algn="ctr">
            <a:solidFill>
              <a:srgbClr val="003300"/>
            </a:solidFill>
            <a:miter lim="800000"/>
            <a:headEnd/>
            <a:tailEnd/>
          </a:ln>
        </p:spPr>
        <p:txBody>
          <a:bodyPr anchor="ctr">
            <a:noAutofit/>
          </a:bodyPr>
          <a:lstStyle/>
          <a:p>
            <a:pPr algn="ctr" fontAlgn="base">
              <a:spcBef>
                <a:spcPct val="50000"/>
              </a:spcBef>
              <a:spcAft>
                <a:spcPct val="0"/>
              </a:spcAft>
            </a:pPr>
            <a:r>
              <a:rPr lang="en-US" altLang="zh-CN" sz="1400" b="1">
                <a:solidFill>
                  <a:srgbClr val="000000"/>
                </a:solidFill>
                <a:latin typeface="+mn-ea"/>
              </a:rPr>
              <a:t>200</a:t>
            </a:r>
          </a:p>
        </p:txBody>
      </p:sp>
      <p:sp>
        <p:nvSpPr>
          <p:cNvPr id="42" name="Rectangle 40"/>
          <p:cNvSpPr>
            <a:spLocks noChangeArrowheads="1"/>
          </p:cNvSpPr>
          <p:nvPr/>
        </p:nvSpPr>
        <p:spPr bwMode="auto">
          <a:xfrm>
            <a:off x="4463006" y="5559337"/>
            <a:ext cx="1295400" cy="317500"/>
          </a:xfrm>
          <a:prstGeom prst="rect">
            <a:avLst/>
          </a:prstGeom>
          <a:solidFill>
            <a:srgbClr val="CCFFFF"/>
          </a:solidFill>
          <a:ln w="12700" algn="ctr">
            <a:solidFill>
              <a:srgbClr val="003300"/>
            </a:solidFill>
            <a:miter lim="800000"/>
            <a:headEnd/>
            <a:tailEnd/>
          </a:ln>
        </p:spPr>
        <p:txBody>
          <a:bodyPr anchor="ctr">
            <a:noAutofit/>
          </a:bodyPr>
          <a:lstStyle/>
          <a:p>
            <a:pPr algn="ctr" fontAlgn="base">
              <a:spcBef>
                <a:spcPct val="50000"/>
              </a:spcBef>
              <a:spcAft>
                <a:spcPct val="0"/>
              </a:spcAft>
            </a:pPr>
            <a:r>
              <a:rPr lang="zh-CN" altLang="en-US" sz="1400" b="1">
                <a:solidFill>
                  <a:srgbClr val="000000"/>
                </a:solidFill>
                <a:latin typeface="+mn-ea"/>
              </a:rPr>
              <a:t>变址间址</a:t>
            </a:r>
          </a:p>
        </p:txBody>
      </p:sp>
      <p:sp>
        <p:nvSpPr>
          <p:cNvPr id="43" name="Rectangle 41"/>
          <p:cNvSpPr>
            <a:spLocks noChangeArrowheads="1"/>
          </p:cNvSpPr>
          <p:nvPr/>
        </p:nvSpPr>
        <p:spPr bwMode="auto">
          <a:xfrm>
            <a:off x="5758406" y="5559337"/>
            <a:ext cx="665162" cy="317500"/>
          </a:xfrm>
          <a:prstGeom prst="rect">
            <a:avLst/>
          </a:prstGeom>
          <a:solidFill>
            <a:srgbClr val="CCFFFF"/>
          </a:solidFill>
          <a:ln w="12700" algn="ctr">
            <a:solidFill>
              <a:srgbClr val="003300"/>
            </a:solidFill>
            <a:miter lim="800000"/>
            <a:headEnd/>
            <a:tailEnd/>
          </a:ln>
        </p:spPr>
        <p:txBody>
          <a:bodyPr anchor="ctr">
            <a:noAutofit/>
          </a:bodyPr>
          <a:lstStyle/>
          <a:p>
            <a:pPr algn="ctr" fontAlgn="base">
              <a:spcBef>
                <a:spcPct val="50000"/>
              </a:spcBef>
              <a:spcAft>
                <a:spcPct val="0"/>
              </a:spcAft>
            </a:pPr>
            <a:r>
              <a:rPr lang="en-US" altLang="zh-CN" sz="1400" b="1">
                <a:solidFill>
                  <a:srgbClr val="000000"/>
                </a:solidFill>
                <a:latin typeface="+mn-ea"/>
              </a:rPr>
              <a:t>5</a:t>
            </a:r>
          </a:p>
        </p:txBody>
      </p:sp>
      <p:sp>
        <p:nvSpPr>
          <p:cNvPr id="44" name="Rectangle 42"/>
          <p:cNvSpPr>
            <a:spLocks noChangeArrowheads="1"/>
          </p:cNvSpPr>
          <p:nvPr/>
        </p:nvSpPr>
        <p:spPr bwMode="auto">
          <a:xfrm>
            <a:off x="8136482" y="5559337"/>
            <a:ext cx="1322387" cy="317500"/>
          </a:xfrm>
          <a:prstGeom prst="rect">
            <a:avLst/>
          </a:prstGeom>
          <a:solidFill>
            <a:srgbClr val="CCFFFF"/>
          </a:solidFill>
          <a:ln w="12700" algn="ctr">
            <a:solidFill>
              <a:srgbClr val="003300"/>
            </a:solidFill>
            <a:miter lim="800000"/>
            <a:headEnd/>
            <a:tailEnd/>
          </a:ln>
        </p:spPr>
        <p:txBody>
          <a:bodyPr anchor="ctr">
            <a:noAutofit/>
          </a:bodyPr>
          <a:lstStyle/>
          <a:p>
            <a:pPr algn="ctr" fontAlgn="base">
              <a:spcBef>
                <a:spcPct val="50000"/>
              </a:spcBef>
              <a:spcAft>
                <a:spcPct val="0"/>
              </a:spcAft>
            </a:pPr>
            <a:r>
              <a:rPr lang="en-US" altLang="zh-CN" sz="1400" b="1">
                <a:solidFill>
                  <a:srgbClr val="000000"/>
                </a:solidFill>
                <a:latin typeface="+mn-ea"/>
              </a:rPr>
              <a:t>500</a:t>
            </a:r>
          </a:p>
        </p:txBody>
      </p:sp>
      <p:sp>
        <p:nvSpPr>
          <p:cNvPr id="45" name="Rectangle 43"/>
          <p:cNvSpPr>
            <a:spLocks noChangeArrowheads="1"/>
          </p:cNvSpPr>
          <p:nvPr/>
        </p:nvSpPr>
        <p:spPr bwMode="auto">
          <a:xfrm>
            <a:off x="6406107" y="3382875"/>
            <a:ext cx="1730375" cy="317500"/>
          </a:xfrm>
          <a:prstGeom prst="rect">
            <a:avLst/>
          </a:prstGeom>
          <a:solidFill>
            <a:srgbClr val="CCFFFF"/>
          </a:solidFill>
          <a:ln w="12700" algn="ctr">
            <a:solidFill>
              <a:srgbClr val="003300"/>
            </a:solidFill>
            <a:miter lim="800000"/>
            <a:headEnd/>
            <a:tailEnd/>
          </a:ln>
        </p:spPr>
        <p:txBody>
          <a:bodyPr anchor="ctr">
            <a:noAutofit/>
          </a:bodyPr>
          <a:lstStyle/>
          <a:p>
            <a:pPr algn="ctr" fontAlgn="base">
              <a:spcBef>
                <a:spcPct val="50000"/>
              </a:spcBef>
              <a:spcAft>
                <a:spcPct val="0"/>
              </a:spcAft>
            </a:pPr>
            <a:r>
              <a:rPr lang="zh-CN" altLang="en-US" sz="1400" b="1">
                <a:solidFill>
                  <a:srgbClr val="000000"/>
                </a:solidFill>
                <a:latin typeface="+mn-ea"/>
              </a:rPr>
              <a:t>有效地址</a:t>
            </a:r>
            <a:r>
              <a:rPr lang="en-US" altLang="zh-CN" sz="1400" b="1">
                <a:solidFill>
                  <a:srgbClr val="000000"/>
                </a:solidFill>
                <a:latin typeface="+mn-ea"/>
              </a:rPr>
              <a:t>E</a:t>
            </a:r>
          </a:p>
        </p:txBody>
      </p:sp>
      <p:sp>
        <p:nvSpPr>
          <p:cNvPr id="46" name="Rectangle 44"/>
          <p:cNvSpPr>
            <a:spLocks noChangeArrowheads="1"/>
          </p:cNvSpPr>
          <p:nvPr/>
        </p:nvSpPr>
        <p:spPr bwMode="auto">
          <a:xfrm>
            <a:off x="6406107" y="3736887"/>
            <a:ext cx="1730375" cy="317500"/>
          </a:xfrm>
          <a:prstGeom prst="rect">
            <a:avLst/>
          </a:prstGeom>
          <a:solidFill>
            <a:srgbClr val="CCFFFF"/>
          </a:solidFill>
          <a:ln w="12700" algn="ctr">
            <a:solidFill>
              <a:srgbClr val="003300"/>
            </a:solidFill>
            <a:miter lim="800000"/>
            <a:headEnd/>
            <a:tailEnd/>
          </a:ln>
        </p:spPr>
        <p:txBody>
          <a:bodyPr anchor="ctr">
            <a:noAutofit/>
          </a:bodyPr>
          <a:lstStyle/>
          <a:p>
            <a:pPr algn="ctr" fontAlgn="base">
              <a:spcBef>
                <a:spcPct val="50000"/>
              </a:spcBef>
              <a:spcAft>
                <a:spcPct val="0"/>
              </a:spcAft>
            </a:pPr>
            <a:r>
              <a:rPr lang="en-US" altLang="zh-CN" sz="1400" b="1">
                <a:solidFill>
                  <a:srgbClr val="000000"/>
                </a:solidFill>
                <a:latin typeface="+mn-ea"/>
              </a:rPr>
              <a:t>S=D</a:t>
            </a:r>
          </a:p>
        </p:txBody>
      </p:sp>
      <p:sp>
        <p:nvSpPr>
          <p:cNvPr id="47" name="Rectangle 45"/>
          <p:cNvSpPr>
            <a:spLocks noChangeArrowheads="1"/>
          </p:cNvSpPr>
          <p:nvPr/>
        </p:nvSpPr>
        <p:spPr bwMode="auto">
          <a:xfrm>
            <a:off x="6406107" y="4097250"/>
            <a:ext cx="1730375" cy="317500"/>
          </a:xfrm>
          <a:prstGeom prst="rect">
            <a:avLst/>
          </a:prstGeom>
          <a:solidFill>
            <a:srgbClr val="CCFFFF"/>
          </a:solidFill>
          <a:ln w="12700" algn="ctr">
            <a:solidFill>
              <a:srgbClr val="003300"/>
            </a:solidFill>
            <a:miter lim="800000"/>
            <a:headEnd/>
            <a:tailEnd/>
          </a:ln>
        </p:spPr>
        <p:txBody>
          <a:bodyPr anchor="ctr">
            <a:noAutofit/>
          </a:bodyPr>
          <a:lstStyle/>
          <a:p>
            <a:pPr algn="ctr" fontAlgn="base">
              <a:spcBef>
                <a:spcPct val="50000"/>
              </a:spcBef>
              <a:spcAft>
                <a:spcPct val="0"/>
              </a:spcAft>
            </a:pPr>
            <a:r>
              <a:rPr lang="en-US" altLang="zh-CN" sz="1400" b="1" dirty="0">
                <a:solidFill>
                  <a:srgbClr val="000000"/>
                </a:solidFill>
                <a:latin typeface="+mn-ea"/>
              </a:rPr>
              <a:t>EA=D=100</a:t>
            </a:r>
          </a:p>
        </p:txBody>
      </p:sp>
      <p:sp>
        <p:nvSpPr>
          <p:cNvPr id="48" name="Rectangle 46"/>
          <p:cNvSpPr>
            <a:spLocks noChangeArrowheads="1"/>
          </p:cNvSpPr>
          <p:nvPr/>
        </p:nvSpPr>
        <p:spPr bwMode="auto">
          <a:xfrm>
            <a:off x="6406107" y="4457612"/>
            <a:ext cx="1730375" cy="317500"/>
          </a:xfrm>
          <a:prstGeom prst="rect">
            <a:avLst/>
          </a:prstGeom>
          <a:solidFill>
            <a:srgbClr val="CCFFFF"/>
          </a:solidFill>
          <a:ln w="12700" algn="ctr">
            <a:solidFill>
              <a:srgbClr val="003300"/>
            </a:solidFill>
            <a:miter lim="800000"/>
            <a:headEnd/>
            <a:tailEnd/>
          </a:ln>
        </p:spPr>
        <p:txBody>
          <a:bodyPr anchor="ctr">
            <a:noAutofit/>
          </a:bodyPr>
          <a:lstStyle/>
          <a:p>
            <a:pPr algn="ctr" fontAlgn="base">
              <a:spcBef>
                <a:spcPct val="50000"/>
              </a:spcBef>
              <a:spcAft>
                <a:spcPct val="0"/>
              </a:spcAft>
            </a:pPr>
            <a:r>
              <a:rPr lang="en-US" altLang="zh-CN" sz="1400" b="1" dirty="0">
                <a:solidFill>
                  <a:srgbClr val="000000"/>
                </a:solidFill>
                <a:latin typeface="+mn-ea"/>
              </a:rPr>
              <a:t>EA=(D)=200</a:t>
            </a:r>
          </a:p>
        </p:txBody>
      </p:sp>
      <p:sp>
        <p:nvSpPr>
          <p:cNvPr id="49" name="Rectangle 47"/>
          <p:cNvSpPr>
            <a:spLocks noChangeArrowheads="1"/>
          </p:cNvSpPr>
          <p:nvPr/>
        </p:nvSpPr>
        <p:spPr bwMode="auto">
          <a:xfrm>
            <a:off x="6272784" y="4822836"/>
            <a:ext cx="1863699" cy="317401"/>
          </a:xfrm>
          <a:prstGeom prst="rect">
            <a:avLst/>
          </a:prstGeom>
          <a:solidFill>
            <a:srgbClr val="CCFFFF"/>
          </a:solidFill>
          <a:ln w="12700" algn="ctr">
            <a:solidFill>
              <a:srgbClr val="003300"/>
            </a:solidFill>
            <a:miter lim="800000"/>
            <a:headEnd/>
            <a:tailEnd/>
          </a:ln>
        </p:spPr>
        <p:txBody>
          <a:bodyPr anchor="ctr">
            <a:noAutofit/>
          </a:bodyPr>
          <a:lstStyle/>
          <a:p>
            <a:pPr algn="ctr" fontAlgn="base">
              <a:spcBef>
                <a:spcPct val="50000"/>
              </a:spcBef>
              <a:spcAft>
                <a:spcPct val="0"/>
              </a:spcAft>
            </a:pPr>
            <a:r>
              <a:rPr lang="en-US" altLang="zh-CN" sz="1200" b="1" dirty="0">
                <a:solidFill>
                  <a:srgbClr val="000000"/>
                </a:solidFill>
                <a:latin typeface="+mn-ea"/>
              </a:rPr>
              <a:t>EA=(PC)+2+D=1102</a:t>
            </a:r>
          </a:p>
        </p:txBody>
      </p:sp>
      <p:sp>
        <p:nvSpPr>
          <p:cNvPr id="50" name="Rectangle 48"/>
          <p:cNvSpPr>
            <a:spLocks noChangeArrowheads="1"/>
          </p:cNvSpPr>
          <p:nvPr/>
        </p:nvSpPr>
        <p:spPr bwMode="auto">
          <a:xfrm>
            <a:off x="6407694" y="5193249"/>
            <a:ext cx="1730375" cy="311050"/>
          </a:xfrm>
          <a:prstGeom prst="rect">
            <a:avLst/>
          </a:prstGeom>
          <a:solidFill>
            <a:srgbClr val="CCFFFF"/>
          </a:solidFill>
          <a:ln w="12700" algn="ctr">
            <a:solidFill>
              <a:srgbClr val="003300"/>
            </a:solidFill>
            <a:miter lim="800000"/>
            <a:headEnd/>
            <a:tailEnd/>
          </a:ln>
        </p:spPr>
        <p:txBody>
          <a:bodyPr anchor="ctr">
            <a:noAutofit/>
          </a:bodyPr>
          <a:lstStyle/>
          <a:p>
            <a:pPr algn="ctr" fontAlgn="base">
              <a:spcBef>
                <a:spcPct val="50000"/>
              </a:spcBef>
              <a:spcAft>
                <a:spcPct val="0"/>
              </a:spcAft>
            </a:pPr>
            <a:r>
              <a:rPr lang="en-US" altLang="zh-CN" sz="1400" b="1" dirty="0">
                <a:solidFill>
                  <a:srgbClr val="000000"/>
                </a:solidFill>
                <a:latin typeface="+mn-ea"/>
              </a:rPr>
              <a:t>EA=(R)+D=2100</a:t>
            </a:r>
          </a:p>
        </p:txBody>
      </p:sp>
      <p:sp>
        <p:nvSpPr>
          <p:cNvPr id="51" name="Rectangle 49"/>
          <p:cNvSpPr>
            <a:spLocks noChangeArrowheads="1"/>
          </p:cNvSpPr>
          <p:nvPr/>
        </p:nvSpPr>
        <p:spPr bwMode="auto">
          <a:xfrm>
            <a:off x="6406107" y="5559337"/>
            <a:ext cx="1730375" cy="317500"/>
          </a:xfrm>
          <a:prstGeom prst="rect">
            <a:avLst/>
          </a:prstGeom>
          <a:solidFill>
            <a:srgbClr val="CCFFFF"/>
          </a:solidFill>
          <a:ln w="12700" algn="ctr">
            <a:solidFill>
              <a:srgbClr val="003300"/>
            </a:solidFill>
            <a:miter lim="800000"/>
            <a:headEnd/>
            <a:tailEnd/>
          </a:ln>
        </p:spPr>
        <p:txBody>
          <a:bodyPr anchor="ctr">
            <a:noAutofit/>
          </a:bodyPr>
          <a:lstStyle/>
          <a:p>
            <a:pPr algn="ctr" fontAlgn="base">
              <a:spcBef>
                <a:spcPct val="50000"/>
              </a:spcBef>
              <a:spcAft>
                <a:spcPct val="0"/>
              </a:spcAft>
            </a:pPr>
            <a:r>
              <a:rPr lang="en-US" altLang="zh-CN" sz="1400" b="1" dirty="0">
                <a:solidFill>
                  <a:srgbClr val="000000"/>
                </a:solidFill>
                <a:latin typeface="+mn-ea"/>
              </a:rPr>
              <a:t>EA=((R)+D)=200</a:t>
            </a:r>
          </a:p>
        </p:txBody>
      </p:sp>
      <p:sp>
        <p:nvSpPr>
          <p:cNvPr id="52" name="Text Box 4">
            <a:extLst>
              <a:ext uri="{FF2B5EF4-FFF2-40B4-BE49-F238E27FC236}">
                <a16:creationId xmlns:a16="http://schemas.microsoft.com/office/drawing/2014/main" id="{E4847565-FF86-4D22-AD64-02F5FB0B85A5}"/>
              </a:ext>
            </a:extLst>
          </p:cNvPr>
          <p:cNvSpPr txBox="1">
            <a:spLocks noChangeArrowheads="1"/>
          </p:cNvSpPr>
          <p:nvPr/>
        </p:nvSpPr>
        <p:spPr bwMode="auto">
          <a:xfrm>
            <a:off x="829700" y="5416606"/>
            <a:ext cx="86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eaLnBrk="0" hangingPunct="0">
              <a:defRPr sz="3800">
                <a:solidFill>
                  <a:schemeClr val="tx2"/>
                </a:solidFill>
                <a:latin typeface="Verdana" pitchFamily="34" charset="0"/>
                <a:ea typeface="宋体" pitchFamily="2" charset="-122"/>
              </a:defRPr>
            </a:lvl1pPr>
            <a:lvl2pPr marL="742950" indent="-285750" eaLnBrk="0" hangingPunct="0">
              <a:defRPr sz="3800">
                <a:solidFill>
                  <a:schemeClr val="tx2"/>
                </a:solidFill>
                <a:latin typeface="Verdana" pitchFamily="34" charset="0"/>
                <a:ea typeface="宋体" pitchFamily="2" charset="-122"/>
              </a:defRPr>
            </a:lvl2pPr>
            <a:lvl3pPr marL="1143000" indent="-228600" eaLnBrk="0" hangingPunct="0">
              <a:defRPr sz="3800">
                <a:solidFill>
                  <a:schemeClr val="tx2"/>
                </a:solidFill>
                <a:latin typeface="Verdana" pitchFamily="34" charset="0"/>
                <a:ea typeface="宋体" pitchFamily="2" charset="-122"/>
              </a:defRPr>
            </a:lvl3pPr>
            <a:lvl4pPr marL="1600200" indent="-228600" eaLnBrk="0" hangingPunct="0">
              <a:defRPr sz="3800">
                <a:solidFill>
                  <a:schemeClr val="tx2"/>
                </a:solidFill>
                <a:latin typeface="Verdana" pitchFamily="34" charset="0"/>
                <a:ea typeface="宋体" pitchFamily="2" charset="-122"/>
              </a:defRPr>
            </a:lvl4pPr>
            <a:lvl5pPr marL="2057400" indent="-228600" eaLnBrk="0" hangingPunct="0">
              <a:defRPr sz="3800">
                <a:solidFill>
                  <a:schemeClr val="tx2"/>
                </a:solidFill>
                <a:latin typeface="Verdana" pitchFamily="34" charset="0"/>
                <a:ea typeface="宋体" pitchFamily="2" charset="-122"/>
              </a:defRPr>
            </a:lvl5pPr>
            <a:lvl6pPr marL="2514600" indent="-228600" eaLnBrk="0" fontAlgn="base" hangingPunct="0">
              <a:spcBef>
                <a:spcPct val="0"/>
              </a:spcBef>
              <a:spcAft>
                <a:spcPct val="0"/>
              </a:spcAft>
              <a:defRPr sz="3800">
                <a:solidFill>
                  <a:schemeClr val="tx2"/>
                </a:solidFill>
                <a:latin typeface="Verdana" pitchFamily="34" charset="0"/>
                <a:ea typeface="宋体" pitchFamily="2" charset="-122"/>
              </a:defRPr>
            </a:lvl6pPr>
            <a:lvl7pPr marL="2971800" indent="-228600" eaLnBrk="0" fontAlgn="base" hangingPunct="0">
              <a:spcBef>
                <a:spcPct val="0"/>
              </a:spcBef>
              <a:spcAft>
                <a:spcPct val="0"/>
              </a:spcAft>
              <a:defRPr sz="3800">
                <a:solidFill>
                  <a:schemeClr val="tx2"/>
                </a:solidFill>
                <a:latin typeface="Verdana" pitchFamily="34" charset="0"/>
                <a:ea typeface="宋体" pitchFamily="2" charset="-122"/>
              </a:defRPr>
            </a:lvl7pPr>
            <a:lvl8pPr marL="3429000" indent="-228600" eaLnBrk="0" fontAlgn="base" hangingPunct="0">
              <a:spcBef>
                <a:spcPct val="0"/>
              </a:spcBef>
              <a:spcAft>
                <a:spcPct val="0"/>
              </a:spcAft>
              <a:defRPr sz="3800">
                <a:solidFill>
                  <a:schemeClr val="tx2"/>
                </a:solidFill>
                <a:latin typeface="Verdana" pitchFamily="34" charset="0"/>
                <a:ea typeface="宋体" pitchFamily="2" charset="-122"/>
              </a:defRPr>
            </a:lvl8pPr>
            <a:lvl9pPr marL="3886200" indent="-228600" eaLnBrk="0" fontAlgn="base" hangingPunct="0">
              <a:spcBef>
                <a:spcPct val="0"/>
              </a:spcBef>
              <a:spcAft>
                <a:spcPct val="0"/>
              </a:spcAft>
              <a:defRPr sz="3800">
                <a:solidFill>
                  <a:schemeClr val="tx2"/>
                </a:solidFill>
                <a:latin typeface="Verdana" pitchFamily="34" charset="0"/>
                <a:ea typeface="宋体" pitchFamily="2" charset="-122"/>
              </a:defRPr>
            </a:lvl9pPr>
          </a:lstStyle>
          <a:p>
            <a:pPr algn="ctr" eaLnBrk="1" fontAlgn="base" hangingPunct="1">
              <a:spcBef>
                <a:spcPct val="50000"/>
              </a:spcBef>
              <a:spcAft>
                <a:spcPct val="0"/>
              </a:spcAft>
              <a:buClr>
                <a:srgbClr val="FFCC00"/>
              </a:buClr>
              <a:buSzPct val="70000"/>
            </a:pPr>
            <a:r>
              <a:rPr lang="en-US" altLang="zh-CN" sz="1800" b="1" dirty="0">
                <a:solidFill>
                  <a:srgbClr val="000000"/>
                </a:solidFill>
                <a:latin typeface="Garamond" pitchFamily="18" charset="0"/>
              </a:rPr>
              <a:t>1102</a:t>
            </a:r>
          </a:p>
        </p:txBody>
      </p:sp>
      <p:sp>
        <p:nvSpPr>
          <p:cNvPr id="55" name="矩形 54">
            <a:extLst>
              <a:ext uri="{FF2B5EF4-FFF2-40B4-BE49-F238E27FC236}">
                <a16:creationId xmlns:a16="http://schemas.microsoft.com/office/drawing/2014/main" id="{9871AF61-D237-4F19-A25B-68DB52A3ABA1}"/>
              </a:ext>
            </a:extLst>
          </p:cNvPr>
          <p:cNvSpPr/>
          <p:nvPr/>
        </p:nvSpPr>
        <p:spPr>
          <a:xfrm>
            <a:off x="858142" y="1014073"/>
            <a:ext cx="10720375" cy="1038105"/>
          </a:xfrm>
          <a:prstGeom prst="rect">
            <a:avLst/>
          </a:prstGeom>
        </p:spPr>
        <p:txBody>
          <a:bodyPr wrap="square">
            <a:spAutoFit/>
          </a:bodyPr>
          <a:lstStyle/>
          <a:p>
            <a:pPr>
              <a:lnSpc>
                <a:spcPct val="135000"/>
              </a:lnSpc>
            </a:pPr>
            <a:r>
              <a:rPr lang="zh-CN" altLang="en-US" sz="2400" dirty="0"/>
              <a:t>设某机的指令字长</a:t>
            </a:r>
            <a:r>
              <a:rPr lang="en-US" altLang="zh-CN" sz="2400" dirty="0"/>
              <a:t>16</a:t>
            </a:r>
            <a:r>
              <a:rPr lang="zh-CN" altLang="en-US" sz="2400" dirty="0"/>
              <a:t>位，格式、有关寄存器和主存内容如下，</a:t>
            </a:r>
            <a:r>
              <a:rPr lang="en-US" altLang="zh-CN" sz="2400" dirty="0"/>
              <a:t>X</a:t>
            </a:r>
            <a:r>
              <a:rPr lang="zh-CN" altLang="en-US" sz="2400" dirty="0"/>
              <a:t>为寻址方式，</a:t>
            </a:r>
            <a:r>
              <a:rPr lang="en-US" altLang="zh-CN" sz="2400" dirty="0"/>
              <a:t>D</a:t>
            </a:r>
            <a:r>
              <a:rPr lang="zh-CN" altLang="en-US" sz="2400" dirty="0"/>
              <a:t>为形式地址，请在下表中填入有效地址</a:t>
            </a:r>
            <a:r>
              <a:rPr lang="en-US" altLang="zh-CN" sz="2400" dirty="0"/>
              <a:t>E</a:t>
            </a:r>
            <a:r>
              <a:rPr lang="zh-CN" altLang="en-US" sz="2400" dirty="0"/>
              <a:t>及操作数的值。</a:t>
            </a:r>
          </a:p>
        </p:txBody>
      </p:sp>
    </p:spTree>
    <p:extLst>
      <p:ext uri="{BB962C8B-B14F-4D97-AF65-F5344CB8AC3E}">
        <p14:creationId xmlns:p14="http://schemas.microsoft.com/office/powerpoint/2010/main" val="185909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ppt_x"/>
                                          </p:val>
                                        </p:tav>
                                        <p:tav tm="100000">
                                          <p:val>
                                            <p:strVal val="#ppt_x"/>
                                          </p:val>
                                        </p:tav>
                                      </p:tavLst>
                                    </p:anim>
                                    <p:anim calcmode="lin" valueType="num">
                                      <p:cBhvr additive="base">
                                        <p:cTn id="24" dur="500" fill="hold"/>
                                        <p:tgtEl>
                                          <p:spTgt spid="2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fill="hold"/>
                                        <p:tgtEl>
                                          <p:spTgt spid="30"/>
                                        </p:tgtEl>
                                        <p:attrNameLst>
                                          <p:attrName>ppt_x</p:attrName>
                                        </p:attrNameLst>
                                      </p:cBhvr>
                                      <p:tavLst>
                                        <p:tav tm="0">
                                          <p:val>
                                            <p:strVal val="#ppt_x"/>
                                          </p:val>
                                        </p:tav>
                                        <p:tav tm="100000">
                                          <p:val>
                                            <p:strVal val="#ppt_x"/>
                                          </p:val>
                                        </p:tav>
                                      </p:tavLst>
                                    </p:anim>
                                    <p:anim calcmode="lin" valueType="num">
                                      <p:cBhvr additive="base">
                                        <p:cTn id="28" dur="500" fill="hold"/>
                                        <p:tgtEl>
                                          <p:spTgt spid="3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ppt_x"/>
                                          </p:val>
                                        </p:tav>
                                        <p:tav tm="100000">
                                          <p:val>
                                            <p:strVal val="#ppt_x"/>
                                          </p:val>
                                        </p:tav>
                                      </p:tavLst>
                                    </p:anim>
                                    <p:anim calcmode="lin" valueType="num">
                                      <p:cBhvr additive="base">
                                        <p:cTn id="32" dur="500" fill="hold"/>
                                        <p:tgtEl>
                                          <p:spTgt spid="3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ppt_x"/>
                                          </p:val>
                                        </p:tav>
                                        <p:tav tm="100000">
                                          <p:val>
                                            <p:strVal val="#ppt_x"/>
                                          </p:val>
                                        </p:tav>
                                      </p:tavLst>
                                    </p:anim>
                                    <p:anim calcmode="lin" valueType="num">
                                      <p:cBhvr additive="base">
                                        <p:cTn id="36" dur="500" fill="hold"/>
                                        <p:tgtEl>
                                          <p:spTgt spid="3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fill="hold"/>
                                        <p:tgtEl>
                                          <p:spTgt spid="34"/>
                                        </p:tgtEl>
                                        <p:attrNameLst>
                                          <p:attrName>ppt_x</p:attrName>
                                        </p:attrNameLst>
                                      </p:cBhvr>
                                      <p:tavLst>
                                        <p:tav tm="0">
                                          <p:val>
                                            <p:strVal val="#ppt_x"/>
                                          </p:val>
                                        </p:tav>
                                        <p:tav tm="100000">
                                          <p:val>
                                            <p:strVal val="#ppt_x"/>
                                          </p:val>
                                        </p:tav>
                                      </p:tavLst>
                                    </p:anim>
                                    <p:anim calcmode="lin" valueType="num">
                                      <p:cBhvr additive="base">
                                        <p:cTn id="40" dur="500" fill="hold"/>
                                        <p:tgtEl>
                                          <p:spTgt spid="3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ppt_x"/>
                                          </p:val>
                                        </p:tav>
                                        <p:tav tm="100000">
                                          <p:val>
                                            <p:strVal val="#ppt_x"/>
                                          </p:val>
                                        </p:tav>
                                      </p:tavLst>
                                    </p:anim>
                                    <p:anim calcmode="lin" valueType="num">
                                      <p:cBhvr additive="base">
                                        <p:cTn id="44" dur="5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fill="hold"/>
                                        <p:tgtEl>
                                          <p:spTgt spid="37"/>
                                        </p:tgtEl>
                                        <p:attrNameLst>
                                          <p:attrName>ppt_x</p:attrName>
                                        </p:attrNameLst>
                                      </p:cBhvr>
                                      <p:tavLst>
                                        <p:tav tm="0">
                                          <p:val>
                                            <p:strVal val="#ppt_x"/>
                                          </p:val>
                                        </p:tav>
                                        <p:tav tm="100000">
                                          <p:val>
                                            <p:strVal val="#ppt_x"/>
                                          </p:val>
                                        </p:tav>
                                      </p:tavLst>
                                    </p:anim>
                                    <p:anim calcmode="lin" valueType="num">
                                      <p:cBhvr additive="base">
                                        <p:cTn id="48" dur="500" fill="hold"/>
                                        <p:tgtEl>
                                          <p:spTgt spid="3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 calcmode="lin" valueType="num">
                                      <p:cBhvr additive="base">
                                        <p:cTn id="51" dur="500" fill="hold"/>
                                        <p:tgtEl>
                                          <p:spTgt spid="39"/>
                                        </p:tgtEl>
                                        <p:attrNameLst>
                                          <p:attrName>ppt_x</p:attrName>
                                        </p:attrNameLst>
                                      </p:cBhvr>
                                      <p:tavLst>
                                        <p:tav tm="0">
                                          <p:val>
                                            <p:strVal val="#ppt_x"/>
                                          </p:val>
                                        </p:tav>
                                        <p:tav tm="100000">
                                          <p:val>
                                            <p:strVal val="#ppt_x"/>
                                          </p:val>
                                        </p:tav>
                                      </p:tavLst>
                                    </p:anim>
                                    <p:anim calcmode="lin" valueType="num">
                                      <p:cBhvr additive="base">
                                        <p:cTn id="52" dur="500" fill="hold"/>
                                        <p:tgtEl>
                                          <p:spTgt spid="3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anim calcmode="lin" valueType="num">
                                      <p:cBhvr additive="base">
                                        <p:cTn id="55" dur="500" fill="hold"/>
                                        <p:tgtEl>
                                          <p:spTgt spid="40"/>
                                        </p:tgtEl>
                                        <p:attrNameLst>
                                          <p:attrName>ppt_x</p:attrName>
                                        </p:attrNameLst>
                                      </p:cBhvr>
                                      <p:tavLst>
                                        <p:tav tm="0">
                                          <p:val>
                                            <p:strVal val="#ppt_x"/>
                                          </p:val>
                                        </p:tav>
                                        <p:tav tm="100000">
                                          <p:val>
                                            <p:strVal val="#ppt_x"/>
                                          </p:val>
                                        </p:tav>
                                      </p:tavLst>
                                    </p:anim>
                                    <p:anim calcmode="lin" valueType="num">
                                      <p:cBhvr additive="base">
                                        <p:cTn id="56" dur="500" fill="hold"/>
                                        <p:tgtEl>
                                          <p:spTgt spid="40"/>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2"/>
                                        </p:tgtEl>
                                        <p:attrNameLst>
                                          <p:attrName>style.visibility</p:attrName>
                                        </p:attrNameLst>
                                      </p:cBhvr>
                                      <p:to>
                                        <p:strVal val="visible"/>
                                      </p:to>
                                    </p:set>
                                    <p:anim calcmode="lin" valueType="num">
                                      <p:cBhvr additive="base">
                                        <p:cTn id="59" dur="500" fill="hold"/>
                                        <p:tgtEl>
                                          <p:spTgt spid="42"/>
                                        </p:tgtEl>
                                        <p:attrNameLst>
                                          <p:attrName>ppt_x</p:attrName>
                                        </p:attrNameLst>
                                      </p:cBhvr>
                                      <p:tavLst>
                                        <p:tav tm="0">
                                          <p:val>
                                            <p:strVal val="#ppt_x"/>
                                          </p:val>
                                        </p:tav>
                                        <p:tav tm="100000">
                                          <p:val>
                                            <p:strVal val="#ppt_x"/>
                                          </p:val>
                                        </p:tav>
                                      </p:tavLst>
                                    </p:anim>
                                    <p:anim calcmode="lin" valueType="num">
                                      <p:cBhvr additive="base">
                                        <p:cTn id="60" dur="500" fill="hold"/>
                                        <p:tgtEl>
                                          <p:spTgt spid="42"/>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 calcmode="lin" valueType="num">
                                      <p:cBhvr additive="base">
                                        <p:cTn id="63" dur="500" fill="hold"/>
                                        <p:tgtEl>
                                          <p:spTgt spid="43"/>
                                        </p:tgtEl>
                                        <p:attrNameLst>
                                          <p:attrName>ppt_x</p:attrName>
                                        </p:attrNameLst>
                                      </p:cBhvr>
                                      <p:tavLst>
                                        <p:tav tm="0">
                                          <p:val>
                                            <p:strVal val="#ppt_x"/>
                                          </p:val>
                                        </p:tav>
                                        <p:tav tm="100000">
                                          <p:val>
                                            <p:strVal val="#ppt_x"/>
                                          </p:val>
                                        </p:tav>
                                      </p:tavLst>
                                    </p:anim>
                                    <p:anim calcmode="lin" valueType="num">
                                      <p:cBhvr additive="base">
                                        <p:cTn id="64" dur="500" fill="hold"/>
                                        <p:tgtEl>
                                          <p:spTgt spid="43"/>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45"/>
                                        </p:tgtEl>
                                        <p:attrNameLst>
                                          <p:attrName>style.visibility</p:attrName>
                                        </p:attrNameLst>
                                      </p:cBhvr>
                                      <p:to>
                                        <p:strVal val="visible"/>
                                      </p:to>
                                    </p:set>
                                    <p:anim calcmode="lin" valueType="num">
                                      <p:cBhvr additive="base">
                                        <p:cTn id="67" dur="500" fill="hold"/>
                                        <p:tgtEl>
                                          <p:spTgt spid="45"/>
                                        </p:tgtEl>
                                        <p:attrNameLst>
                                          <p:attrName>ppt_x</p:attrName>
                                        </p:attrNameLst>
                                      </p:cBhvr>
                                      <p:tavLst>
                                        <p:tav tm="0">
                                          <p:val>
                                            <p:strVal val="#ppt_x"/>
                                          </p:val>
                                        </p:tav>
                                        <p:tav tm="100000">
                                          <p:val>
                                            <p:strVal val="#ppt_x"/>
                                          </p:val>
                                        </p:tav>
                                      </p:tavLst>
                                    </p:anim>
                                    <p:anim calcmode="lin" valueType="num">
                                      <p:cBhvr additive="base">
                                        <p:cTn id="68"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46"/>
                                        </p:tgtEl>
                                        <p:attrNameLst>
                                          <p:attrName>style.visibility</p:attrName>
                                        </p:attrNameLst>
                                      </p:cBhvr>
                                      <p:to>
                                        <p:strVal val="visible"/>
                                      </p:to>
                                    </p:set>
                                    <p:anim calcmode="lin" valueType="num">
                                      <p:cBhvr additive="base">
                                        <p:cTn id="73" dur="500" fill="hold"/>
                                        <p:tgtEl>
                                          <p:spTgt spid="46"/>
                                        </p:tgtEl>
                                        <p:attrNameLst>
                                          <p:attrName>ppt_x</p:attrName>
                                        </p:attrNameLst>
                                      </p:cBhvr>
                                      <p:tavLst>
                                        <p:tav tm="0">
                                          <p:val>
                                            <p:strVal val="#ppt_x"/>
                                          </p:val>
                                        </p:tav>
                                        <p:tav tm="100000">
                                          <p:val>
                                            <p:strVal val="#ppt_x"/>
                                          </p:val>
                                        </p:tav>
                                      </p:tavLst>
                                    </p:anim>
                                    <p:anim calcmode="lin" valueType="num">
                                      <p:cBhvr additive="base">
                                        <p:cTn id="74" dur="500" fill="hold"/>
                                        <p:tgtEl>
                                          <p:spTgt spid="4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29"/>
                                        </p:tgtEl>
                                        <p:attrNameLst>
                                          <p:attrName>style.visibility</p:attrName>
                                        </p:attrNameLst>
                                      </p:cBhvr>
                                      <p:to>
                                        <p:strVal val="visible"/>
                                      </p:to>
                                    </p:set>
                                    <p:anim calcmode="lin" valueType="num">
                                      <p:cBhvr additive="base">
                                        <p:cTn id="77" dur="500" fill="hold"/>
                                        <p:tgtEl>
                                          <p:spTgt spid="29"/>
                                        </p:tgtEl>
                                        <p:attrNameLst>
                                          <p:attrName>ppt_x</p:attrName>
                                        </p:attrNameLst>
                                      </p:cBhvr>
                                      <p:tavLst>
                                        <p:tav tm="0">
                                          <p:val>
                                            <p:strVal val="#ppt_x"/>
                                          </p:val>
                                        </p:tav>
                                        <p:tav tm="100000">
                                          <p:val>
                                            <p:strVal val="#ppt_x"/>
                                          </p:val>
                                        </p:tav>
                                      </p:tavLst>
                                    </p:anim>
                                    <p:anim calcmode="lin" valueType="num">
                                      <p:cBhvr additive="base">
                                        <p:cTn id="7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47"/>
                                        </p:tgtEl>
                                        <p:attrNameLst>
                                          <p:attrName>style.visibility</p:attrName>
                                        </p:attrNameLst>
                                      </p:cBhvr>
                                      <p:to>
                                        <p:strVal val="visible"/>
                                      </p:to>
                                    </p:set>
                                    <p:anim calcmode="lin" valueType="num">
                                      <p:cBhvr additive="base">
                                        <p:cTn id="83" dur="500" fill="hold"/>
                                        <p:tgtEl>
                                          <p:spTgt spid="47"/>
                                        </p:tgtEl>
                                        <p:attrNameLst>
                                          <p:attrName>ppt_x</p:attrName>
                                        </p:attrNameLst>
                                      </p:cBhvr>
                                      <p:tavLst>
                                        <p:tav tm="0">
                                          <p:val>
                                            <p:strVal val="#ppt_x"/>
                                          </p:val>
                                        </p:tav>
                                        <p:tav tm="100000">
                                          <p:val>
                                            <p:strVal val="#ppt_x"/>
                                          </p:val>
                                        </p:tav>
                                      </p:tavLst>
                                    </p:anim>
                                    <p:anim calcmode="lin" valueType="num">
                                      <p:cBhvr additive="base">
                                        <p:cTn id="84"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32"/>
                                        </p:tgtEl>
                                        <p:attrNameLst>
                                          <p:attrName>style.visibility</p:attrName>
                                        </p:attrNameLst>
                                      </p:cBhvr>
                                      <p:to>
                                        <p:strVal val="visible"/>
                                      </p:to>
                                    </p:set>
                                    <p:anim calcmode="lin" valueType="num">
                                      <p:cBhvr additive="base">
                                        <p:cTn id="89" dur="500" fill="hold"/>
                                        <p:tgtEl>
                                          <p:spTgt spid="32"/>
                                        </p:tgtEl>
                                        <p:attrNameLst>
                                          <p:attrName>ppt_x</p:attrName>
                                        </p:attrNameLst>
                                      </p:cBhvr>
                                      <p:tavLst>
                                        <p:tav tm="0">
                                          <p:val>
                                            <p:strVal val="#ppt_x"/>
                                          </p:val>
                                        </p:tav>
                                        <p:tav tm="100000">
                                          <p:val>
                                            <p:strVal val="#ppt_x"/>
                                          </p:val>
                                        </p:tav>
                                      </p:tavLst>
                                    </p:anim>
                                    <p:anim calcmode="lin" valueType="num">
                                      <p:cBhvr additive="base">
                                        <p:cTn id="90"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48"/>
                                        </p:tgtEl>
                                        <p:attrNameLst>
                                          <p:attrName>style.visibility</p:attrName>
                                        </p:attrNameLst>
                                      </p:cBhvr>
                                      <p:to>
                                        <p:strVal val="visible"/>
                                      </p:to>
                                    </p:set>
                                    <p:anim calcmode="lin" valueType="num">
                                      <p:cBhvr additive="base">
                                        <p:cTn id="95" dur="500" fill="hold"/>
                                        <p:tgtEl>
                                          <p:spTgt spid="48"/>
                                        </p:tgtEl>
                                        <p:attrNameLst>
                                          <p:attrName>ppt_x</p:attrName>
                                        </p:attrNameLst>
                                      </p:cBhvr>
                                      <p:tavLst>
                                        <p:tav tm="0">
                                          <p:val>
                                            <p:strVal val="#ppt_x"/>
                                          </p:val>
                                        </p:tav>
                                        <p:tav tm="100000">
                                          <p:val>
                                            <p:strVal val="#ppt_x"/>
                                          </p:val>
                                        </p:tav>
                                      </p:tavLst>
                                    </p:anim>
                                    <p:anim calcmode="lin" valueType="num">
                                      <p:cBhvr additive="base">
                                        <p:cTn id="96"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35"/>
                                        </p:tgtEl>
                                        <p:attrNameLst>
                                          <p:attrName>style.visibility</p:attrName>
                                        </p:attrNameLst>
                                      </p:cBhvr>
                                      <p:to>
                                        <p:strVal val="visible"/>
                                      </p:to>
                                    </p:set>
                                    <p:anim calcmode="lin" valueType="num">
                                      <p:cBhvr additive="base">
                                        <p:cTn id="101" dur="500" fill="hold"/>
                                        <p:tgtEl>
                                          <p:spTgt spid="35"/>
                                        </p:tgtEl>
                                        <p:attrNameLst>
                                          <p:attrName>ppt_x</p:attrName>
                                        </p:attrNameLst>
                                      </p:cBhvr>
                                      <p:tavLst>
                                        <p:tav tm="0">
                                          <p:val>
                                            <p:strVal val="#ppt_x"/>
                                          </p:val>
                                        </p:tav>
                                        <p:tav tm="100000">
                                          <p:val>
                                            <p:strVal val="#ppt_x"/>
                                          </p:val>
                                        </p:tav>
                                      </p:tavLst>
                                    </p:anim>
                                    <p:anim calcmode="lin" valueType="num">
                                      <p:cBhvr additive="base">
                                        <p:cTn id="10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49"/>
                                        </p:tgtEl>
                                        <p:attrNameLst>
                                          <p:attrName>style.visibility</p:attrName>
                                        </p:attrNameLst>
                                      </p:cBhvr>
                                      <p:to>
                                        <p:strVal val="visible"/>
                                      </p:to>
                                    </p:set>
                                    <p:anim calcmode="lin" valueType="num">
                                      <p:cBhvr additive="base">
                                        <p:cTn id="107" dur="500" fill="hold"/>
                                        <p:tgtEl>
                                          <p:spTgt spid="49"/>
                                        </p:tgtEl>
                                        <p:attrNameLst>
                                          <p:attrName>ppt_x</p:attrName>
                                        </p:attrNameLst>
                                      </p:cBhvr>
                                      <p:tavLst>
                                        <p:tav tm="0">
                                          <p:val>
                                            <p:strVal val="#ppt_x"/>
                                          </p:val>
                                        </p:tav>
                                        <p:tav tm="100000">
                                          <p:val>
                                            <p:strVal val="#ppt_x"/>
                                          </p:val>
                                        </p:tav>
                                      </p:tavLst>
                                    </p:anim>
                                    <p:anim calcmode="lin" valueType="num">
                                      <p:cBhvr additive="base">
                                        <p:cTn id="10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38"/>
                                        </p:tgtEl>
                                        <p:attrNameLst>
                                          <p:attrName>style.visibility</p:attrName>
                                        </p:attrNameLst>
                                      </p:cBhvr>
                                      <p:to>
                                        <p:strVal val="visible"/>
                                      </p:to>
                                    </p:set>
                                    <p:anim calcmode="lin" valueType="num">
                                      <p:cBhvr additive="base">
                                        <p:cTn id="113" dur="500" fill="hold"/>
                                        <p:tgtEl>
                                          <p:spTgt spid="38"/>
                                        </p:tgtEl>
                                        <p:attrNameLst>
                                          <p:attrName>ppt_x</p:attrName>
                                        </p:attrNameLst>
                                      </p:cBhvr>
                                      <p:tavLst>
                                        <p:tav tm="0">
                                          <p:val>
                                            <p:strVal val="#ppt_x"/>
                                          </p:val>
                                        </p:tav>
                                        <p:tav tm="100000">
                                          <p:val>
                                            <p:strVal val="#ppt_x"/>
                                          </p:val>
                                        </p:tav>
                                      </p:tavLst>
                                    </p:anim>
                                    <p:anim calcmode="lin" valueType="num">
                                      <p:cBhvr additive="base">
                                        <p:cTn id="11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grpId="0" nodeType="clickEffect">
                                  <p:stCondLst>
                                    <p:cond delay="0"/>
                                  </p:stCondLst>
                                  <p:childTnLst>
                                    <p:set>
                                      <p:cBhvr>
                                        <p:cTn id="118" dur="1" fill="hold">
                                          <p:stCondLst>
                                            <p:cond delay="0"/>
                                          </p:stCondLst>
                                        </p:cTn>
                                        <p:tgtEl>
                                          <p:spTgt spid="50"/>
                                        </p:tgtEl>
                                        <p:attrNameLst>
                                          <p:attrName>style.visibility</p:attrName>
                                        </p:attrNameLst>
                                      </p:cBhvr>
                                      <p:to>
                                        <p:strVal val="visible"/>
                                      </p:to>
                                    </p:set>
                                    <p:anim calcmode="lin" valueType="num">
                                      <p:cBhvr additive="base">
                                        <p:cTn id="119" dur="500" fill="hold"/>
                                        <p:tgtEl>
                                          <p:spTgt spid="50"/>
                                        </p:tgtEl>
                                        <p:attrNameLst>
                                          <p:attrName>ppt_x</p:attrName>
                                        </p:attrNameLst>
                                      </p:cBhvr>
                                      <p:tavLst>
                                        <p:tav tm="0">
                                          <p:val>
                                            <p:strVal val="#ppt_x"/>
                                          </p:val>
                                        </p:tav>
                                        <p:tav tm="100000">
                                          <p:val>
                                            <p:strVal val="#ppt_x"/>
                                          </p:val>
                                        </p:tav>
                                      </p:tavLst>
                                    </p:anim>
                                    <p:anim calcmode="lin" valueType="num">
                                      <p:cBhvr additive="base">
                                        <p:cTn id="120"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grpId="0" nodeType="clickEffect">
                                  <p:stCondLst>
                                    <p:cond delay="0"/>
                                  </p:stCondLst>
                                  <p:childTnLst>
                                    <p:set>
                                      <p:cBhvr>
                                        <p:cTn id="124" dur="1" fill="hold">
                                          <p:stCondLst>
                                            <p:cond delay="0"/>
                                          </p:stCondLst>
                                        </p:cTn>
                                        <p:tgtEl>
                                          <p:spTgt spid="41"/>
                                        </p:tgtEl>
                                        <p:attrNameLst>
                                          <p:attrName>style.visibility</p:attrName>
                                        </p:attrNameLst>
                                      </p:cBhvr>
                                      <p:to>
                                        <p:strVal val="visible"/>
                                      </p:to>
                                    </p:set>
                                    <p:anim calcmode="lin" valueType="num">
                                      <p:cBhvr additive="base">
                                        <p:cTn id="125" dur="500" fill="hold"/>
                                        <p:tgtEl>
                                          <p:spTgt spid="41"/>
                                        </p:tgtEl>
                                        <p:attrNameLst>
                                          <p:attrName>ppt_x</p:attrName>
                                        </p:attrNameLst>
                                      </p:cBhvr>
                                      <p:tavLst>
                                        <p:tav tm="0">
                                          <p:val>
                                            <p:strVal val="#ppt_x"/>
                                          </p:val>
                                        </p:tav>
                                        <p:tav tm="100000">
                                          <p:val>
                                            <p:strVal val="#ppt_x"/>
                                          </p:val>
                                        </p:tav>
                                      </p:tavLst>
                                    </p:anim>
                                    <p:anim calcmode="lin" valueType="num">
                                      <p:cBhvr additive="base">
                                        <p:cTn id="126"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2" presetClass="entr" presetSubtype="4" fill="hold" grpId="0" nodeType="clickEffect">
                                  <p:stCondLst>
                                    <p:cond delay="0"/>
                                  </p:stCondLst>
                                  <p:childTnLst>
                                    <p:set>
                                      <p:cBhvr>
                                        <p:cTn id="130" dur="1" fill="hold">
                                          <p:stCondLst>
                                            <p:cond delay="0"/>
                                          </p:stCondLst>
                                        </p:cTn>
                                        <p:tgtEl>
                                          <p:spTgt spid="51"/>
                                        </p:tgtEl>
                                        <p:attrNameLst>
                                          <p:attrName>style.visibility</p:attrName>
                                        </p:attrNameLst>
                                      </p:cBhvr>
                                      <p:to>
                                        <p:strVal val="visible"/>
                                      </p:to>
                                    </p:set>
                                    <p:anim calcmode="lin" valueType="num">
                                      <p:cBhvr additive="base">
                                        <p:cTn id="131" dur="500" fill="hold"/>
                                        <p:tgtEl>
                                          <p:spTgt spid="51"/>
                                        </p:tgtEl>
                                        <p:attrNameLst>
                                          <p:attrName>ppt_x</p:attrName>
                                        </p:attrNameLst>
                                      </p:cBhvr>
                                      <p:tavLst>
                                        <p:tav tm="0">
                                          <p:val>
                                            <p:strVal val="#ppt_x"/>
                                          </p:val>
                                        </p:tav>
                                        <p:tav tm="100000">
                                          <p:val>
                                            <p:strVal val="#ppt_x"/>
                                          </p:val>
                                        </p:tav>
                                      </p:tavLst>
                                    </p:anim>
                                    <p:anim calcmode="lin" valueType="num">
                                      <p:cBhvr additive="base">
                                        <p:cTn id="132"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44"/>
                                        </p:tgtEl>
                                        <p:attrNameLst>
                                          <p:attrName>style.visibility</p:attrName>
                                        </p:attrNameLst>
                                      </p:cBhvr>
                                      <p:to>
                                        <p:strVal val="visible"/>
                                      </p:to>
                                    </p:set>
                                    <p:anim calcmode="lin" valueType="num">
                                      <p:cBhvr additive="base">
                                        <p:cTn id="137" dur="500" fill="hold"/>
                                        <p:tgtEl>
                                          <p:spTgt spid="44"/>
                                        </p:tgtEl>
                                        <p:attrNameLst>
                                          <p:attrName>ppt_x</p:attrName>
                                        </p:attrNameLst>
                                      </p:cBhvr>
                                      <p:tavLst>
                                        <p:tav tm="0">
                                          <p:val>
                                            <p:strVal val="#ppt_x"/>
                                          </p:val>
                                        </p:tav>
                                        <p:tav tm="100000">
                                          <p:val>
                                            <p:strVal val="#ppt_x"/>
                                          </p:val>
                                        </p:tav>
                                      </p:tavLst>
                                    </p:anim>
                                    <p:anim calcmode="lin" valueType="num">
                                      <p:cBhvr additive="base">
                                        <p:cTn id="13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10"/>
          <p:cNvSpPr>
            <a:spLocks noChangeArrowheads="1"/>
          </p:cNvSpPr>
          <p:nvPr/>
        </p:nvSpPr>
        <p:spPr bwMode="auto">
          <a:xfrm>
            <a:off x="2037535" y="1283792"/>
            <a:ext cx="5275311" cy="4982062"/>
          </a:xfrm>
          <a:prstGeom prst="rect">
            <a:avLst/>
          </a:prstGeom>
          <a:solidFill>
            <a:srgbClr val="FFFFCC"/>
          </a:solidFill>
          <a:ln w="9525">
            <a:solidFill>
              <a:schemeClr val="accent1">
                <a:lumMod val="50000"/>
              </a:schemeClr>
            </a:solidFill>
            <a:prstDash val="dash"/>
            <a:miter lim="800000"/>
            <a:headEnd/>
            <a:tailEnd/>
          </a:ln>
        </p:spPr>
        <p:txBody>
          <a:bodyPr vert="horz" wrap="square" lIns="86699" tIns="43349" rIns="86699" bIns="43349" numCol="1" anchor="t" anchorCtr="0" compatLnSpc="1">
            <a:prstTxWarp prst="textNoShape">
              <a:avLst/>
            </a:prstTxWarp>
          </a:bodyPr>
          <a:lstStyle/>
          <a:p>
            <a:endParaRPr lang="zh-CN" altLang="en-US" sz="3600">
              <a:latin typeface="Segoe UI Black" panose="020B0A02040204020203" pitchFamily="34" charset="0"/>
              <a:cs typeface="Segoe UI Black" panose="020B0A02040204020203" pitchFamily="34" charset="0"/>
            </a:endParaRPr>
          </a:p>
        </p:txBody>
      </p:sp>
      <p:sp>
        <p:nvSpPr>
          <p:cNvPr id="233" name="任意多边形 232"/>
          <p:cNvSpPr/>
          <p:nvPr/>
        </p:nvSpPr>
        <p:spPr>
          <a:xfrm rot="10800000">
            <a:off x="2372977" y="4477531"/>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 name="标题 1"/>
          <p:cNvSpPr>
            <a:spLocks noGrp="1"/>
          </p:cNvSpPr>
          <p:nvPr>
            <p:ph type="title"/>
          </p:nvPr>
        </p:nvSpPr>
        <p:spPr>
          <a:xfrm>
            <a:off x="487822" y="257614"/>
            <a:ext cx="6198301" cy="617641"/>
          </a:xfrm>
        </p:spPr>
        <p:txBody>
          <a:bodyPr/>
          <a:lstStyle/>
          <a:p>
            <a:r>
              <a:rPr lang="zh-CN" altLang="en-US" dirty="0"/>
              <a:t>单总线结构</a:t>
            </a:r>
            <a:r>
              <a:rPr lang="en-US" altLang="zh-CN" dirty="0"/>
              <a:t>CPU  MIPS </a:t>
            </a:r>
            <a:r>
              <a:rPr lang="zh-CN" altLang="en-US" dirty="0"/>
              <a:t>指令周期</a:t>
            </a:r>
          </a:p>
        </p:txBody>
      </p:sp>
      <p:grpSp>
        <p:nvGrpSpPr>
          <p:cNvPr id="5" name="组合 4"/>
          <p:cNvGrpSpPr/>
          <p:nvPr/>
        </p:nvGrpSpPr>
        <p:grpSpPr>
          <a:xfrm>
            <a:off x="5872351" y="2353296"/>
            <a:ext cx="858666" cy="711391"/>
            <a:chOff x="10819307" y="2466844"/>
            <a:chExt cx="905624" cy="750295"/>
          </a:xfrm>
        </p:grpSpPr>
        <p:sp>
          <p:nvSpPr>
            <p:cNvPr id="6" name="Line 7"/>
            <p:cNvSpPr>
              <a:spLocks noChangeShapeType="1"/>
            </p:cNvSpPr>
            <p:nvPr/>
          </p:nvSpPr>
          <p:spPr bwMode="auto">
            <a:xfrm rot="16200000">
              <a:off x="11096748" y="2630505"/>
              <a:ext cx="327322"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2419730" y="1582958"/>
            <a:ext cx="2183057" cy="656338"/>
            <a:chOff x="7177868" y="1654379"/>
            <a:chExt cx="2302442" cy="692230"/>
          </a:xfrm>
        </p:grpSpPr>
        <p:cxnSp>
          <p:nvCxnSpPr>
            <p:cNvPr id="9" name="直接箭头连接符 8"/>
            <p:cNvCxnSpPr/>
            <p:nvPr/>
          </p:nvCxnSpPr>
          <p:spPr>
            <a:xfrm>
              <a:off x="7177868" y="19178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0" name="直接箭头连接符 9"/>
            <p:cNvCxnSpPr/>
            <p:nvPr/>
          </p:nvCxnSpPr>
          <p:spPr>
            <a:xfrm>
              <a:off x="7177869" y="208473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1" name="组合 10"/>
            <p:cNvGrpSpPr/>
            <p:nvPr/>
          </p:nvGrpSpPr>
          <p:grpSpPr>
            <a:xfrm>
              <a:off x="7190721" y="1654379"/>
              <a:ext cx="2289589" cy="692230"/>
              <a:chOff x="7190721" y="1654379"/>
              <a:chExt cx="2289589" cy="692230"/>
            </a:xfrm>
          </p:grpSpPr>
          <p:sp>
            <p:nvSpPr>
              <p:cNvPr id="12" name="Line 7"/>
              <p:cNvSpPr>
                <a:spLocks noChangeShapeType="1"/>
              </p:cNvSpPr>
              <p:nvPr/>
            </p:nvSpPr>
            <p:spPr bwMode="auto">
              <a:xfrm flipH="1">
                <a:off x="8623192" y="1920746"/>
                <a:ext cx="835600"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6" name="Text Box 54"/>
              <p:cNvSpPr txBox="1">
                <a:spLocks noChangeArrowheads="1"/>
              </p:cNvSpPr>
              <p:nvPr/>
            </p:nvSpPr>
            <p:spPr bwMode="auto">
              <a:xfrm>
                <a:off x="7197209" y="1654379"/>
                <a:ext cx="398032" cy="404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82" name="组合 81"/>
          <p:cNvGrpSpPr/>
          <p:nvPr/>
        </p:nvGrpSpPr>
        <p:grpSpPr>
          <a:xfrm>
            <a:off x="3952710" y="1302742"/>
            <a:ext cx="777465" cy="4934647"/>
            <a:chOff x="8794675" y="1358838"/>
            <a:chExt cx="819982" cy="5204510"/>
          </a:xfrm>
        </p:grpSpPr>
        <p:sp>
          <p:nvSpPr>
            <p:cNvPr id="83" name="Text Box 109"/>
            <p:cNvSpPr txBox="1">
              <a:spLocks noChangeArrowheads="1"/>
            </p:cNvSpPr>
            <p:nvPr/>
          </p:nvSpPr>
          <p:spPr bwMode="auto">
            <a:xfrm>
              <a:off x="8794675" y="1373302"/>
              <a:ext cx="799792" cy="34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4" name="上下箭头 83"/>
            <p:cNvSpPr/>
            <p:nvPr/>
          </p:nvSpPr>
          <p:spPr>
            <a:xfrm>
              <a:off x="9427634" y="1358838"/>
              <a:ext cx="187023" cy="5204510"/>
            </a:xfrm>
            <a:prstGeom prst="upDownArrow">
              <a:avLst/>
            </a:prstGeom>
            <a:solidFill>
              <a:srgbClr val="FFFFFF"/>
            </a:solidFill>
            <a:ln w="19050">
              <a:solidFill>
                <a:srgbClr val="000000"/>
              </a:solidFill>
              <a:miter lim="800000"/>
              <a:headEnd/>
              <a:tailEnd/>
            </a:ln>
            <a:effectLst>
              <a:outerShdw blurRad="50800" dist="38100" dir="2700000" algn="tl" rotWithShape="0">
                <a:prstClr val="black">
                  <a:alpha val="40000"/>
                </a:prstClr>
              </a:outerShdw>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85" name="组合 84"/>
          <p:cNvGrpSpPr/>
          <p:nvPr/>
        </p:nvGrpSpPr>
        <p:grpSpPr>
          <a:xfrm>
            <a:off x="5404375" y="1392454"/>
            <a:ext cx="1556542" cy="597916"/>
            <a:chOff x="10325741" y="1453458"/>
            <a:chExt cx="1641666" cy="630614"/>
          </a:xfrm>
        </p:grpSpPr>
        <p:sp>
          <p:nvSpPr>
            <p:cNvPr id="86" name="Line 117"/>
            <p:cNvSpPr>
              <a:spLocks noChangeShapeType="1"/>
            </p:cNvSpPr>
            <p:nvPr/>
          </p:nvSpPr>
          <p:spPr bwMode="auto">
            <a:xfrm flipV="1">
              <a:off x="10325741" y="1728043"/>
              <a:ext cx="0"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p>
          </p:txBody>
        </p:sp>
        <p:sp>
          <p:nvSpPr>
            <p:cNvPr id="93" name="Text Box 126"/>
            <p:cNvSpPr txBox="1">
              <a:spLocks noChangeArrowheads="1"/>
            </p:cNvSpPr>
            <p:nvPr/>
          </p:nvSpPr>
          <p:spPr bwMode="auto">
            <a:xfrm>
              <a:off x="10716776" y="1663586"/>
              <a:ext cx="763341" cy="42048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b="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4696873" y="4271526"/>
            <a:ext cx="2467603" cy="2067711"/>
            <a:chOff x="9218073" y="4195326"/>
            <a:chExt cx="2467603" cy="2067711"/>
          </a:xfrm>
        </p:grpSpPr>
        <p:sp>
          <p:nvSpPr>
            <p:cNvPr id="95" name="Rectangle 104"/>
            <p:cNvSpPr>
              <a:spLocks noChangeArrowheads="1"/>
            </p:cNvSpPr>
            <p:nvPr/>
          </p:nvSpPr>
          <p:spPr bwMode="auto">
            <a:xfrm>
              <a:off x="9955362" y="4195326"/>
              <a:ext cx="1077271" cy="1057709"/>
            </a:xfrm>
            <a:prstGeom prst="rect">
              <a:avLst/>
            </a:prstGeom>
            <a:solidFill>
              <a:srgbClr val="FFCC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p:grpSpPr>
          <p:sp>
            <p:nvSpPr>
              <p:cNvPr id="97" name="Line 7"/>
              <p:cNvSpPr>
                <a:spLocks noChangeShapeType="1"/>
              </p:cNvSpPr>
              <p:nvPr/>
            </p:nvSpPr>
            <p:spPr bwMode="auto">
              <a:xfrm>
                <a:off x="9143016" y="4779112"/>
                <a:ext cx="72868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179844" y="4290343"/>
              <a:ext cx="30989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04" name="直接箭头连接符 103"/>
            <p:cNvCxnSpPr/>
            <p:nvPr/>
          </p:nvCxnSpPr>
          <p:spPr>
            <a:xfrm flipH="1">
              <a:off x="11060967" y="4870339"/>
              <a:ext cx="42115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05" name="Text Box 36"/>
            <p:cNvSpPr txBox="1">
              <a:spLocks noChangeArrowheads="1"/>
            </p:cNvSpPr>
            <p:nvPr/>
          </p:nvSpPr>
          <p:spPr bwMode="auto">
            <a:xfrm>
              <a:off x="11198630" y="4620570"/>
              <a:ext cx="34825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p>
          </p:txBody>
        </p:sp>
        <p:sp>
          <p:nvSpPr>
            <p:cNvPr id="106" name="Text Box 36"/>
            <p:cNvSpPr txBox="1">
              <a:spLocks noChangeArrowheads="1"/>
            </p:cNvSpPr>
            <p:nvPr/>
          </p:nvSpPr>
          <p:spPr bwMode="auto">
            <a:xfrm>
              <a:off x="10036635" y="4991619"/>
              <a:ext cx="40992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2" y="4995199"/>
              <a:ext cx="46208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09" name="直接箭头连接符 108"/>
            <p:cNvCxnSpPr/>
            <p:nvPr/>
          </p:nvCxnSpPr>
          <p:spPr>
            <a:xfrm flipH="1">
              <a:off x="10986385" y="5619717"/>
              <a:ext cx="296147"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10" name="Text Box 54"/>
            <p:cNvSpPr txBox="1">
              <a:spLocks noChangeArrowheads="1"/>
            </p:cNvSpPr>
            <p:nvPr/>
          </p:nvSpPr>
          <p:spPr bwMode="auto">
            <a:xfrm>
              <a:off x="9417842" y="5661271"/>
              <a:ext cx="518650" cy="38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p:grpSpPr>
          <p:grpSp>
            <p:nvGrpSpPr>
              <p:cNvPr id="114" name="组合 113"/>
              <p:cNvGrpSpPr/>
              <p:nvPr/>
            </p:nvGrpSpPr>
            <p:grpSpPr>
              <a:xfrm>
                <a:off x="5347918" y="5340113"/>
                <a:ext cx="505805" cy="692644"/>
                <a:chOff x="5347918" y="5340113"/>
                <a:chExt cx="505805" cy="692644"/>
              </a:xfrm>
            </p:grpSpPr>
            <p:sp>
              <p:nvSpPr>
                <p:cNvPr id="117" name="Line 7"/>
                <p:cNvSpPr>
                  <a:spLocks noChangeShapeType="1"/>
                </p:cNvSpPr>
                <p:nvPr/>
              </p:nvSpPr>
              <p:spPr bwMode="auto">
                <a:xfrm rot="16200000">
                  <a:off x="5430627" y="5496955"/>
                  <a:ext cx="313684"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18" name="流程图: 手动操作 117">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15" name="矩形 114">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16" name="矩形 115">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nvGrpSpPr>
            <p:cNvPr id="121" name="组合 120"/>
            <p:cNvGrpSpPr/>
            <p:nvPr/>
          </p:nvGrpSpPr>
          <p:grpSpPr>
            <a:xfrm>
              <a:off x="10512220" y="5269170"/>
              <a:ext cx="505805" cy="692644"/>
              <a:chOff x="5347918" y="5340113"/>
              <a:chExt cx="505805" cy="692644"/>
            </a:xfrm>
          </p:grpSpPr>
          <p:grpSp>
            <p:nvGrpSpPr>
              <p:cNvPr id="122" name="组合 121"/>
              <p:cNvGrpSpPr/>
              <p:nvPr/>
            </p:nvGrpSpPr>
            <p:grpSpPr>
              <a:xfrm>
                <a:off x="5347918" y="5340113"/>
                <a:ext cx="505805" cy="692644"/>
                <a:chOff x="5347918" y="5340113"/>
                <a:chExt cx="505805" cy="692644"/>
              </a:xfrm>
            </p:grpSpPr>
            <p:sp>
              <p:nvSpPr>
                <p:cNvPr id="125" name="Line 7"/>
                <p:cNvSpPr>
                  <a:spLocks noChangeShapeType="1"/>
                </p:cNvSpPr>
                <p:nvPr/>
              </p:nvSpPr>
              <p:spPr bwMode="auto">
                <a:xfrm rot="16200000">
                  <a:off x="5430627" y="5496955"/>
                  <a:ext cx="313684"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26" name="流程图: 手动操作 125">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noFill/>
                <a:ln w="19050" cap="sq">
                  <a:solidFill>
                    <a:srgbClr val="000000"/>
                  </a:solidFill>
                  <a:miter lim="800000"/>
                  <a:headE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23" name="矩形 122">
                <a:extLst>
                  <a:ext uri="{FF2B5EF4-FFF2-40B4-BE49-F238E27FC236}">
                    <a16:creationId xmlns:a16="http://schemas.microsoft.com/office/drawing/2014/main" id="{DB6FEBF0-D3C1-4E44-A076-F8543F45AA45}"/>
                  </a:ext>
                </a:extLst>
              </p:cNvPr>
              <p:cNvSpPr/>
              <p:nvPr/>
            </p:nvSpPr>
            <p:spPr>
              <a:xfrm>
                <a:off x="5374512" y="5547719"/>
                <a:ext cx="277640"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24" name="矩形 123">
                <a:extLst>
                  <a:ext uri="{FF2B5EF4-FFF2-40B4-BE49-F238E27FC236}">
                    <a16:creationId xmlns:a16="http://schemas.microsoft.com/office/drawing/2014/main" id="{DB6FEBF0-D3C1-4E44-A076-F8543F45AA45}"/>
                  </a:ext>
                </a:extLst>
              </p:cNvPr>
              <p:cNvSpPr/>
              <p:nvPr/>
            </p:nvSpPr>
            <p:spPr>
              <a:xfrm>
                <a:off x="5563998" y="5547719"/>
                <a:ext cx="268022"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sp>
          <p:nvSpPr>
            <p:cNvPr id="129" name="Text Box 36"/>
            <p:cNvSpPr txBox="1">
              <a:spLocks noChangeArrowheads="1"/>
            </p:cNvSpPr>
            <p:nvPr/>
          </p:nvSpPr>
          <p:spPr bwMode="auto">
            <a:xfrm>
              <a:off x="9949897" y="5879119"/>
              <a:ext cx="411201"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noFill/>
            <a:ln w="19050" cap="sq">
              <a:solidFill>
                <a:srgbClr val="000000"/>
              </a:solidFill>
              <a:miter lim="800000"/>
              <a:headEnd type="oval"/>
              <a:tailEnd type="non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7" name="组合 206"/>
          <p:cNvGrpSpPr/>
          <p:nvPr/>
        </p:nvGrpSpPr>
        <p:grpSpPr>
          <a:xfrm>
            <a:off x="5181085" y="2660910"/>
            <a:ext cx="602150" cy="725137"/>
            <a:chOff x="9702285" y="2584710"/>
            <a:chExt cx="602150" cy="725137"/>
          </a:xfrm>
        </p:grpSpPr>
        <p:sp>
          <p:nvSpPr>
            <p:cNvPr id="140" name="Rectangle 104"/>
            <p:cNvSpPr>
              <a:spLocks noChangeArrowheads="1"/>
            </p:cNvSpPr>
            <p:nvPr/>
          </p:nvSpPr>
          <p:spPr bwMode="auto">
            <a:xfrm>
              <a:off x="9702285" y="2584710"/>
              <a:ext cx="602150" cy="404590"/>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142" name="Line 7"/>
            <p:cNvSpPr>
              <a:spLocks noChangeShapeType="1"/>
            </p:cNvSpPr>
            <p:nvPr/>
          </p:nvSpPr>
          <p:spPr bwMode="auto">
            <a:xfrm rot="16200000">
              <a:off x="9926093" y="3154672"/>
              <a:ext cx="310350"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209" name="组合 208"/>
          <p:cNvGrpSpPr/>
          <p:nvPr/>
        </p:nvGrpSpPr>
        <p:grpSpPr>
          <a:xfrm>
            <a:off x="5187601" y="1776741"/>
            <a:ext cx="2096515" cy="882231"/>
            <a:chOff x="9708801" y="1700541"/>
            <a:chExt cx="2096515" cy="882231"/>
          </a:xfrm>
        </p:grpSpPr>
        <p:cxnSp>
          <p:nvCxnSpPr>
            <p:cNvPr id="134" name="直接箭头连接符 133"/>
            <p:cNvCxnSpPr/>
            <p:nvPr/>
          </p:nvCxnSpPr>
          <p:spPr>
            <a:xfrm flipH="1">
              <a:off x="11280161" y="2118661"/>
              <a:ext cx="312595" cy="0"/>
            </a:xfrm>
            <a:prstGeom prst="straightConnector1">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cxnSp>
          <p:nvCxnSpPr>
            <p:cNvPr id="137" name="直接箭头连接符 136"/>
            <p:cNvCxnSpPr/>
            <p:nvPr/>
          </p:nvCxnSpPr>
          <p:spPr>
            <a:xfrm flipH="1">
              <a:off x="11280161" y="1950267"/>
              <a:ext cx="312595" cy="0"/>
            </a:xfrm>
            <a:prstGeom prst="straightConnector1">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grpSp>
          <p:nvGrpSpPr>
            <p:cNvPr id="208" name="组合 207"/>
            <p:cNvGrpSpPr/>
            <p:nvPr/>
          </p:nvGrpSpPr>
          <p:grpSpPr>
            <a:xfrm>
              <a:off x="9708801" y="1852716"/>
              <a:ext cx="1550065" cy="730056"/>
              <a:chOff x="9708801" y="1852716"/>
              <a:chExt cx="1550065" cy="730056"/>
            </a:xfrm>
          </p:grpSpPr>
          <p:sp>
            <p:nvSpPr>
              <p:cNvPr id="141" name="Rectangle 104"/>
              <p:cNvSpPr>
                <a:spLocks noChangeArrowheads="1"/>
              </p:cNvSpPr>
              <p:nvPr/>
            </p:nvSpPr>
            <p:spPr bwMode="auto">
              <a:xfrm>
                <a:off x="9708801" y="1852716"/>
                <a:ext cx="1550065" cy="404590"/>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noFill/>
              <a:ln w="28575">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9" name="组合 158"/>
          <p:cNvGrpSpPr/>
          <p:nvPr/>
        </p:nvGrpSpPr>
        <p:grpSpPr>
          <a:xfrm>
            <a:off x="1363334" y="3754769"/>
            <a:ext cx="3263895" cy="2085059"/>
            <a:chOff x="5884534" y="3678569"/>
            <a:chExt cx="3263895" cy="2085059"/>
          </a:xfrm>
        </p:grpSpPr>
        <p:grpSp>
          <p:nvGrpSpPr>
            <p:cNvPr id="158" name="组合 157"/>
            <p:cNvGrpSpPr/>
            <p:nvPr/>
          </p:nvGrpSpPr>
          <p:grpSpPr>
            <a:xfrm>
              <a:off x="5884534" y="3860383"/>
              <a:ext cx="3263895" cy="1903245"/>
              <a:chOff x="5884534" y="3860383"/>
              <a:chExt cx="3263895" cy="1903245"/>
            </a:xfrm>
          </p:grpSpPr>
          <p:sp>
            <p:nvSpPr>
              <p:cNvPr id="138" name="Text Box 36"/>
              <p:cNvSpPr txBox="1">
                <a:spLocks noChangeArrowheads="1"/>
              </p:cNvSpPr>
              <p:nvPr/>
            </p:nvSpPr>
            <p:spPr bwMode="auto">
              <a:xfrm>
                <a:off x="6503847" y="4657689"/>
                <a:ext cx="757437" cy="234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7" name="组合 156"/>
              <p:cNvGrpSpPr/>
              <p:nvPr/>
            </p:nvGrpSpPr>
            <p:grpSpPr>
              <a:xfrm>
                <a:off x="5884534" y="3860383"/>
                <a:ext cx="3263895" cy="1903245"/>
                <a:chOff x="5884534" y="3860383"/>
                <a:chExt cx="3263895" cy="1903245"/>
              </a:xfrm>
            </p:grpSpPr>
            <p:grpSp>
              <p:nvGrpSpPr>
                <p:cNvPr id="27" name="组合 26"/>
                <p:cNvGrpSpPr/>
                <p:nvPr/>
              </p:nvGrpSpPr>
              <p:grpSpPr>
                <a:xfrm>
                  <a:off x="6400895" y="3860383"/>
                  <a:ext cx="2747534" cy="1903245"/>
                  <a:chOff x="6608302" y="4136717"/>
                  <a:chExt cx="2897788" cy="2007329"/>
                </a:xfrm>
              </p:grpSpPr>
              <p:cxnSp>
                <p:nvCxnSpPr>
                  <p:cNvPr id="28" name="直接箭头连接符 27"/>
                  <p:cNvCxnSpPr/>
                  <p:nvPr/>
                </p:nvCxnSpPr>
                <p:spPr>
                  <a:xfrm>
                    <a:off x="7042434" y="5749795"/>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29" name="组合 28"/>
                  <p:cNvGrpSpPr/>
                  <p:nvPr/>
                </p:nvGrpSpPr>
                <p:grpSpPr>
                  <a:xfrm>
                    <a:off x="6899083" y="4150680"/>
                    <a:ext cx="2039592" cy="942122"/>
                    <a:chOff x="5286697" y="3767069"/>
                    <a:chExt cx="2039592" cy="942122"/>
                  </a:xfrm>
                </p:grpSpPr>
                <p:cxnSp>
                  <p:nvCxnSpPr>
                    <p:cNvPr id="52" name="直接箭头连接符 51"/>
                    <p:cNvCxnSpPr/>
                    <p:nvPr/>
                  </p:nvCxnSpPr>
                  <p:spPr>
                    <a:xfrm>
                      <a:off x="5286697" y="3767069"/>
                      <a:ext cx="393642"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3" name="直接箭头连接符 52"/>
                    <p:cNvCxnSpPr/>
                    <p:nvPr/>
                  </p:nvCxnSpPr>
                  <p:spPr>
                    <a:xfrm flipH="1">
                      <a:off x="6782029" y="4451527"/>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4" name="直接箭头连接符 53"/>
                    <p:cNvCxnSpPr/>
                    <p:nvPr/>
                  </p:nvCxnSpPr>
                  <p:spPr>
                    <a:xfrm flipH="1">
                      <a:off x="6645257" y="4580310"/>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5" name="直接箭头连接符 54"/>
                    <p:cNvCxnSpPr/>
                    <p:nvPr/>
                  </p:nvCxnSpPr>
                  <p:spPr>
                    <a:xfrm flipH="1">
                      <a:off x="6528345" y="4709191"/>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30" name="Text Box 123"/>
                  <p:cNvSpPr txBox="1">
                    <a:spLocks noChangeArrowheads="1"/>
                  </p:cNvSpPr>
                  <p:nvPr/>
                </p:nvSpPr>
                <p:spPr bwMode="auto">
                  <a:xfrm>
                    <a:off x="8882955" y="4671687"/>
                    <a:ext cx="623135"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nvGrpSpPr>
                  <p:cNvPr id="31" name="组合 30"/>
                  <p:cNvGrpSpPr/>
                  <p:nvPr/>
                </p:nvGrpSpPr>
                <p:grpSpPr>
                  <a:xfrm>
                    <a:off x="6608302" y="4136717"/>
                    <a:ext cx="2860143" cy="1826436"/>
                    <a:chOff x="6608302" y="4136717"/>
                    <a:chExt cx="2860143" cy="1826436"/>
                  </a:xfrm>
                </p:grpSpPr>
                <p:cxnSp>
                  <p:nvCxnSpPr>
                    <p:cNvPr id="41" name="直接连接符 40"/>
                    <p:cNvCxnSpPr/>
                    <p:nvPr/>
                  </p:nvCxnSpPr>
                  <p:spPr>
                    <a:xfrm>
                      <a:off x="7515743" y="4343101"/>
                      <a:ext cx="0" cy="36155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38" name="矩形 37">
                      <a:extLst>
                        <a:ext uri="{FF2B5EF4-FFF2-40B4-BE49-F238E27FC236}">
                          <a16:creationId xmlns:a16="http://schemas.microsoft.com/office/drawing/2014/main" id="{327CE1CC-D037-4CF2-8318-D9B12A452C04}"/>
                        </a:ext>
                      </a:extLst>
                    </p:cNvPr>
                    <p:cNvSpPr/>
                    <p:nvPr/>
                  </p:nvSpPr>
                  <p:spPr>
                    <a:xfrm>
                      <a:off x="7497946" y="4825396"/>
                      <a:ext cx="634338" cy="357069"/>
                    </a:xfrm>
                    <a:prstGeom prst="rect">
                      <a:avLst/>
                    </a:prstGeom>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noFill/>
                    <a:ln w="19050" cap="sq">
                      <a:solidFill>
                        <a:srgbClr val="000000"/>
                      </a:solidFill>
                      <a:miter lim="800000"/>
                      <a:headEnd/>
                      <a:tailEnd type="triangle" w="lg" len="lg"/>
                    </a:ln>
                    <a:extLst>
                      <a:ext uri="{909E8E84-426E-40DD-AFC4-6F175D3DCCD1}">
                        <a14:hiddenFill xmlns:a14="http://schemas.microsoft.com/office/drawing/2010/main">
                          <a:noFill/>
                        </a14:hiddenFill>
                      </a:ext>
                    </a:extLst>
                  </p:spPr>
                </p:cxnSp>
                <p:sp>
                  <p:nvSpPr>
                    <p:cNvPr id="43" name="Line 7"/>
                    <p:cNvSpPr>
                      <a:spLocks noChangeShapeType="1"/>
                    </p:cNvSpPr>
                    <p:nvPr/>
                  </p:nvSpPr>
                  <p:spPr bwMode="auto">
                    <a:xfrm flipH="1">
                      <a:off x="7728992" y="4136717"/>
                      <a:ext cx="1739453"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noFill/>
                    <a:ln w="19050" cap="sq">
                      <a:solidFill>
                        <a:srgbClr val="000000"/>
                      </a:solidFill>
                      <a:miter lim="800000"/>
                      <a:headEnd/>
                      <a:tailEnd type="none" w="med"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47" name="直接连接符 46"/>
                    <p:cNvCxnSpPr/>
                    <p:nvPr/>
                  </p:nvCxnSpPr>
                  <p:spPr>
                    <a:xfrm>
                      <a:off x="7810957" y="5185414"/>
                      <a:ext cx="0" cy="340232"/>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48" name="Text Box 108"/>
                    <p:cNvSpPr txBox="1">
                      <a:spLocks noChangeArrowheads="1"/>
                    </p:cNvSpPr>
                    <p:nvPr/>
                  </p:nvSpPr>
                  <p:spPr bwMode="auto">
                    <a:xfrm>
                      <a:off x="7378729" y="4679937"/>
                      <a:ext cx="304873" cy="27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49" name="Text Box 107"/>
                    <p:cNvSpPr txBox="1">
                      <a:spLocks noChangeArrowheads="1"/>
                    </p:cNvSpPr>
                    <p:nvPr/>
                  </p:nvSpPr>
                  <p:spPr bwMode="auto">
                    <a:xfrm>
                      <a:off x="8012147" y="4667503"/>
                      <a:ext cx="275426" cy="262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sp>
                  <p:nvSpPr>
                    <p:cNvPr id="51" name="Line 7"/>
                    <p:cNvSpPr>
                      <a:spLocks noChangeShapeType="1"/>
                    </p:cNvSpPr>
                    <p:nvPr/>
                  </p:nvSpPr>
                  <p:spPr bwMode="auto">
                    <a:xfrm flipH="1">
                      <a:off x="6608302" y="4987244"/>
                      <a:ext cx="773262"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2" name="Text Box 105"/>
                  <p:cNvSpPr txBox="1">
                    <a:spLocks noChangeArrowheads="1"/>
                  </p:cNvSpPr>
                  <p:nvPr/>
                </p:nvSpPr>
                <p:spPr bwMode="auto">
                  <a:xfrm>
                    <a:off x="8742968" y="4854423"/>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33" name="Text Box 46"/>
                  <p:cNvSpPr txBox="1">
                    <a:spLocks noChangeArrowheads="1"/>
                  </p:cNvSpPr>
                  <p:nvPr/>
                </p:nvSpPr>
                <p:spPr bwMode="auto">
                  <a:xfrm>
                    <a:off x="6881822" y="4136717"/>
                    <a:ext cx="410903" cy="244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34" name="Text Box 38"/>
                  <p:cNvSpPr txBox="1">
                    <a:spLocks noChangeArrowheads="1"/>
                  </p:cNvSpPr>
                  <p:nvPr/>
                </p:nvSpPr>
                <p:spPr bwMode="auto">
                  <a:xfrm>
                    <a:off x="7023263" y="573913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SUB</a:t>
                    </a:r>
                  </a:p>
                </p:txBody>
              </p:sp>
            </p:grpSp>
            <p:cxnSp>
              <p:nvCxnSpPr>
                <p:cNvPr id="133" name="直接箭头连接符 132"/>
                <p:cNvCxnSpPr/>
                <p:nvPr/>
              </p:nvCxnSpPr>
              <p:spPr>
                <a:xfrm>
                  <a:off x="6139730" y="4192473"/>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35" name="直接箭头连接符 134"/>
                <p:cNvCxnSpPr/>
                <p:nvPr/>
              </p:nvCxnSpPr>
              <p:spPr>
                <a:xfrm rot="5400000" flipV="1">
                  <a:off x="5983433" y="5031228"/>
                  <a:ext cx="312595" cy="0"/>
                </a:xfrm>
                <a:prstGeom prst="straightConnector1">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136" name="Text Box 36"/>
                <p:cNvSpPr txBox="1">
                  <a:spLocks noChangeArrowheads="1"/>
                </p:cNvSpPr>
                <p:nvPr/>
              </p:nvSpPr>
              <p:spPr bwMode="auto">
                <a:xfrm>
                  <a:off x="5912517" y="5189621"/>
                  <a:ext cx="475613" cy="20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5" name="Text Box 38"/>
                <p:cNvSpPr txBox="1">
                  <a:spLocks noChangeArrowheads="1"/>
                </p:cNvSpPr>
                <p:nvPr/>
              </p:nvSpPr>
              <p:spPr bwMode="auto">
                <a:xfrm>
                  <a:off x="5914263" y="3927308"/>
                  <a:ext cx="506350" cy="265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6" name="Rectangle 104"/>
                <p:cNvSpPr>
                  <a:spLocks noChangeArrowheads="1"/>
                </p:cNvSpPr>
                <p:nvPr/>
              </p:nvSpPr>
              <p:spPr bwMode="auto">
                <a:xfrm>
                  <a:off x="5884534" y="4465749"/>
                  <a:ext cx="510393"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94" name="Rectangle 104"/>
            <p:cNvSpPr>
              <a:spLocks noChangeArrowheads="1"/>
            </p:cNvSpPr>
            <p:nvPr/>
          </p:nvSpPr>
          <p:spPr bwMode="auto">
            <a:xfrm>
              <a:off x="7054760" y="3678569"/>
              <a:ext cx="399191"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sp>
        <p:nvSpPr>
          <p:cNvPr id="161" name="TextBox 24"/>
          <p:cNvSpPr txBox="1"/>
          <p:nvPr/>
        </p:nvSpPr>
        <p:spPr>
          <a:xfrm>
            <a:off x="7062229" y="2045827"/>
            <a:ext cx="4573018" cy="4401205"/>
          </a:xfrm>
          <a:prstGeom prst="rect">
            <a:avLst/>
          </a:prstGeom>
          <a:noFill/>
        </p:spPr>
        <p:txBody>
          <a:bodyPr wrap="square" rtlCol="0">
            <a:spAutoFit/>
          </a:bodyPr>
          <a:lstStyle/>
          <a:p>
            <a:pPr marL="931963" lvl="1" indent="-325103">
              <a:lnSpc>
                <a:spcPct val="150000"/>
              </a:lnSpc>
              <a:spcBef>
                <a:spcPts val="569"/>
              </a:spcBef>
              <a:spcAft>
                <a:spcPts val="569"/>
              </a:spcAft>
              <a:buClr>
                <a:srgbClr val="FFC000"/>
              </a:buClr>
              <a:buFont typeface="Wingdings" panose="05000000000000000000" pitchFamily="2" charset="2"/>
              <a:buChar char="n"/>
            </a:pP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lw</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rt,imm</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t>
            </a:r>
          </a:p>
          <a:p>
            <a:pPr marL="931963" lvl="1" indent="-325103">
              <a:lnSpc>
                <a:spcPct val="150000"/>
              </a:lnSpc>
              <a:spcBef>
                <a:spcPts val="569"/>
              </a:spcBef>
              <a:spcAft>
                <a:spcPts val="569"/>
              </a:spcAft>
              <a:buClr>
                <a:srgbClr val="FFC000"/>
              </a:buClr>
              <a:buFont typeface="Wingdings" panose="05000000000000000000" pitchFamily="2" charset="2"/>
              <a:buChar char="n"/>
            </a:pP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sw</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rt,imm</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t>
            </a:r>
          </a:p>
          <a:p>
            <a:pPr marL="931963" lvl="1" indent="-325103">
              <a:lnSpc>
                <a:spcPct val="150000"/>
              </a:lnSpc>
              <a:spcBef>
                <a:spcPts val="569"/>
              </a:spcBef>
              <a:spcAft>
                <a:spcPts val="569"/>
              </a:spcAft>
              <a:buClr>
                <a:srgbClr val="FFC000"/>
              </a:buClr>
              <a:buFont typeface="Wingdings" panose="05000000000000000000" pitchFamily="2" charset="2"/>
              <a:buChar char="n"/>
            </a:pP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beq</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rs,rt,imm</a:t>
            </a:r>
            <a:endPar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endParaRPr>
          </a:p>
          <a:p>
            <a:pPr marL="931963" lvl="1" indent="-325103">
              <a:lnSpc>
                <a:spcPct val="150000"/>
              </a:lnSpc>
              <a:spcBef>
                <a:spcPts val="569"/>
              </a:spcBef>
              <a:spcAft>
                <a:spcPts val="569"/>
              </a:spcAft>
              <a:buClr>
                <a:srgbClr val="FFC000"/>
              </a:buClr>
              <a:buFont typeface="Wingdings" panose="05000000000000000000" pitchFamily="2" charset="2"/>
              <a:buChar char="n"/>
            </a:pP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add </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rd,rs,rt</a:t>
            </a:r>
            <a:endPar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endParaRPr>
          </a:p>
          <a:p>
            <a:pPr marL="931963" lvl="1" indent="-325103">
              <a:lnSpc>
                <a:spcPct val="150000"/>
              </a:lnSpc>
              <a:spcBef>
                <a:spcPts val="569"/>
              </a:spcBef>
              <a:spcAft>
                <a:spcPts val="569"/>
              </a:spcAft>
              <a:buClr>
                <a:srgbClr val="FFC000"/>
              </a:buClr>
              <a:buFont typeface="Wingdings" panose="05000000000000000000" pitchFamily="2" charset="2"/>
              <a:buChar char="n"/>
            </a:pP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addi</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rt,rs,imm</a:t>
            </a:r>
            <a:endPar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endParaRPr>
          </a:p>
        </p:txBody>
      </p:sp>
      <p:grpSp>
        <p:nvGrpSpPr>
          <p:cNvPr id="164" name="组合 163"/>
          <p:cNvGrpSpPr/>
          <p:nvPr/>
        </p:nvGrpSpPr>
        <p:grpSpPr>
          <a:xfrm>
            <a:off x="1035979" y="1545608"/>
            <a:ext cx="3566805" cy="2168470"/>
            <a:chOff x="5557179" y="1469408"/>
            <a:chExt cx="3566805" cy="2168470"/>
          </a:xfrm>
        </p:grpSpPr>
        <p:sp>
          <p:nvSpPr>
            <p:cNvPr id="165" name="Rectangle 129"/>
            <p:cNvSpPr>
              <a:spLocks noChangeArrowheads="1"/>
            </p:cNvSpPr>
            <p:nvPr/>
          </p:nvSpPr>
          <p:spPr bwMode="auto">
            <a:xfrm>
              <a:off x="5572419" y="2097917"/>
              <a:ext cx="810414" cy="1491370"/>
            </a:xfrm>
            <a:prstGeom prst="rect">
              <a:avLst/>
            </a:prstGeom>
            <a:solidFill>
              <a:srgbClr val="00B050"/>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p>
          </p:txBody>
        </p:sp>
        <p:cxnSp>
          <p:nvCxnSpPr>
            <p:cNvPr id="166" name="直接连接符 165"/>
            <p:cNvCxnSpPr/>
            <p:nvPr/>
          </p:nvCxnSpPr>
          <p:spPr>
            <a:xfrm flipH="1">
              <a:off x="6382833" y="3049806"/>
              <a:ext cx="1046745"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8319750" y="3213009"/>
              <a:ext cx="783831"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170" name="等腰三角形 169"/>
            <p:cNvSpPr/>
            <p:nvPr/>
          </p:nvSpPr>
          <p:spPr>
            <a:xfrm rot="5400000" flipH="1">
              <a:off x="8633618" y="3152754"/>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00060" y="2249954"/>
              <a:ext cx="812675"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173" name="Rectangle 104"/>
            <p:cNvSpPr>
              <a:spLocks noChangeArrowheads="1"/>
            </p:cNvSpPr>
            <p:nvPr/>
          </p:nvSpPr>
          <p:spPr bwMode="auto">
            <a:xfrm>
              <a:off x="7454688" y="2937082"/>
              <a:ext cx="847833" cy="404590"/>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174" name="直接箭头连接符 173"/>
            <p:cNvCxnSpPr/>
            <p:nvPr/>
          </p:nvCxnSpPr>
          <p:spPr>
            <a:xfrm flipH="1">
              <a:off x="8318122" y="2462479"/>
              <a:ext cx="332495"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75" name="Line 127"/>
            <p:cNvSpPr>
              <a:spLocks noChangeShapeType="1"/>
            </p:cNvSpPr>
            <p:nvPr/>
          </p:nvSpPr>
          <p:spPr bwMode="auto">
            <a:xfrm>
              <a:off x="6180646" y="1744989"/>
              <a:ext cx="0" cy="339619"/>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77" name="Line 7"/>
            <p:cNvSpPr>
              <a:spLocks noChangeShapeType="1"/>
            </p:cNvSpPr>
            <p:nvPr/>
          </p:nvSpPr>
          <p:spPr bwMode="auto">
            <a:xfrm flipH="1">
              <a:off x="8311309" y="3056935"/>
              <a:ext cx="812675" cy="0"/>
            </a:xfrm>
            <a:prstGeom prst="line">
              <a:avLst/>
            </a:prstGeom>
            <a:noFill/>
            <a:ln w="19050">
              <a:solidFill>
                <a:schemeClr val="tx1"/>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79" name="组合 178"/>
            <p:cNvGrpSpPr/>
            <p:nvPr/>
          </p:nvGrpSpPr>
          <p:grpSpPr>
            <a:xfrm>
              <a:off x="7627329" y="3359499"/>
              <a:ext cx="499781" cy="278379"/>
              <a:chOff x="1081011" y="4795829"/>
              <a:chExt cx="527112" cy="293603"/>
            </a:xfrm>
          </p:grpSpPr>
          <p:cxnSp>
            <p:nvCxnSpPr>
              <p:cNvPr id="189" name="直接箭头连接符 188"/>
              <p:cNvCxnSpPr/>
              <p:nvPr/>
            </p:nvCxnSpPr>
            <p:spPr>
              <a:xfrm flipV="1">
                <a:off x="1081011" y="4797640"/>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90" name="直接箭头连接符 189"/>
              <p:cNvCxnSpPr/>
              <p:nvPr/>
            </p:nvCxnSpPr>
            <p:spPr>
              <a:xfrm flipV="1">
                <a:off x="1608123" y="4795829"/>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180" name="Text Box 125"/>
            <p:cNvSpPr txBox="1">
              <a:spLocks noChangeArrowheads="1"/>
            </p:cNvSpPr>
            <p:nvPr/>
          </p:nvSpPr>
          <p:spPr bwMode="auto">
            <a:xfrm>
              <a:off x="5557179" y="1469408"/>
              <a:ext cx="482671" cy="26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181" name="Text Box 126"/>
            <p:cNvSpPr txBox="1">
              <a:spLocks noChangeArrowheads="1"/>
            </p:cNvSpPr>
            <p:nvPr/>
          </p:nvSpPr>
          <p:spPr bwMode="auto">
            <a:xfrm>
              <a:off x="6045841" y="1469408"/>
              <a:ext cx="417020" cy="27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Read</a:t>
              </a:r>
            </a:p>
          </p:txBody>
        </p:sp>
        <p:sp>
          <p:nvSpPr>
            <p:cNvPr id="182" name="Text Box 50"/>
            <p:cNvSpPr txBox="1">
              <a:spLocks noChangeArrowheads="1"/>
            </p:cNvSpPr>
            <p:nvPr/>
          </p:nvSpPr>
          <p:spPr bwMode="auto">
            <a:xfrm>
              <a:off x="8670400" y="2318328"/>
              <a:ext cx="379488" cy="257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193" name="组合 192"/>
          <p:cNvGrpSpPr/>
          <p:nvPr/>
        </p:nvGrpSpPr>
        <p:grpSpPr>
          <a:xfrm>
            <a:off x="4688732" y="3312917"/>
            <a:ext cx="2408560" cy="772225"/>
            <a:chOff x="9209932" y="3236717"/>
            <a:chExt cx="2408560" cy="772225"/>
          </a:xfrm>
        </p:grpSpPr>
        <p:sp>
          <p:nvSpPr>
            <p:cNvPr id="194" name="Text Box 8"/>
            <p:cNvSpPr txBox="1">
              <a:spLocks noChangeArrowheads="1"/>
            </p:cNvSpPr>
            <p:nvPr/>
          </p:nvSpPr>
          <p:spPr bwMode="auto">
            <a:xfrm>
              <a:off x="9491034" y="3727650"/>
              <a:ext cx="702657" cy="254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nvGrpSpPr>
            <p:cNvPr id="195" name="组合 194"/>
            <p:cNvGrpSpPr/>
            <p:nvPr/>
          </p:nvGrpSpPr>
          <p:grpSpPr>
            <a:xfrm>
              <a:off x="9209932" y="3236717"/>
              <a:ext cx="2408560" cy="772225"/>
              <a:chOff x="9209932" y="3236717"/>
              <a:chExt cx="2408560" cy="772225"/>
            </a:xfrm>
          </p:grpSpPr>
          <p:sp>
            <p:nvSpPr>
              <p:cNvPr id="196" name="Text Box 36"/>
              <p:cNvSpPr txBox="1">
                <a:spLocks noChangeArrowheads="1"/>
              </p:cNvSpPr>
              <p:nvPr/>
            </p:nvSpPr>
            <p:spPr bwMode="auto">
              <a:xfrm>
                <a:off x="11167382" y="3236717"/>
                <a:ext cx="362360"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p:grpSpPr>
            <p:sp>
              <p:nvSpPr>
                <p:cNvPr id="200" name="Rectangle 104"/>
                <p:cNvSpPr>
                  <a:spLocks noChangeArrowheads="1"/>
                </p:cNvSpPr>
                <p:nvPr/>
              </p:nvSpPr>
              <p:spPr bwMode="auto">
                <a:xfrm>
                  <a:off x="10346761" y="3543889"/>
                  <a:ext cx="1136184"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201" name="Line 7"/>
                <p:cNvSpPr>
                  <a:spLocks noChangeShapeType="1"/>
                </p:cNvSpPr>
                <p:nvPr/>
              </p:nvSpPr>
              <p:spPr bwMode="auto">
                <a:xfrm>
                  <a:off x="9570959" y="3693080"/>
                  <a:ext cx="768531"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p:grpSpPr>
              <p:cxnSp>
                <p:nvCxnSpPr>
                  <p:cNvPr id="205" name="直接连接符 204"/>
                  <p:cNvCxnSpPr/>
                  <p:nvPr/>
                </p:nvCxnSpPr>
                <p:spPr>
                  <a:xfrm rot="5400000" flipH="1">
                    <a:off x="6407921" y="6811986"/>
                    <a:ext cx="768533" cy="0"/>
                  </a:xfrm>
                  <a:prstGeom prst="line">
                    <a:avLst/>
                  </a:prstGeom>
                  <a:noFill/>
                  <a:ln w="19050">
                    <a:solidFill>
                      <a:srgbClr val="000000"/>
                    </a:solidFill>
                    <a:round/>
                    <a:headEnd/>
                    <a:tailEnd type="none" w="lg" len="lg"/>
                  </a:ln>
                  <a:extLst>
                    <a:ext uri="{909E8E84-426E-40DD-AFC4-6F175D3DCCD1}">
                      <a14:hiddenFill xmlns:a14="http://schemas.microsoft.com/office/drawing/2010/main">
                        <a:noFill/>
                      </a14:hiddenFill>
                    </a:ext>
                  </a:extLst>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04" name="Text Box 35"/>
                <p:cNvSpPr txBox="1">
                  <a:spLocks noChangeArrowheads="1"/>
                </p:cNvSpPr>
                <p:nvPr/>
              </p:nvSpPr>
              <p:spPr bwMode="auto">
                <a:xfrm>
                  <a:off x="11334090" y="4011366"/>
                  <a:ext cx="777147" cy="28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198" name="直接箭头连接符 197"/>
              <p:cNvCxnSpPr/>
              <p:nvPr/>
            </p:nvCxnSpPr>
            <p:spPr>
              <a:xfrm flipV="1">
                <a:off x="10216379" y="371050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99" name="直接箭头连接符 198"/>
              <p:cNvCxnSpPr/>
              <p:nvPr/>
            </p:nvCxnSpPr>
            <p:spPr>
              <a:xfrm flipV="1">
                <a:off x="10792731" y="371050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grpSp>
      <p:sp>
        <p:nvSpPr>
          <p:cNvPr id="191" name="矩形: 圆角 2">
            <a:extLst>
              <a:ext uri="{FF2B5EF4-FFF2-40B4-BE49-F238E27FC236}">
                <a16:creationId xmlns:a16="http://schemas.microsoft.com/office/drawing/2014/main" id="{007AD730-C5B0-422F-AACC-8536208C4474}"/>
              </a:ext>
            </a:extLst>
          </p:cNvPr>
          <p:cNvSpPr/>
          <p:nvPr/>
        </p:nvSpPr>
        <p:spPr>
          <a:xfrm>
            <a:off x="2169385" y="5924831"/>
            <a:ext cx="2292663" cy="313219"/>
          </a:xfrm>
          <a:prstGeom prst="roundRect">
            <a:avLst/>
          </a:prstGeom>
          <a:solidFill>
            <a:schemeClr val="accent6">
              <a:lumMod val="40000"/>
              <a:lumOff val="60000"/>
            </a:schemeClr>
          </a:solid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0" name="组合 159"/>
          <p:cNvGrpSpPr/>
          <p:nvPr/>
        </p:nvGrpSpPr>
        <p:grpSpPr>
          <a:xfrm>
            <a:off x="2259645" y="5948549"/>
            <a:ext cx="2233022" cy="288842"/>
            <a:chOff x="6780845" y="5872349"/>
            <a:chExt cx="2233022" cy="288842"/>
          </a:xfrm>
        </p:grpSpPr>
        <p:grpSp>
          <p:nvGrpSpPr>
            <p:cNvPr id="147" name="组合 146"/>
            <p:cNvGrpSpPr/>
            <p:nvPr/>
          </p:nvGrpSpPr>
          <p:grpSpPr>
            <a:xfrm>
              <a:off x="6780845" y="5875237"/>
              <a:ext cx="1152066" cy="285953"/>
              <a:chOff x="7540919" y="6325045"/>
              <a:chExt cx="1215070" cy="301591"/>
            </a:xfrm>
          </p:grpSpPr>
          <p:sp>
            <p:nvSpPr>
              <p:cNvPr id="148" name="Line 7"/>
              <p:cNvSpPr>
                <a:spLocks noChangeShapeType="1"/>
              </p:cNvSpPr>
              <p:nvPr/>
            </p:nvSpPr>
            <p:spPr bwMode="auto">
              <a:xfrm>
                <a:off x="7540919" y="6469122"/>
                <a:ext cx="529993" cy="0"/>
              </a:xfrm>
              <a:prstGeom prst="line">
                <a:avLst/>
              </a:prstGeom>
              <a:noFill/>
              <a:ln w="19050">
                <a:solidFill>
                  <a:srgbClr val="000000"/>
                </a:solidFill>
                <a:round/>
                <a:headE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149" name="Text Box 5"/>
              <p:cNvSpPr txBox="1">
                <a:spLocks noChangeArrowheads="1"/>
              </p:cNvSpPr>
              <p:nvPr/>
            </p:nvSpPr>
            <p:spPr bwMode="auto">
              <a:xfrm>
                <a:off x="8044768" y="6325045"/>
                <a:ext cx="711221" cy="30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grpSp>
        <p:grpSp>
          <p:nvGrpSpPr>
            <p:cNvPr id="150" name="组合 149"/>
            <p:cNvGrpSpPr/>
            <p:nvPr/>
          </p:nvGrpSpPr>
          <p:grpSpPr>
            <a:xfrm>
              <a:off x="7872465" y="5872349"/>
              <a:ext cx="1141402" cy="288842"/>
              <a:chOff x="9288331" y="6321059"/>
              <a:chExt cx="1701568" cy="304638"/>
            </a:xfrm>
          </p:grpSpPr>
          <p:sp>
            <p:nvSpPr>
              <p:cNvPr id="151" name="Line 6"/>
              <p:cNvSpPr>
                <a:spLocks noChangeShapeType="1"/>
              </p:cNvSpPr>
              <p:nvPr/>
            </p:nvSpPr>
            <p:spPr bwMode="auto">
              <a:xfrm>
                <a:off x="9288331" y="6469641"/>
                <a:ext cx="707359" cy="0"/>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9962071" y="6321059"/>
                <a:ext cx="1027828" cy="30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solidFill>
                      <a:srgbClr val="0066FF"/>
                    </a:solidFill>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solidFill>
                    <a:srgbClr val="0066FF"/>
                  </a:solidFill>
                  <a:latin typeface="Segoe UI" panose="020B0502040204020203" pitchFamily="34" charset="0"/>
                  <a:cs typeface="Segoe UI" panose="020B0502040204020203" pitchFamily="34" charset="0"/>
                </a:endParaRPr>
              </a:p>
            </p:txBody>
          </p:sp>
        </p:grpSp>
      </p:grpSp>
    </p:spTree>
    <p:custDataLst>
      <p:tags r:id="rId1"/>
    </p:custDataLst>
    <p:extLst>
      <p:ext uri="{BB962C8B-B14F-4D97-AF65-F5344CB8AC3E}">
        <p14:creationId xmlns:p14="http://schemas.microsoft.com/office/powerpoint/2010/main" val="928648666"/>
      </p:ext>
    </p:extLst>
  </p:cSld>
  <p:clrMapOvr>
    <a:masterClrMapping/>
  </p:clrMapOvr>
  <p:transition spd="slow" advClick="0" advTm="41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4000" fill="hold" grpId="0" nodeType="clickEffect">
                                  <p:stCondLst>
                                    <p:cond delay="0"/>
                                  </p:stCondLst>
                                  <p:childTnLst>
                                    <p:set>
                                      <p:cBhvr>
                                        <p:cTn id="6" dur="1" fill="hold">
                                          <p:stCondLst>
                                            <p:cond delay="0"/>
                                          </p:stCondLst>
                                        </p:cTn>
                                        <p:tgtEl>
                                          <p:spTgt spid="191"/>
                                        </p:tgtEl>
                                        <p:attrNameLst>
                                          <p:attrName>style.visibility</p:attrName>
                                        </p:attrNameLst>
                                      </p:cBhvr>
                                      <p:to>
                                        <p:strVal val="visible"/>
                                      </p:to>
                                    </p:set>
                                    <p:animEffect transition="in" filter="wipe(left)">
                                      <p:cBhvr>
                                        <p:cTn id="7" dur="500"/>
                                        <p:tgtEl>
                                          <p:spTgt spid="19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1">
                                            <p:txEl>
                                              <p:pRg st="0" end="0"/>
                                            </p:txEl>
                                          </p:spTgt>
                                        </p:tgtEl>
                                        <p:attrNameLst>
                                          <p:attrName>style.visibility</p:attrName>
                                        </p:attrNameLst>
                                      </p:cBhvr>
                                      <p:to>
                                        <p:strVal val="visible"/>
                                      </p:to>
                                    </p:set>
                                    <p:animEffect transition="in" filter="wipe(left)">
                                      <p:cBhvr>
                                        <p:cTn id="12" dur="500"/>
                                        <p:tgtEl>
                                          <p:spTgt spid="16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1">
                                            <p:txEl>
                                              <p:pRg st="1" end="1"/>
                                            </p:txEl>
                                          </p:spTgt>
                                        </p:tgtEl>
                                        <p:attrNameLst>
                                          <p:attrName>style.visibility</p:attrName>
                                        </p:attrNameLst>
                                      </p:cBhvr>
                                      <p:to>
                                        <p:strVal val="visible"/>
                                      </p:to>
                                    </p:set>
                                    <p:animEffect transition="in" filter="wipe(left)">
                                      <p:cBhvr>
                                        <p:cTn id="17" dur="500"/>
                                        <p:tgtEl>
                                          <p:spTgt spid="16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61">
                                            <p:txEl>
                                              <p:pRg st="2" end="2"/>
                                            </p:txEl>
                                          </p:spTgt>
                                        </p:tgtEl>
                                        <p:attrNameLst>
                                          <p:attrName>style.visibility</p:attrName>
                                        </p:attrNameLst>
                                      </p:cBhvr>
                                      <p:to>
                                        <p:strVal val="visible"/>
                                      </p:to>
                                    </p:set>
                                    <p:animEffect transition="in" filter="wipe(left)">
                                      <p:cBhvr>
                                        <p:cTn id="22" dur="500"/>
                                        <p:tgtEl>
                                          <p:spTgt spid="16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61">
                                            <p:txEl>
                                              <p:pRg st="3" end="3"/>
                                            </p:txEl>
                                          </p:spTgt>
                                        </p:tgtEl>
                                        <p:attrNameLst>
                                          <p:attrName>style.visibility</p:attrName>
                                        </p:attrNameLst>
                                      </p:cBhvr>
                                      <p:to>
                                        <p:strVal val="visible"/>
                                      </p:to>
                                    </p:set>
                                    <p:animEffect transition="in" filter="wipe(left)">
                                      <p:cBhvr>
                                        <p:cTn id="27" dur="500"/>
                                        <p:tgtEl>
                                          <p:spTgt spid="16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61">
                                            <p:txEl>
                                              <p:pRg st="4" end="4"/>
                                            </p:txEl>
                                          </p:spTgt>
                                        </p:tgtEl>
                                        <p:attrNameLst>
                                          <p:attrName>style.visibility</p:attrName>
                                        </p:attrNameLst>
                                      </p:cBhvr>
                                      <p:to>
                                        <p:strVal val="visible"/>
                                      </p:to>
                                    </p:set>
                                    <p:animEffect transition="in" filter="wipe(left)">
                                      <p:cBhvr>
                                        <p:cTn id="32" dur="500"/>
                                        <p:tgtEl>
                                          <p:spTgt spid="16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animBg="1"/>
    </p:bldLst>
  </p:timing>
  <p:extLst>
    <p:ext uri="{E180D4A7-C9FB-4DFB-919C-405C955672EB}">
      <p14:showEvtLst xmlns:p14="http://schemas.microsoft.com/office/powerpoint/2010/main">
        <p14:playEvt time="119" objId="20"/>
        <p14:stopEvt time="40683" objId="20"/>
      </p14:showEvtLst>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单总线结构</a:t>
            </a:r>
            <a:r>
              <a:rPr lang="en-US" altLang="zh-CN" dirty="0"/>
              <a:t>MIPS CPU  </a:t>
            </a:r>
            <a:r>
              <a:rPr lang="zh-CN" altLang="en-US" dirty="0"/>
              <a:t>典型指令</a:t>
            </a:r>
          </a:p>
        </p:txBody>
      </p:sp>
      <p:graphicFrame>
        <p:nvGraphicFramePr>
          <p:cNvPr id="4" name="表格 3"/>
          <p:cNvGraphicFramePr>
            <a:graphicFrameLocks noGrp="1"/>
          </p:cNvGraphicFramePr>
          <p:nvPr>
            <p:extLst>
              <p:ext uri="{D42A27DB-BD31-4B8C-83A1-F6EECF244321}">
                <p14:modId xmlns:p14="http://schemas.microsoft.com/office/powerpoint/2010/main" val="3600861251"/>
              </p:ext>
            </p:extLst>
          </p:nvPr>
        </p:nvGraphicFramePr>
        <p:xfrm>
          <a:off x="243911" y="1752558"/>
          <a:ext cx="11704178" cy="4953367"/>
        </p:xfrm>
        <a:graphic>
          <a:graphicData uri="http://schemas.openxmlformats.org/drawingml/2006/table">
            <a:tbl>
              <a:tblPr firstRow="1" bandRow="1">
                <a:tableStyleId>{5C22544A-7EE6-4342-B048-85BDC9FD1C3A}</a:tableStyleId>
              </a:tblPr>
              <a:tblGrid>
                <a:gridCol w="843186">
                  <a:extLst>
                    <a:ext uri="{9D8B030D-6E8A-4147-A177-3AD203B41FA5}">
                      <a16:colId xmlns:a16="http://schemas.microsoft.com/office/drawing/2014/main" val="4209437601"/>
                    </a:ext>
                  </a:extLst>
                </a:gridCol>
                <a:gridCol w="2931874">
                  <a:extLst>
                    <a:ext uri="{9D8B030D-6E8A-4147-A177-3AD203B41FA5}">
                      <a16:colId xmlns:a16="http://schemas.microsoft.com/office/drawing/2014/main" val="3305609827"/>
                    </a:ext>
                  </a:extLst>
                </a:gridCol>
                <a:gridCol w="7929118">
                  <a:extLst>
                    <a:ext uri="{9D8B030D-6E8A-4147-A177-3AD203B41FA5}">
                      <a16:colId xmlns:a16="http://schemas.microsoft.com/office/drawing/2014/main" val="330285098"/>
                    </a:ext>
                  </a:extLst>
                </a:gridCol>
              </a:tblGrid>
              <a:tr h="582007">
                <a:tc>
                  <a:txBody>
                    <a:bodyPr/>
                    <a:lstStyle/>
                    <a:p>
                      <a:pPr algn="l"/>
                      <a:r>
                        <a:rPr lang="en-US" altLang="zh-CN" sz="2300" dirty="0">
                          <a:latin typeface="微软雅黑" panose="020B0503020204020204" pitchFamily="34" charset="-122"/>
                          <a:ea typeface="微软雅黑" panose="020B0503020204020204" pitchFamily="34" charset="-122"/>
                        </a:rPr>
                        <a:t>#</a:t>
                      </a:r>
                      <a:endParaRPr lang="zh-CN" altLang="en-US" sz="23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zh-CN" altLang="en-US" sz="2300" dirty="0">
                          <a:latin typeface="微软雅黑" panose="020B0503020204020204" pitchFamily="34" charset="-122"/>
                          <a:ea typeface="微软雅黑" panose="020B0503020204020204" pitchFamily="34" charset="-122"/>
                        </a:rPr>
                        <a:t>指令</a:t>
                      </a:r>
                    </a:p>
                  </a:txBody>
                  <a:tcPr marL="86699" marR="86699" marT="43349" marB="43349" anchor="ctr" anchorCtr="1"/>
                </a:tc>
                <a:tc>
                  <a:txBody>
                    <a:bodyPr/>
                    <a:lstStyle/>
                    <a:p>
                      <a:pPr algn="l"/>
                      <a:r>
                        <a:rPr lang="zh-CN" altLang="en-US" sz="2300">
                          <a:latin typeface="微软雅黑" panose="020B0503020204020204" pitchFamily="34" charset="-122"/>
                          <a:ea typeface="微软雅黑" panose="020B0503020204020204" pitchFamily="34" charset="-122"/>
                        </a:rPr>
                        <a:t>指令功能 </a:t>
                      </a:r>
                      <a:r>
                        <a:rPr lang="en-US" altLang="zh-CN" sz="2300">
                          <a:latin typeface="微软雅黑" panose="020B0503020204020204" pitchFamily="34" charset="-122"/>
                          <a:ea typeface="微软雅黑" panose="020B0503020204020204" pitchFamily="34" charset="-122"/>
                        </a:rPr>
                        <a:t>(RTL</a:t>
                      </a:r>
                      <a:r>
                        <a:rPr lang="zh-CN" altLang="en-US" sz="2300">
                          <a:latin typeface="微软雅黑" panose="020B0503020204020204" pitchFamily="34" charset="-122"/>
                          <a:ea typeface="微软雅黑" panose="020B0503020204020204" pitchFamily="34" charset="-122"/>
                        </a:rPr>
                        <a:t>描述</a:t>
                      </a:r>
                      <a:r>
                        <a:rPr lang="en-US" altLang="zh-CN" sz="2300">
                          <a:latin typeface="微软雅黑" panose="020B0503020204020204" pitchFamily="34" charset="-122"/>
                          <a:ea typeface="微软雅黑" panose="020B0503020204020204" pitchFamily="34" charset="-122"/>
                        </a:rPr>
                        <a:t>)</a:t>
                      </a:r>
                      <a:endParaRPr lang="zh-CN" altLang="en-US" sz="2300" dirty="0">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4056042031"/>
                  </a:ext>
                </a:extLst>
              </a:tr>
              <a:tr h="728560">
                <a:tc>
                  <a:txBody>
                    <a:bodyPr/>
                    <a:lstStyle/>
                    <a:p>
                      <a:pPr algn="l">
                        <a:lnSpc>
                          <a:spcPct val="150000"/>
                        </a:lnSpc>
                      </a:pPr>
                      <a:r>
                        <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1</a:t>
                      </a:r>
                    </a:p>
                  </a:txBody>
                  <a:tcPr marL="86699" marR="86699" marT="43349" marB="43349" anchorCtr="1"/>
                </a:tc>
                <a:tc>
                  <a:txBody>
                    <a:bodyPr/>
                    <a:lstStyle/>
                    <a:p>
                      <a:pPr algn="l">
                        <a:lnSpc>
                          <a:spcPct val="150000"/>
                        </a:lnSpc>
                      </a:pP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lw</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rt,imm</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p>
                  </a:txBody>
                  <a:tcPr marL="86699" marR="86699" marT="43349" marB="43349" anchorCtr="1"/>
                </a:tc>
                <a:tc>
                  <a:txBody>
                    <a:bodyPr/>
                    <a:lstStyle/>
                    <a:p>
                      <a:pPr marL="0" marR="0" lvl="0" indent="8890" algn="ctr" defTabSz="914400" rtl="0" eaLnBrk="1" fontAlgn="auto" latinLnBrk="0" hangingPunct="1">
                        <a:lnSpc>
                          <a:spcPct val="150000"/>
                        </a:lnSpc>
                        <a:spcBef>
                          <a:spcPts val="0"/>
                        </a:spcBef>
                        <a:spcAft>
                          <a:spcPts val="0"/>
                        </a:spcAft>
                        <a:buClrTx/>
                        <a:buSzTx/>
                        <a:buFontTx/>
                        <a:buNone/>
                        <a:tabLst/>
                        <a:defRPr/>
                      </a:pPr>
                      <a:r>
                        <a:rPr lang="pt-BR"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R[</a:t>
                      </a:r>
                      <a:r>
                        <a:rPr lang="pt-BR" altLang="zh-CN" sz="2300" b="1" kern="1200" dirty="0">
                          <a:solidFill>
                            <a:srgbClr val="0000FF"/>
                          </a:solidFill>
                          <a:latin typeface="Courier New" panose="02070309020205020404" pitchFamily="49" charset="0"/>
                          <a:ea typeface="Segoe UI Black" panose="020B0A02040204020203" pitchFamily="34" charset="0"/>
                          <a:cs typeface="Courier New" panose="02070309020205020404" pitchFamily="49" charset="0"/>
                        </a:rPr>
                        <a:t>rt</a:t>
                      </a:r>
                      <a:r>
                        <a:rPr lang="pt-BR"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 ← M[R[rs] + SignExt(imm)]</a:t>
                      </a:r>
                      <a:endParaRPr lang="zh-CN" altLang="en-US" sz="2300" b="1" kern="1200" dirty="0">
                        <a:solidFill>
                          <a:schemeClr val="dk1"/>
                        </a:solidFill>
                        <a:latin typeface="Courier New" panose="02070309020205020404" pitchFamily="49" charset="0"/>
                        <a:ea typeface="MS PGothic" pitchFamily="34" charset="-128"/>
                        <a:cs typeface="Courier New" panose="02070309020205020404" pitchFamily="49" charset="0"/>
                      </a:endParaRPr>
                    </a:p>
                  </a:txBody>
                  <a:tcPr marL="86699" marR="86699" marT="43349" marB="43349" anchorCtr="1"/>
                </a:tc>
                <a:extLst>
                  <a:ext uri="{0D108BD9-81ED-4DB2-BD59-A6C34878D82A}">
                    <a16:rowId xmlns:a16="http://schemas.microsoft.com/office/drawing/2014/main" val="3396047709"/>
                  </a:ext>
                </a:extLst>
              </a:tr>
              <a:tr h="728560">
                <a:tc>
                  <a:txBody>
                    <a:bodyPr/>
                    <a:lstStyle/>
                    <a:p>
                      <a:pPr algn="l">
                        <a:lnSpc>
                          <a:spcPct val="150000"/>
                        </a:lnSpc>
                      </a:pPr>
                      <a:r>
                        <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2</a:t>
                      </a:r>
                    </a:p>
                  </a:txBody>
                  <a:tcPr marL="86699" marR="86699" marT="43349" marB="43349" anchorCtr="1"/>
                </a:tc>
                <a:tc>
                  <a:txBody>
                    <a:bodyPr/>
                    <a:lstStyle/>
                    <a:p>
                      <a:pPr algn="l">
                        <a:lnSpc>
                          <a:spcPct val="150000"/>
                        </a:lnSpc>
                      </a:pP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sw</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rt,imm</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p>
                  </a:txBody>
                  <a:tcPr marL="86699" marR="86699" marT="43349" marB="43349" anchorCtr="1"/>
                </a:tc>
                <a:tc>
                  <a:txBody>
                    <a:bodyPr/>
                    <a:lstStyle/>
                    <a:p>
                      <a:pPr marL="0" indent="8890" algn="ctr" defTabSz="914400" rtl="0" eaLnBrk="1" latinLnBrk="0" hangingPunct="1">
                        <a:lnSpc>
                          <a:spcPct val="150000"/>
                        </a:lnSpc>
                        <a:spcAft>
                          <a:spcPts val="0"/>
                        </a:spcAft>
                      </a:pPr>
                      <a:r>
                        <a:rPr lang="pt-BR"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M[R[rs] + SignExt(imm)]← R[rt]</a:t>
                      </a:r>
                      <a:endParaRPr lang="zh-CN" altLang="en-US" sz="2300" b="1" kern="1200" dirty="0">
                        <a:solidFill>
                          <a:schemeClr val="dk1"/>
                        </a:solidFill>
                        <a:latin typeface="Courier New" panose="02070309020205020404" pitchFamily="49" charset="0"/>
                        <a:ea typeface="宋体" panose="02010600030101010101" pitchFamily="2" charset="-122"/>
                        <a:cs typeface="Courier New" panose="02070309020205020404" pitchFamily="49" charset="0"/>
                      </a:endParaRPr>
                    </a:p>
                  </a:txBody>
                  <a:tcPr marL="68580" marR="68580" marT="0" marB="0" anchor="ctr"/>
                </a:tc>
                <a:extLst>
                  <a:ext uri="{0D108BD9-81ED-4DB2-BD59-A6C34878D82A}">
                    <a16:rowId xmlns:a16="http://schemas.microsoft.com/office/drawing/2014/main" val="3141846350"/>
                  </a:ext>
                </a:extLst>
              </a:tr>
              <a:tr h="72856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3</a:t>
                      </a:r>
                    </a:p>
                  </a:txBody>
                  <a:tcPr marL="86699" marR="86699" marT="43349" marB="43349" anchorCtr="1"/>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beq</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rs,rt,imm</a:t>
                      </a:r>
                      <a:endPar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86699" marR="86699" marT="43349" marB="43349" anchorCtr="1"/>
                </a:tc>
                <a:tc>
                  <a:txBody>
                    <a:bodyPr/>
                    <a:lstStyle/>
                    <a:p>
                      <a:pPr marL="0" indent="8890" algn="ctr" defTabSz="914400" rtl="0" eaLnBrk="1" latinLnBrk="0" hangingPunct="1">
                        <a:lnSpc>
                          <a:spcPct val="150000"/>
                        </a:lnSpc>
                        <a:spcAft>
                          <a:spcPts val="0"/>
                        </a:spcAft>
                      </a:pPr>
                      <a:r>
                        <a:rPr lang="en-US"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if(R[</a:t>
                      </a:r>
                      <a:r>
                        <a:rPr lang="en-US" sz="2300" b="1" kern="1200" dirty="0" err="1">
                          <a:solidFill>
                            <a:schemeClr val="dk1"/>
                          </a:solidFill>
                          <a:latin typeface="Courier New" panose="02070309020205020404" pitchFamily="49" charset="0"/>
                          <a:ea typeface="Segoe UI Black" panose="020B0A02040204020203" pitchFamily="34" charset="0"/>
                          <a:cs typeface="Courier New" panose="02070309020205020404" pitchFamily="49" charset="0"/>
                        </a:rPr>
                        <a:t>rs</a:t>
                      </a:r>
                      <a:r>
                        <a:rPr lang="en-US"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]==R[rt]) PC←PC+4+SignExt(</a:t>
                      </a:r>
                      <a:r>
                        <a:rPr lang="en-US" sz="2300" b="1" kern="1200" dirty="0" err="1">
                          <a:solidFill>
                            <a:schemeClr val="dk1"/>
                          </a:solidFill>
                          <a:latin typeface="Courier New" panose="02070309020205020404" pitchFamily="49" charset="0"/>
                          <a:ea typeface="Segoe UI Black" panose="020B0A02040204020203" pitchFamily="34" charset="0"/>
                          <a:cs typeface="Courier New" panose="02070309020205020404" pitchFamily="49" charset="0"/>
                        </a:rPr>
                        <a:t>imm</a:t>
                      </a:r>
                      <a:r>
                        <a:rPr lang="en-US"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)&lt;&lt; 2</a:t>
                      </a:r>
                      <a:endParaRPr lang="zh-CN" altLang="en-US" sz="2300" b="1" kern="1200" dirty="0">
                        <a:solidFill>
                          <a:schemeClr val="dk1"/>
                        </a:solidFill>
                        <a:latin typeface="Courier New" panose="02070309020205020404" pitchFamily="49" charset="0"/>
                        <a:ea typeface="宋体" panose="02010600030101010101" pitchFamily="2" charset="-122"/>
                        <a:cs typeface="Courier New" panose="02070309020205020404" pitchFamily="49" charset="0"/>
                      </a:endParaRPr>
                    </a:p>
                  </a:txBody>
                  <a:tcPr marL="68580" marR="68580" marT="0" marB="0" anchor="ctr"/>
                </a:tc>
                <a:extLst>
                  <a:ext uri="{0D108BD9-81ED-4DB2-BD59-A6C34878D82A}">
                    <a16:rowId xmlns:a16="http://schemas.microsoft.com/office/drawing/2014/main" val="2752963665"/>
                  </a:ext>
                </a:extLst>
              </a:tr>
              <a:tr h="728560">
                <a:tc>
                  <a:txBody>
                    <a:bodyPr/>
                    <a:lstStyle/>
                    <a:p>
                      <a:pPr algn="l">
                        <a:lnSpc>
                          <a:spcPct val="150000"/>
                        </a:lnSpc>
                      </a:pPr>
                      <a:r>
                        <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4</a:t>
                      </a:r>
                      <a:endParaRPr lang="zh-CN" altLang="en-US" sz="2300" b="1" kern="1200" dirty="0">
                        <a:solidFill>
                          <a:schemeClr val="dk1"/>
                        </a:solidFill>
                        <a:latin typeface="Courier New" panose="02070309020205020404" pitchFamily="49" charset="0"/>
                        <a:ea typeface="MS PGothic" pitchFamily="34" charset="-128"/>
                        <a:cs typeface="Courier New" panose="02070309020205020404" pitchFamily="49" charset="0"/>
                      </a:endParaRPr>
                    </a:p>
                  </a:txBody>
                  <a:tcPr marL="86699" marR="86699" marT="43349" marB="43349" anchorCtr="1"/>
                </a:tc>
                <a:tc>
                  <a:txBody>
                    <a:bodyPr/>
                    <a:lstStyle/>
                    <a:p>
                      <a:pPr algn="l">
                        <a:lnSpc>
                          <a:spcPct val="150000"/>
                        </a:lnSpc>
                      </a:pP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rPr>
                        <a:t>addi</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rPr>
                        <a:t> </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rPr>
                        <a:t>rt,rs,imm</a:t>
                      </a:r>
                      <a:endPar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endParaRPr>
                    </a:p>
                  </a:txBody>
                  <a:tcPr marL="86699" marR="86699" marT="43349" marB="43349" anchorCtr="1"/>
                </a:tc>
                <a:tc>
                  <a:txBody>
                    <a:bodyPr/>
                    <a:lstStyle/>
                    <a:p>
                      <a:pPr marL="0" indent="8890" algn="ctr" defTabSz="914400" rtl="0" eaLnBrk="1" latinLnBrk="0" hangingPunct="1">
                        <a:lnSpc>
                          <a:spcPct val="150000"/>
                        </a:lnSpc>
                        <a:spcAft>
                          <a:spcPts val="0"/>
                        </a:spcAft>
                      </a:pPr>
                      <a:r>
                        <a:rPr lang="pt-BR"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R[</a:t>
                      </a:r>
                      <a:r>
                        <a:rPr lang="pt-BR" sz="2300" b="1" kern="1200" dirty="0">
                          <a:solidFill>
                            <a:srgbClr val="0000FF"/>
                          </a:solidFill>
                          <a:latin typeface="Courier New" panose="02070309020205020404" pitchFamily="49" charset="0"/>
                          <a:ea typeface="Segoe UI Black" panose="020B0A02040204020203" pitchFamily="34" charset="0"/>
                          <a:cs typeface="Courier New" panose="02070309020205020404" pitchFamily="49" charset="0"/>
                        </a:rPr>
                        <a:t>rt</a:t>
                      </a:r>
                      <a:r>
                        <a:rPr lang="pt-BR"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 ← R[rs] + SignExt(imm)   </a:t>
                      </a:r>
                      <a:endParaRPr lang="zh-CN" altLang="en-US" sz="2300" b="1" kern="1200" dirty="0">
                        <a:solidFill>
                          <a:schemeClr val="dk1"/>
                        </a:solidFill>
                        <a:latin typeface="Courier New" panose="02070309020205020404" pitchFamily="49" charset="0"/>
                        <a:ea typeface="宋体" panose="02010600030101010101" pitchFamily="2" charset="-122"/>
                        <a:cs typeface="Courier New" panose="02070309020205020404" pitchFamily="49" charset="0"/>
                      </a:endParaRPr>
                    </a:p>
                  </a:txBody>
                  <a:tcPr marL="68580" marR="68580" marT="0" marB="0" anchor="ctr"/>
                </a:tc>
                <a:extLst>
                  <a:ext uri="{0D108BD9-81ED-4DB2-BD59-A6C34878D82A}">
                    <a16:rowId xmlns:a16="http://schemas.microsoft.com/office/drawing/2014/main" val="1456679210"/>
                  </a:ext>
                </a:extLst>
              </a:tr>
              <a:tr h="728560">
                <a:tc>
                  <a:txBody>
                    <a:bodyPr/>
                    <a:lstStyle/>
                    <a:p>
                      <a:pPr algn="l">
                        <a:lnSpc>
                          <a:spcPct val="150000"/>
                        </a:lnSpc>
                      </a:pPr>
                      <a:r>
                        <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5</a:t>
                      </a:r>
                      <a:endParaRPr lang="zh-CN" altLang="en-US" sz="2300" b="1" kern="1200" dirty="0">
                        <a:solidFill>
                          <a:schemeClr val="dk1"/>
                        </a:solidFill>
                        <a:latin typeface="Courier New" panose="02070309020205020404" pitchFamily="49" charset="0"/>
                        <a:ea typeface="MS PGothic" pitchFamily="34" charset="-128"/>
                        <a:cs typeface="Courier New" panose="02070309020205020404" pitchFamily="49" charset="0"/>
                      </a:endParaRPr>
                    </a:p>
                  </a:txBody>
                  <a:tcPr marL="86699" marR="86699" marT="43349" marB="43349" anchorCtr="1"/>
                </a:tc>
                <a:tc>
                  <a:txBody>
                    <a:bodyPr/>
                    <a:lstStyle/>
                    <a:p>
                      <a:pPr algn="l">
                        <a:lnSpc>
                          <a:spcPct val="150000"/>
                        </a:lnSpc>
                      </a:pP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rPr>
                        <a:t>add </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rPr>
                        <a:t>rd,rs,rt</a:t>
                      </a:r>
                      <a:endPar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endParaRPr>
                    </a:p>
                  </a:txBody>
                  <a:tcPr marL="86699" marR="86699" marT="43349" marB="43349" anchorCtr="1"/>
                </a:tc>
                <a:tc>
                  <a:txBody>
                    <a:bodyPr/>
                    <a:lstStyle/>
                    <a:p>
                      <a:pPr marL="0" indent="8890" algn="ctr" defTabSz="914400" rtl="0" eaLnBrk="1" latinLnBrk="0" hangingPunct="1">
                        <a:lnSpc>
                          <a:spcPct val="150000"/>
                        </a:lnSpc>
                        <a:spcAft>
                          <a:spcPts val="0"/>
                        </a:spcAft>
                      </a:pPr>
                      <a:r>
                        <a:rPr lang="pt-BR"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R[</a:t>
                      </a:r>
                      <a:r>
                        <a:rPr lang="pt-BR" sz="2300" b="1" kern="1200" dirty="0">
                          <a:solidFill>
                            <a:srgbClr val="0000FF"/>
                          </a:solidFill>
                          <a:latin typeface="Courier New" panose="02070309020205020404" pitchFamily="49" charset="0"/>
                          <a:ea typeface="Segoe UI Black" panose="020B0A02040204020203" pitchFamily="34" charset="0"/>
                          <a:cs typeface="Courier New" panose="02070309020205020404" pitchFamily="49" charset="0"/>
                        </a:rPr>
                        <a:t>rd</a:t>
                      </a:r>
                      <a:r>
                        <a:rPr lang="pt-BR"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 ← R[rs] + R[rt]</a:t>
                      </a:r>
                      <a:endParaRPr lang="zh-CN" altLang="en-US" sz="2300" b="1" kern="1200" dirty="0">
                        <a:solidFill>
                          <a:schemeClr val="dk1"/>
                        </a:solidFill>
                        <a:latin typeface="Courier New" panose="02070309020205020404" pitchFamily="49" charset="0"/>
                        <a:ea typeface="宋体" panose="02010600030101010101" pitchFamily="2" charset="-122"/>
                        <a:cs typeface="Courier New" panose="02070309020205020404" pitchFamily="49" charset="0"/>
                      </a:endParaRPr>
                    </a:p>
                  </a:txBody>
                  <a:tcPr marL="68580" marR="68580" marT="0" marB="0" anchor="ctr"/>
                </a:tc>
                <a:extLst>
                  <a:ext uri="{0D108BD9-81ED-4DB2-BD59-A6C34878D82A}">
                    <a16:rowId xmlns:a16="http://schemas.microsoft.com/office/drawing/2014/main" val="2833729760"/>
                  </a:ext>
                </a:extLst>
              </a:tr>
              <a:tr h="728560">
                <a:tc>
                  <a:txBody>
                    <a:bodyPr/>
                    <a:lstStyle/>
                    <a:p>
                      <a:pPr algn="l">
                        <a:lnSpc>
                          <a:spcPct val="150000"/>
                        </a:lnSpc>
                      </a:pPr>
                      <a:r>
                        <a:rPr lang="en-US" altLang="zh-CN" sz="2300" b="1" kern="1200" dirty="0">
                          <a:solidFill>
                            <a:schemeClr val="dk1"/>
                          </a:solidFill>
                          <a:latin typeface="Courier New" panose="02070309020205020404" pitchFamily="49" charset="0"/>
                          <a:ea typeface="MS PGothic" pitchFamily="34" charset="-128"/>
                          <a:cs typeface="Courier New" panose="02070309020205020404" pitchFamily="49" charset="0"/>
                        </a:rPr>
                        <a:t>6</a:t>
                      </a:r>
                      <a:endParaRPr lang="zh-CN" altLang="en-US" sz="2300" b="1" kern="1200" dirty="0">
                        <a:solidFill>
                          <a:schemeClr val="dk1"/>
                        </a:solidFill>
                        <a:latin typeface="Courier New" panose="02070309020205020404" pitchFamily="49" charset="0"/>
                        <a:ea typeface="MS PGothic" pitchFamily="34" charset="-128"/>
                        <a:cs typeface="Courier New" panose="02070309020205020404" pitchFamily="49" charset="0"/>
                      </a:endParaRPr>
                    </a:p>
                  </a:txBody>
                  <a:tcPr marL="86699" marR="86699" marT="43349" marB="43349" anchorCtr="1"/>
                </a:tc>
                <a:tc>
                  <a:txBody>
                    <a:bodyPr/>
                    <a:lstStyle/>
                    <a:p>
                      <a:pPr algn="l">
                        <a:lnSpc>
                          <a:spcPct val="150000"/>
                        </a:lnSpc>
                      </a:pP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rPr>
                        <a:t>sub </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rPr>
                        <a:t>rd,rs,rt</a:t>
                      </a:r>
                      <a:endPar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endParaRPr>
                    </a:p>
                  </a:txBody>
                  <a:tcPr marL="86699" marR="86699" marT="43349" marB="43349" anchorCtr="1"/>
                </a:tc>
                <a:tc>
                  <a:txBody>
                    <a:bodyPr/>
                    <a:lstStyle/>
                    <a:p>
                      <a:pPr marL="0" indent="8890" algn="ctr" defTabSz="914400" rtl="0" eaLnBrk="1" latinLnBrk="0" hangingPunct="1">
                        <a:lnSpc>
                          <a:spcPct val="150000"/>
                        </a:lnSpc>
                        <a:spcAft>
                          <a:spcPts val="0"/>
                        </a:spcAft>
                      </a:pPr>
                      <a:r>
                        <a:rPr lang="pt-BR" sz="2300" b="1" kern="1200" dirty="0">
                          <a:solidFill>
                            <a:schemeClr val="tx1"/>
                          </a:solidFill>
                          <a:latin typeface="Courier New" panose="02070309020205020404" pitchFamily="49" charset="0"/>
                          <a:ea typeface="Segoe UI Black" panose="020B0A02040204020203" pitchFamily="34" charset="0"/>
                          <a:cs typeface="Courier New" panose="02070309020205020404" pitchFamily="49" charset="0"/>
                        </a:rPr>
                        <a:t>R[rd] ← R[rs] - R[rt]</a:t>
                      </a:r>
                      <a:endParaRPr lang="zh-CN" altLang="en-US" sz="2300" b="1" kern="1200" dirty="0">
                        <a:solidFill>
                          <a:schemeClr val="tx1"/>
                        </a:solidFill>
                        <a:latin typeface="Courier New" panose="02070309020205020404" pitchFamily="49" charset="0"/>
                        <a:ea typeface="宋体" panose="02010600030101010101" pitchFamily="2" charset="-122"/>
                        <a:cs typeface="Courier New" panose="02070309020205020404" pitchFamily="49" charset="0"/>
                      </a:endParaRPr>
                    </a:p>
                  </a:txBody>
                  <a:tcPr marL="68580" marR="68580" marT="0" marB="0" anchor="ctr"/>
                </a:tc>
                <a:extLst>
                  <a:ext uri="{0D108BD9-81ED-4DB2-BD59-A6C34878D82A}">
                    <a16:rowId xmlns:a16="http://schemas.microsoft.com/office/drawing/2014/main" val="332545342"/>
                  </a:ext>
                </a:extLst>
              </a:tr>
            </a:tbl>
          </a:graphicData>
        </a:graphic>
      </p:graphicFrame>
      <p:sp>
        <p:nvSpPr>
          <p:cNvPr id="3" name="文本框 2">
            <a:extLst>
              <a:ext uri="{FF2B5EF4-FFF2-40B4-BE49-F238E27FC236}">
                <a16:creationId xmlns:a16="http://schemas.microsoft.com/office/drawing/2014/main" id="{BB9A2C41-82B9-687F-A870-7645E63B6608}"/>
              </a:ext>
            </a:extLst>
          </p:cNvPr>
          <p:cNvSpPr txBox="1"/>
          <p:nvPr/>
        </p:nvSpPr>
        <p:spPr>
          <a:xfrm>
            <a:off x="243911" y="884939"/>
            <a:ext cx="11099950" cy="707886"/>
          </a:xfrm>
          <a:prstGeom prst="rect">
            <a:avLst/>
          </a:prstGeom>
          <a:noFill/>
        </p:spPr>
        <p:txBody>
          <a:bodyPr wrap="square" rtlCol="0">
            <a:spAutoFit/>
          </a:bodyPr>
          <a:lstStyle/>
          <a:p>
            <a:r>
              <a:rPr lang="zh-CN" altLang="en-US" sz="2000" dirty="0"/>
              <a:t>根据以上主机数据通路图的信息，请写出以下每条指令在取指阶段和执行指令阶段的数据通路和控制信号。（仅给出为</a:t>
            </a:r>
            <a:r>
              <a:rPr lang="en-US" altLang="zh-CN" sz="2000" dirty="0"/>
              <a:t>1</a:t>
            </a:r>
            <a:r>
              <a:rPr lang="zh-CN" altLang="en-US" sz="2000" dirty="0"/>
              <a:t>的信号）</a:t>
            </a:r>
          </a:p>
        </p:txBody>
      </p:sp>
    </p:spTree>
    <p:extLst>
      <p:ext uri="{BB962C8B-B14F-4D97-AF65-F5344CB8AC3E}">
        <p14:creationId xmlns:p14="http://schemas.microsoft.com/office/powerpoint/2010/main" val="1723772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8" name="表格 417"/>
          <p:cNvGraphicFramePr>
            <a:graphicFrameLocks noGrp="1"/>
          </p:cNvGraphicFramePr>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T1</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PC</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1" baseline="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1" baseline="0"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rgbClr val="FF0000"/>
                          </a:solidFill>
                          <a:latin typeface="微软雅黑" panose="020B0503020204020204" pitchFamily="34" charset="-122"/>
                          <a:ea typeface="微软雅黑" panose="020B0503020204020204" pitchFamily="34" charset="-122"/>
                        </a:rPr>
                        <a:t>PC</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AR</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3396047709"/>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bl>
          </a:graphicData>
        </a:graphic>
      </p:graphicFrame>
      <p:graphicFrame>
        <p:nvGraphicFramePr>
          <p:cNvPr id="422" name="表格 421"/>
          <p:cNvGraphicFramePr>
            <a:graphicFrameLocks noGrp="1"/>
          </p:cNvGraphicFramePr>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T2</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X+4</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+4</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752963665"/>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bl>
          </a:graphicData>
        </a:graphic>
      </p:graphicFrame>
      <p:graphicFrame>
        <p:nvGraphicFramePr>
          <p:cNvPr id="423" name="表格 422"/>
          <p:cNvGraphicFramePr>
            <a:graphicFrameLocks noGrp="1"/>
          </p:cNvGraphicFramePr>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700" dirty="0">
                          <a:latin typeface="微软雅黑" panose="020B0503020204020204" pitchFamily="34" charset="-122"/>
                          <a:ea typeface="微软雅黑" panose="020B0503020204020204" pitchFamily="34" charset="-122"/>
                        </a:rPr>
                        <a:t>T2</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X+4</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+4</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T3</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Z</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err="1">
                          <a:solidFill>
                            <a:srgbClr val="FF0000"/>
                          </a:solidFill>
                          <a:latin typeface="微软雅黑" panose="020B0503020204020204" pitchFamily="34" charset="-122"/>
                          <a:ea typeface="微软雅黑" panose="020B0503020204020204" pitchFamily="34" charset="-122"/>
                        </a:rPr>
                        <a:t>Z</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PC</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DRE</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baseline="-25000" dirty="0">
                          <a:solidFill>
                            <a:srgbClr val="FF0000"/>
                          </a:solidFill>
                          <a:latin typeface="微软雅黑" panose="020B0503020204020204" pitchFamily="34" charset="-122"/>
                          <a:ea typeface="微软雅黑" panose="020B0503020204020204" pitchFamily="34" charset="-122"/>
                        </a:rPr>
                        <a:t>,</a:t>
                      </a:r>
                      <a:r>
                        <a:rPr lang="en-US" altLang="zh-CN" sz="1700" b="1" dirty="0">
                          <a:solidFill>
                            <a:srgbClr val="FF0000"/>
                          </a:solidFill>
                          <a:latin typeface="微软雅黑" panose="020B0503020204020204" pitchFamily="34" charset="-122"/>
                          <a:ea typeface="微软雅黑" panose="020B0503020204020204" pitchFamily="34" charset="-122"/>
                        </a:rPr>
                        <a:t> Read</a:t>
                      </a:r>
                      <a:r>
                        <a:rPr lang="en-US" altLang="zh-CN" sz="1700" b="1" baseline="-25000" dirty="0">
                          <a:solidFill>
                            <a:srgbClr val="FF0000"/>
                          </a:solidFill>
                          <a:latin typeface="微软雅黑" panose="020B0503020204020204" pitchFamily="34" charset="-122"/>
                          <a:ea typeface="微软雅黑" panose="020B0503020204020204" pitchFamily="34" charset="-122"/>
                        </a:rPr>
                        <a:t> </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6">
                        <a:lumMod val="40000"/>
                        <a:lumOff val="60000"/>
                      </a:schemeClr>
                    </a:solidFill>
                  </a:tcPr>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833729760"/>
                  </a:ext>
                </a:extLst>
              </a:tr>
            </a:tbl>
          </a:graphicData>
        </a:graphic>
      </p:graphicFrame>
      <p:graphicFrame>
        <p:nvGraphicFramePr>
          <p:cNvPr id="424" name="表格 423"/>
          <p:cNvGraphicFramePr>
            <a:graphicFrameLocks noGrp="1"/>
          </p:cNvGraphicFramePr>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3396047709"/>
                  </a:ext>
                </a:extLst>
              </a:tr>
              <a:tr h="475837">
                <a:tc>
                  <a:txBody>
                    <a:bodyPr/>
                    <a:lstStyle/>
                    <a:p>
                      <a:pPr algn="l"/>
                      <a:r>
                        <a:rPr lang="en-US" altLang="zh-CN" sz="1700" dirty="0">
                          <a:latin typeface="微软雅黑" panose="020B0503020204020204" pitchFamily="34" charset="-122"/>
                          <a:ea typeface="微软雅黑" panose="020B0503020204020204" pitchFamily="34" charset="-122"/>
                        </a:rPr>
                        <a:t>T2</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X+4</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+4</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T3</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dirty="0" err="1">
                          <a:solidFill>
                            <a:schemeClr val="tx1"/>
                          </a:solidFill>
                          <a:latin typeface="微软雅黑" panose="020B0503020204020204" pitchFamily="34" charset="-122"/>
                          <a:ea typeface="微软雅黑" panose="020B0503020204020204" pitchFamily="34" charset="-122"/>
                        </a:rPr>
                        <a:t>Z</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DRE</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baseline="-2500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rPr>
                        <a:t> Read</a:t>
                      </a:r>
                      <a:r>
                        <a:rPr lang="en-US" altLang="zh-CN" sz="1700" b="0" baseline="-25000" dirty="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T4</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DR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IR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rgbClr val="FF0000"/>
                          </a:solidFill>
                          <a:latin typeface="微软雅黑" panose="020B0503020204020204" pitchFamily="34" charset="-122"/>
                          <a:ea typeface="微软雅黑" panose="020B0503020204020204" pitchFamily="34" charset="-122"/>
                        </a:rPr>
                        <a:t>DR</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IR</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833729760"/>
                  </a:ext>
                </a:extLst>
              </a:tr>
            </a:tbl>
          </a:graphicData>
        </a:graphic>
      </p:graphicFrame>
      <p:grpSp>
        <p:nvGrpSpPr>
          <p:cNvPr id="3" name="组合 2"/>
          <p:cNvGrpSpPr/>
          <p:nvPr/>
        </p:nvGrpSpPr>
        <p:grpSpPr>
          <a:xfrm>
            <a:off x="5557179" y="1207592"/>
            <a:ext cx="6276867" cy="5055445"/>
            <a:chOff x="5557179" y="1207592"/>
            <a:chExt cx="6276867" cy="5055445"/>
          </a:xfrm>
          <a:effectLst/>
        </p:grpSpPr>
        <p:sp>
          <p:nvSpPr>
            <p:cNvPr id="4"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headEnd/>
              <a:tailEnd/>
            </a:ln>
            <a:effectLst/>
          </p:spPr>
          <p:txBody>
            <a:bodyPr vert="horz" wrap="square" lIns="86699" tIns="43349" rIns="86699" bIns="43349" numCol="1" anchor="t" anchorCtr="0" compatLnSpc="1">
              <a:prstTxWarp prst="textNoShape">
                <a:avLst/>
              </a:prstTxWarp>
            </a:bodyPr>
            <a:lstStyle/>
            <a:p>
              <a:endParaRPr lang="zh-CN" altLang="en-US" sz="3600">
                <a:latin typeface="Segoe UI Black" panose="020B0A02040204020203" pitchFamily="34" charset="0"/>
                <a:cs typeface="Segoe UI Black" panose="020B0A02040204020203" pitchFamily="34" charset="0"/>
              </a:endParaRPr>
            </a:p>
          </p:txBody>
        </p:sp>
        <p:sp>
          <p:nvSpPr>
            <p:cNvPr id="267" name="任意多边形 266"/>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5" name="组合 4"/>
            <p:cNvGrpSpPr/>
            <p:nvPr/>
          </p:nvGrpSpPr>
          <p:grpSpPr>
            <a:xfrm>
              <a:off x="10393551" y="2277096"/>
              <a:ext cx="858666" cy="711391"/>
              <a:chOff x="10819307" y="2466844"/>
              <a:chExt cx="905624" cy="750295"/>
            </a:xfrm>
            <a:noFill/>
          </p:grpSpPr>
          <p:sp>
            <p:nvSpPr>
              <p:cNvPr id="6" name="Line 7"/>
              <p:cNvSpPr>
                <a:spLocks noChangeShapeType="1"/>
              </p:cNvSpPr>
              <p:nvPr/>
            </p:nvSpPr>
            <p:spPr bwMode="auto">
              <a:xfrm rot="16200000">
                <a:off x="11096748" y="2630505"/>
                <a:ext cx="327322" cy="0"/>
              </a:xfrm>
              <a:prstGeom prst="line">
                <a:avLst/>
              </a:prstGeom>
              <a:grpFill/>
              <a:ln w="28575">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6940930" y="1506758"/>
              <a:ext cx="2183057" cy="656338"/>
              <a:chOff x="7177868" y="1654379"/>
              <a:chExt cx="2302442" cy="692230"/>
            </a:xfrm>
            <a:noFill/>
          </p:grpSpPr>
          <p:cxnSp>
            <p:nvCxnSpPr>
              <p:cNvPr id="9" name="直接箭头连接符 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10" name="直接箭头连接符 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11" name="组合 10"/>
              <p:cNvGrpSpPr/>
              <p:nvPr/>
            </p:nvGrpSpPr>
            <p:grpSpPr>
              <a:xfrm>
                <a:off x="7190721" y="1654379"/>
                <a:ext cx="2289589" cy="692230"/>
                <a:chOff x="7190721" y="1654379"/>
                <a:chExt cx="2289589" cy="692230"/>
              </a:xfrm>
              <a:grpFill/>
            </p:grpSpPr>
            <p:sp>
              <p:nvSpPr>
                <p:cNvPr id="12" name="Line 7"/>
                <p:cNvSpPr>
                  <a:spLocks noChangeShapeType="1"/>
                </p:cNvSpPr>
                <p:nvPr/>
              </p:nvSpPr>
              <p:spPr bwMode="auto">
                <a:xfrm flipH="1">
                  <a:off x="8623192" y="1920746"/>
                  <a:ext cx="835600"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grpFill/>
                <a:ln w="19050">
                  <a:solidFill>
                    <a:srgbClr val="000000"/>
                  </a:solidFill>
                  <a:round/>
                  <a:headEnd/>
                  <a:tailEnd type="none" w="lg" len="lg"/>
                </a:ln>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82" name="组合 81"/>
            <p:cNvGrpSpPr/>
            <p:nvPr/>
          </p:nvGrpSpPr>
          <p:grpSpPr>
            <a:xfrm>
              <a:off x="8473910" y="1226542"/>
              <a:ext cx="777465" cy="4934647"/>
              <a:chOff x="8794675" y="1358838"/>
              <a:chExt cx="819982" cy="5204510"/>
            </a:xfrm>
            <a:noFill/>
          </p:grpSpPr>
          <p:sp>
            <p:nvSpPr>
              <p:cNvPr id="84" name="上下箭头 83"/>
              <p:cNvSpPr/>
              <p:nvPr/>
            </p:nvSpPr>
            <p:spPr>
              <a:xfrm>
                <a:off x="9427634" y="1358838"/>
                <a:ext cx="187023" cy="5204510"/>
              </a:xfrm>
              <a:prstGeom prst="upDownArrow">
                <a:avLst/>
              </a:prstGeom>
              <a:grp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83"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85" name="组合 84"/>
            <p:cNvGrpSpPr/>
            <p:nvPr/>
          </p:nvGrpSpPr>
          <p:grpSpPr>
            <a:xfrm>
              <a:off x="9925575" y="1316254"/>
              <a:ext cx="1556542" cy="597916"/>
              <a:chOff x="10325741" y="1453458"/>
              <a:chExt cx="1641666" cy="630614"/>
            </a:xfrm>
            <a:noFill/>
          </p:grpSpPr>
          <p:sp>
            <p:nvSpPr>
              <p:cNvPr id="86"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grpFill/>
              <a:ln w="9525">
                <a:noFill/>
                <a:miter lim="800000"/>
                <a:headEnd/>
                <a:tailEnd/>
              </a:ln>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p>
            </p:txBody>
          </p:sp>
          <p:sp>
            <p:nvSpPr>
              <p:cNvPr id="93" name="Text Box 126"/>
              <p:cNvSpPr txBox="1">
                <a:spLocks noChangeArrowheads="1"/>
              </p:cNvSpPr>
              <p:nvPr/>
            </p:nvSpPr>
            <p:spPr bwMode="auto">
              <a:xfrm>
                <a:off x="10716776" y="1663586"/>
                <a:ext cx="763341" cy="420486"/>
              </a:xfrm>
              <a:prstGeom prst="rect">
                <a:avLst/>
              </a:prstGeom>
              <a:grpFill/>
              <a:ln w="9525">
                <a:noFill/>
                <a:miter lim="800000"/>
                <a:headEnd/>
                <a:tailEnd/>
              </a:ln>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9218073" y="4195326"/>
              <a:ext cx="2467603" cy="2067711"/>
              <a:chOff x="9218073" y="4195326"/>
              <a:chExt cx="2467603" cy="2067711"/>
            </a:xfrm>
            <a:noFill/>
          </p:grpSpPr>
          <p:sp>
            <p:nvSpPr>
              <p:cNvPr id="95"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a:grpFill/>
            </p:grpSpPr>
            <p:sp>
              <p:nvSpPr>
                <p:cNvPr id="97" name="Line 7"/>
                <p:cNvSpPr>
                  <a:spLocks noChangeShapeType="1"/>
                </p:cNvSpPr>
                <p:nvPr/>
              </p:nvSpPr>
              <p:spPr bwMode="auto">
                <a:xfrm>
                  <a:off x="9143016" y="4779112"/>
                  <a:ext cx="728681"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grpFill/>
                <a:ln w="19050">
                  <a:solidFill>
                    <a:srgbClr val="000000"/>
                  </a:solidFill>
                  <a:round/>
                  <a:headEnd/>
                  <a:tailEnd type="none" w="lg" len="lg"/>
                </a:ln>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104" name="直接箭头连接符 103"/>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105"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sp>
            <p:nvSpPr>
              <p:cNvPr id="10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109" name="直接箭头连接符 108"/>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110"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a:grpFill/>
            </p:grpSpPr>
            <p:grpSp>
              <p:nvGrpSpPr>
                <p:cNvPr id="114" name="组合 113"/>
                <p:cNvGrpSpPr/>
                <p:nvPr/>
              </p:nvGrpSpPr>
              <p:grpSpPr>
                <a:xfrm>
                  <a:off x="5347918" y="5340113"/>
                  <a:ext cx="505805" cy="692644"/>
                  <a:chOff x="5347918" y="5340113"/>
                  <a:chExt cx="505805" cy="692644"/>
                </a:xfrm>
                <a:grpFill/>
              </p:grpSpPr>
              <p:sp>
                <p:nvSpPr>
                  <p:cNvPr id="117"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18" name="流程图: 手动操作 117">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grpFill/>
                  <a:ln w="19050">
                    <a:solidFill>
                      <a:srgbClr val="00000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15" name="矩形 114">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16" name="矩形 115">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nvGrpSpPr>
              <p:cNvPr id="121" name="组合 120"/>
              <p:cNvGrpSpPr/>
              <p:nvPr/>
            </p:nvGrpSpPr>
            <p:grpSpPr>
              <a:xfrm>
                <a:off x="10512220" y="5269170"/>
                <a:ext cx="505805" cy="692644"/>
                <a:chOff x="5347918" y="5340113"/>
                <a:chExt cx="505805" cy="692644"/>
              </a:xfrm>
              <a:grpFill/>
            </p:grpSpPr>
            <p:grpSp>
              <p:nvGrpSpPr>
                <p:cNvPr id="122" name="组合 121"/>
                <p:cNvGrpSpPr/>
                <p:nvPr/>
              </p:nvGrpSpPr>
              <p:grpSpPr>
                <a:xfrm>
                  <a:off x="5347918" y="5340113"/>
                  <a:ext cx="505805" cy="692644"/>
                  <a:chOff x="5347918" y="5340113"/>
                  <a:chExt cx="505805" cy="692644"/>
                </a:xfrm>
                <a:grpFill/>
              </p:grpSpPr>
              <p:sp>
                <p:nvSpPr>
                  <p:cNvPr id="125"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6" name="流程图: 手动操作 125">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grpFill/>
                  <a:ln w="19050" cap="sq">
                    <a:solidFill>
                      <a:srgbClr val="000000"/>
                    </a:solidFill>
                    <a:miter lim="800000"/>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23" name="矩形 122">
                  <a:extLst>
                    <a:ext uri="{FF2B5EF4-FFF2-40B4-BE49-F238E27FC236}">
                      <a16:creationId xmlns:a16="http://schemas.microsoft.com/office/drawing/2014/main" id="{DB6FEBF0-D3C1-4E44-A076-F8543F45AA45}"/>
                    </a:ext>
                  </a:extLst>
                </p:cNvPr>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24" name="矩形 123">
                  <a:extLst>
                    <a:ext uri="{FF2B5EF4-FFF2-40B4-BE49-F238E27FC236}">
                      <a16:creationId xmlns:a16="http://schemas.microsoft.com/office/drawing/2014/main" id="{DB6FEBF0-D3C1-4E44-A076-F8543F45AA45}"/>
                    </a:ext>
                  </a:extLst>
                </p:cNvPr>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sp>
            <p:nvSpPr>
              <p:cNvPr id="12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7" name="组合 206"/>
            <p:cNvGrpSpPr/>
            <p:nvPr/>
          </p:nvGrpSpPr>
          <p:grpSpPr>
            <a:xfrm>
              <a:off x="9702285" y="2584710"/>
              <a:ext cx="602150" cy="725137"/>
              <a:chOff x="9702285" y="2584710"/>
              <a:chExt cx="602150" cy="725137"/>
            </a:xfrm>
            <a:noFill/>
          </p:grpSpPr>
          <p:sp>
            <p:nvSpPr>
              <p:cNvPr id="140"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142" name="Line 7"/>
              <p:cNvSpPr>
                <a:spLocks noChangeShapeType="1"/>
              </p:cNvSpPr>
              <p:nvPr/>
            </p:nvSpPr>
            <p:spPr bwMode="auto">
              <a:xfrm rot="16200000">
                <a:off x="9926093" y="3154672"/>
                <a:ext cx="310350"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209" name="组合 208"/>
            <p:cNvGrpSpPr/>
            <p:nvPr/>
          </p:nvGrpSpPr>
          <p:grpSpPr>
            <a:xfrm>
              <a:off x="9708801" y="1700541"/>
              <a:ext cx="2096515" cy="882231"/>
              <a:chOff x="9708801" y="1700541"/>
              <a:chExt cx="2096515" cy="882231"/>
            </a:xfrm>
            <a:noFill/>
          </p:grpSpPr>
          <p:cxnSp>
            <p:nvCxnSpPr>
              <p:cNvPr id="134" name="直接箭头连接符 133"/>
              <p:cNvCxnSpPr/>
              <p:nvPr/>
            </p:nvCxnSpPr>
            <p:spPr>
              <a:xfrm flipH="1">
                <a:off x="11280161" y="2118661"/>
                <a:ext cx="312595" cy="0"/>
              </a:xfrm>
              <a:prstGeom prst="straightConnector1">
                <a:avLst/>
              </a:prstGeom>
              <a:grpFill/>
              <a:ln w="19050">
                <a:solidFill>
                  <a:srgbClr val="000000"/>
                </a:solidFill>
                <a:round/>
                <a:headEnd/>
                <a:tailEnd type="triangle" w="lg" len="lg"/>
              </a:ln>
            </p:spPr>
          </p:cxnSp>
          <p:cxnSp>
            <p:nvCxnSpPr>
              <p:cNvPr id="137" name="直接箭头连接符 136"/>
              <p:cNvCxnSpPr/>
              <p:nvPr/>
            </p:nvCxnSpPr>
            <p:spPr>
              <a:xfrm flipH="1">
                <a:off x="11280161" y="1950267"/>
                <a:ext cx="312595" cy="0"/>
              </a:xfrm>
              <a:prstGeom prst="straightConnector1">
                <a:avLst/>
              </a:prstGeom>
              <a:grpFill/>
              <a:ln w="19050">
                <a:solidFill>
                  <a:srgbClr val="000000"/>
                </a:solidFill>
                <a:round/>
                <a:headEnd/>
                <a:tailEnd type="triangle" w="lg" len="lg"/>
              </a:ln>
            </p:spPr>
          </p:cxnSp>
          <p:grpSp>
            <p:nvGrpSpPr>
              <p:cNvPr id="208" name="组合 207"/>
              <p:cNvGrpSpPr/>
              <p:nvPr/>
            </p:nvGrpSpPr>
            <p:grpSpPr>
              <a:xfrm>
                <a:off x="9708801" y="1852716"/>
                <a:ext cx="1550065" cy="730056"/>
                <a:chOff x="9708801" y="1852716"/>
                <a:chExt cx="1550065" cy="730056"/>
              </a:xfrm>
              <a:grpFill/>
            </p:grpSpPr>
            <p:sp>
              <p:nvSpPr>
                <p:cNvPr id="141"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grpFill/>
                <a:ln w="28575">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0" name="组合 159"/>
            <p:cNvGrpSpPr/>
            <p:nvPr/>
          </p:nvGrpSpPr>
          <p:grpSpPr>
            <a:xfrm>
              <a:off x="6780845" y="5872349"/>
              <a:ext cx="2233022" cy="288842"/>
              <a:chOff x="6780845" y="5872349"/>
              <a:chExt cx="2233022" cy="288842"/>
            </a:xfrm>
            <a:noFill/>
          </p:grpSpPr>
          <p:grpSp>
            <p:nvGrpSpPr>
              <p:cNvPr id="147" name="组合 146"/>
              <p:cNvGrpSpPr/>
              <p:nvPr/>
            </p:nvGrpSpPr>
            <p:grpSpPr>
              <a:xfrm>
                <a:off x="6780845" y="5875237"/>
                <a:ext cx="1152066" cy="285953"/>
                <a:chOff x="7540919" y="6325045"/>
                <a:chExt cx="1215070" cy="301591"/>
              </a:xfrm>
              <a:grpFill/>
            </p:grpSpPr>
            <p:sp>
              <p:nvSpPr>
                <p:cNvPr id="148" name="Line 7"/>
                <p:cNvSpPr>
                  <a:spLocks noChangeShapeType="1"/>
                </p:cNvSpPr>
                <p:nvPr/>
              </p:nvSpPr>
              <p:spPr bwMode="auto">
                <a:xfrm>
                  <a:off x="7540919" y="6469122"/>
                  <a:ext cx="529993" cy="0"/>
                </a:xfrm>
                <a:prstGeom prst="line">
                  <a:avLst/>
                </a:prstGeom>
                <a:grpFill/>
                <a:ln w="57150">
                  <a:solidFill>
                    <a:srgbClr val="000000"/>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149" name="Text Box 5"/>
                <p:cNvSpPr txBox="1">
                  <a:spLocks noChangeArrowheads="1"/>
                </p:cNvSpPr>
                <p:nvPr/>
              </p:nvSpPr>
              <p:spPr bwMode="auto">
                <a:xfrm>
                  <a:off x="8044768" y="6325045"/>
                  <a:ext cx="711221" cy="3015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grpSp>
          <p:grpSp>
            <p:nvGrpSpPr>
              <p:cNvPr id="150" name="组合 149"/>
              <p:cNvGrpSpPr/>
              <p:nvPr/>
            </p:nvGrpSpPr>
            <p:grpSpPr>
              <a:xfrm>
                <a:off x="7872465" y="5872349"/>
                <a:ext cx="1141402" cy="288842"/>
                <a:chOff x="9288331" y="6321059"/>
                <a:chExt cx="1701568" cy="304638"/>
              </a:xfrm>
              <a:grpFill/>
            </p:grpSpPr>
            <p:sp>
              <p:nvSpPr>
                <p:cNvPr id="151" name="Line 6"/>
                <p:cNvSpPr>
                  <a:spLocks noChangeShapeType="1"/>
                </p:cNvSpPr>
                <p:nvPr/>
              </p:nvSpPr>
              <p:spPr bwMode="auto">
                <a:xfrm>
                  <a:off x="9288331" y="6469641"/>
                  <a:ext cx="707359" cy="0"/>
                </a:xfrm>
                <a:prstGeom prst="line">
                  <a:avLst/>
                </a:prstGeom>
                <a:grpFill/>
                <a:ln w="25400">
                  <a:solidFill>
                    <a:srgbClr val="FF0000"/>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9962071" y="6321059"/>
                  <a:ext cx="1027828" cy="304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grpSp>
          <p:nvGrpSpPr>
            <p:cNvPr id="159" name="组合 158"/>
            <p:cNvGrpSpPr/>
            <p:nvPr/>
          </p:nvGrpSpPr>
          <p:grpSpPr>
            <a:xfrm>
              <a:off x="5884534" y="3678569"/>
              <a:ext cx="3263895" cy="2085059"/>
              <a:chOff x="5884534" y="3678569"/>
              <a:chExt cx="3263895" cy="2085059"/>
            </a:xfrm>
            <a:noFill/>
          </p:grpSpPr>
          <p:grpSp>
            <p:nvGrpSpPr>
              <p:cNvPr id="158" name="组合 157"/>
              <p:cNvGrpSpPr/>
              <p:nvPr/>
            </p:nvGrpSpPr>
            <p:grpSpPr>
              <a:xfrm>
                <a:off x="5884534" y="3860383"/>
                <a:ext cx="3263895" cy="1903245"/>
                <a:chOff x="5884534" y="3860383"/>
                <a:chExt cx="3263895" cy="1903245"/>
              </a:xfrm>
              <a:grpFill/>
            </p:grpSpPr>
            <p:sp>
              <p:nvSpPr>
                <p:cNvPr id="138"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7" name="组合 156"/>
                <p:cNvGrpSpPr/>
                <p:nvPr/>
              </p:nvGrpSpPr>
              <p:grpSpPr>
                <a:xfrm>
                  <a:off x="5884534" y="3860383"/>
                  <a:ext cx="3263895" cy="1903245"/>
                  <a:chOff x="5884534" y="3860383"/>
                  <a:chExt cx="3263895" cy="1903245"/>
                </a:xfrm>
                <a:grpFill/>
              </p:grpSpPr>
              <p:grpSp>
                <p:nvGrpSpPr>
                  <p:cNvPr id="27" name="组合 26"/>
                  <p:cNvGrpSpPr/>
                  <p:nvPr/>
                </p:nvGrpSpPr>
                <p:grpSpPr>
                  <a:xfrm>
                    <a:off x="6400894" y="3860383"/>
                    <a:ext cx="2747535" cy="1903245"/>
                    <a:chOff x="6608301" y="4136717"/>
                    <a:chExt cx="2897789" cy="2007329"/>
                  </a:xfrm>
                  <a:grpFill/>
                </p:grpSpPr>
                <p:cxnSp>
                  <p:nvCxnSpPr>
                    <p:cNvPr id="28" name="直接箭头连接符 27"/>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29" name="组合 28"/>
                    <p:cNvGrpSpPr/>
                    <p:nvPr/>
                  </p:nvGrpSpPr>
                  <p:grpSpPr>
                    <a:xfrm>
                      <a:off x="6899083" y="4150680"/>
                      <a:ext cx="2059020" cy="942122"/>
                      <a:chOff x="5286697" y="3767069"/>
                      <a:chExt cx="2059020" cy="942122"/>
                    </a:xfrm>
                    <a:grpFill/>
                  </p:grpSpPr>
                  <p:cxnSp>
                    <p:nvCxnSpPr>
                      <p:cNvPr id="52" name="直接箭头连接符 51"/>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53" name="直接箭头连接符 52"/>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4" name="直接箭头连接符 53"/>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5" name="直接箭头连接符 54"/>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30"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nvGrpSpPr>
                    <p:cNvPr id="31" name="组合 30"/>
                    <p:cNvGrpSpPr/>
                    <p:nvPr/>
                  </p:nvGrpSpPr>
                  <p:grpSpPr>
                    <a:xfrm>
                      <a:off x="6608301" y="4136717"/>
                      <a:ext cx="2860144" cy="1826436"/>
                      <a:chOff x="6608301" y="4136717"/>
                      <a:chExt cx="2860144" cy="1826436"/>
                    </a:xfrm>
                    <a:grpFill/>
                  </p:grpSpPr>
                  <p:sp>
                    <p:nvSpPr>
                      <p:cNvPr id="51" name="Line 7"/>
                      <p:cNvSpPr>
                        <a:spLocks noChangeShapeType="1"/>
                      </p:cNvSpPr>
                      <p:nvPr/>
                    </p:nvSpPr>
                    <p:spPr bwMode="auto">
                      <a:xfrm flipH="1">
                        <a:off x="6608301" y="4987244"/>
                        <a:ext cx="828689"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1" name="直接连接符 40"/>
                      <p:cNvCxnSpPr/>
                      <p:nvPr/>
                    </p:nvCxnSpPr>
                    <p:spPr>
                      <a:xfrm>
                        <a:off x="7515743" y="4343101"/>
                        <a:ext cx="0" cy="361550"/>
                      </a:xfrm>
                      <a:prstGeom prst="line">
                        <a:avLst/>
                      </a:prstGeom>
                      <a:grpFill/>
                      <a:ln w="19050">
                        <a:solidFill>
                          <a:srgbClr val="000000"/>
                        </a:solidFill>
                        <a:round/>
                        <a:headEnd/>
                        <a:tailEnd type="triangle" w="lg" len="lg"/>
                      </a:ln>
                    </p:spPr>
                  </p:cxnSp>
                  <p:sp>
                    <p:nvSpPr>
                      <p:cNvPr id="38" name="矩形 37">
                        <a:extLst>
                          <a:ext uri="{FF2B5EF4-FFF2-40B4-BE49-F238E27FC236}">
                            <a16:creationId xmlns:a16="http://schemas.microsoft.com/office/drawing/2014/main" id="{327CE1CC-D037-4CF2-8318-D9B12A452C04}"/>
                          </a:ext>
                        </a:extLst>
                      </p:cNvPr>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grpFill/>
                      <a:ln w="19050">
                        <a:solidFill>
                          <a:srgbClr val="000000"/>
                        </a:solidFill>
                        <a:round/>
                        <a:headEnd/>
                        <a:tailEnd type="none" w="lg" len="lg"/>
                      </a:ln>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grpFill/>
                      <a:ln w="19050" cap="sq">
                        <a:solidFill>
                          <a:srgbClr val="000000"/>
                        </a:solidFill>
                        <a:miter lim="800000"/>
                        <a:headEnd/>
                        <a:tailEnd type="triangle" w="lg" len="lg"/>
                      </a:ln>
                    </p:spPr>
                  </p:cxnSp>
                  <p:sp>
                    <p:nvSpPr>
                      <p:cNvPr id="43" name="Line 7"/>
                      <p:cNvSpPr>
                        <a:spLocks noChangeShapeType="1"/>
                      </p:cNvSpPr>
                      <p:nvPr/>
                    </p:nvSpPr>
                    <p:spPr bwMode="auto">
                      <a:xfrm flipH="1">
                        <a:off x="7728992" y="4136717"/>
                        <a:ext cx="1739453"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grpFill/>
                      <a:ln w="19050" cap="sq">
                        <a:solidFill>
                          <a:srgbClr val="000000"/>
                        </a:solidFill>
                        <a:miter lim="800000"/>
                        <a:headEnd/>
                        <a:tailEnd type="none" w="med"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47" name="直接连接符 46"/>
                      <p:cNvCxnSpPr/>
                      <p:nvPr/>
                    </p:nvCxnSpPr>
                    <p:spPr>
                      <a:xfrm>
                        <a:off x="7810957" y="5185414"/>
                        <a:ext cx="0" cy="340232"/>
                      </a:xfrm>
                      <a:prstGeom prst="line">
                        <a:avLst/>
                      </a:prstGeom>
                      <a:grpFill/>
                      <a:ln w="19050">
                        <a:solidFill>
                          <a:srgbClr val="000000"/>
                        </a:solidFill>
                        <a:round/>
                        <a:headEnd/>
                        <a:tailEnd type="triangle" w="lg" len="lg"/>
                      </a:ln>
                    </p:spPr>
                  </p:cxnSp>
                  <p:sp>
                    <p:nvSpPr>
                      <p:cNvPr id="4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4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sp>
                  <p:nvSpPr>
                    <p:cNvPr id="32"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33"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34"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p>
                  </p:txBody>
                </p:sp>
              </p:grpSp>
              <p:cxnSp>
                <p:nvCxnSpPr>
                  <p:cNvPr id="133" name="直接箭头连接符 132"/>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35" name="直接箭头连接符 134"/>
                  <p:cNvCxnSpPr/>
                  <p:nvPr/>
                </p:nvCxnSpPr>
                <p:spPr>
                  <a:xfrm rot="5400000" flipV="1">
                    <a:off x="5983433" y="5031228"/>
                    <a:ext cx="312595" cy="0"/>
                  </a:xfrm>
                  <a:prstGeom prst="straightConnector1">
                    <a:avLst/>
                  </a:prstGeom>
                  <a:grpFill/>
                  <a:ln w="19050">
                    <a:solidFill>
                      <a:srgbClr val="000000"/>
                    </a:solidFill>
                    <a:round/>
                    <a:headEnd/>
                    <a:tailEnd type="triangle" w="lg" len="lg"/>
                  </a:ln>
                </p:spPr>
              </p:cxnSp>
              <p:sp>
                <p:nvSpPr>
                  <p:cNvPr id="136"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5"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6" name="Rectangle 104"/>
                  <p:cNvSpPr>
                    <a:spLocks noChangeArrowheads="1"/>
                  </p:cNvSpPr>
                  <p:nvPr/>
                </p:nvSpPr>
                <p:spPr bwMode="auto">
                  <a:xfrm>
                    <a:off x="5884534" y="4465749"/>
                    <a:ext cx="510393"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94"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grpSp>
          <p:nvGrpSpPr>
            <p:cNvPr id="164" name="组合 163"/>
            <p:cNvGrpSpPr/>
            <p:nvPr/>
          </p:nvGrpSpPr>
          <p:grpSpPr>
            <a:xfrm>
              <a:off x="5557179" y="1469408"/>
              <a:ext cx="3566805" cy="2168470"/>
              <a:chOff x="5557179" y="1469408"/>
              <a:chExt cx="3566805" cy="2168470"/>
            </a:xfrm>
            <a:noFill/>
          </p:grpSpPr>
          <p:sp>
            <p:nvSpPr>
              <p:cNvPr id="165" name="Rectangle 129"/>
              <p:cNvSpPr>
                <a:spLocks noChangeArrowheads="1"/>
              </p:cNvSpPr>
              <p:nvPr/>
            </p:nvSpPr>
            <p:spPr bwMode="auto">
              <a:xfrm>
                <a:off x="5572419" y="2097917"/>
                <a:ext cx="810414" cy="1491370"/>
              </a:xfrm>
              <a:prstGeom prst="rect">
                <a:avLst/>
              </a:prstGeom>
              <a:grp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p>
            </p:txBody>
          </p:sp>
          <p:cxnSp>
            <p:nvCxnSpPr>
              <p:cNvPr id="166" name="直接连接符 165"/>
              <p:cNvCxnSpPr/>
              <p:nvPr/>
            </p:nvCxnSpPr>
            <p:spPr>
              <a:xfrm flipH="1">
                <a:off x="6403153" y="3049806"/>
                <a:ext cx="1046745" cy="0"/>
              </a:xfrm>
              <a:prstGeom prst="line">
                <a:avLst/>
              </a:prstGeom>
              <a:grpFill/>
              <a:ln w="19050">
                <a:solidFill>
                  <a:srgbClr val="000000"/>
                </a:solidFill>
                <a:round/>
                <a:headEnd/>
                <a:tailEnd type="none" w="lg" len="lg"/>
              </a:ln>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1200">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7991932" y="3213009"/>
                <a:ext cx="1121174" cy="0"/>
              </a:xfrm>
              <a:prstGeom prst="line">
                <a:avLst/>
              </a:prstGeom>
              <a:grpFill/>
              <a:ln w="19050">
                <a:solidFill>
                  <a:srgbClr val="000000"/>
                </a:solidFill>
                <a:round/>
                <a:headEnd/>
                <a:tailEnd type="none" w="lg" len="lg"/>
              </a:ln>
            </p:spPr>
          </p:cxnSp>
          <p:sp>
            <p:nvSpPr>
              <p:cNvPr id="170" name="等腰三角形 169"/>
              <p:cNvSpPr/>
              <p:nvPr/>
            </p:nvSpPr>
            <p:spPr>
              <a:xfrm rot="5400000" flipH="1">
                <a:off x="8633618" y="3143229"/>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10220" y="2249954"/>
                <a:ext cx="812675"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173"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174" name="直接箭头连接符 173"/>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175"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177" name="Line 7"/>
              <p:cNvSpPr>
                <a:spLocks noChangeShapeType="1"/>
              </p:cNvSpPr>
              <p:nvPr/>
            </p:nvSpPr>
            <p:spPr bwMode="auto">
              <a:xfrm flipH="1">
                <a:off x="8311309" y="3056935"/>
                <a:ext cx="812675" cy="0"/>
              </a:xfrm>
              <a:prstGeom prst="line">
                <a:avLst/>
              </a:prstGeom>
              <a:grpFill/>
              <a:ln w="19050">
                <a:solidFill>
                  <a:schemeClr val="tx1"/>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179" name="组合 178"/>
              <p:cNvGrpSpPr/>
              <p:nvPr/>
            </p:nvGrpSpPr>
            <p:grpSpPr>
              <a:xfrm>
                <a:off x="7627329" y="3359499"/>
                <a:ext cx="499781" cy="278379"/>
                <a:chOff x="1081011" y="4795829"/>
                <a:chExt cx="527112" cy="293603"/>
              </a:xfrm>
              <a:grpFill/>
            </p:grpSpPr>
            <p:cxnSp>
              <p:nvCxnSpPr>
                <p:cNvPr id="189" name="直接箭头连接符 188"/>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190" name="直接箭头连接符 189"/>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180"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181"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p>
            </p:txBody>
          </p:sp>
          <p:sp>
            <p:nvSpPr>
              <p:cNvPr id="182"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193" name="组合 192"/>
            <p:cNvGrpSpPr/>
            <p:nvPr/>
          </p:nvGrpSpPr>
          <p:grpSpPr>
            <a:xfrm>
              <a:off x="9209932" y="3236717"/>
              <a:ext cx="2408560" cy="772225"/>
              <a:chOff x="9209932" y="3236717"/>
              <a:chExt cx="2408560" cy="772225"/>
            </a:xfrm>
            <a:noFill/>
          </p:grpSpPr>
          <p:sp>
            <p:nvSpPr>
              <p:cNvPr id="194"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nvGrpSpPr>
              <p:cNvPr id="195" name="组合 194"/>
              <p:cNvGrpSpPr/>
              <p:nvPr/>
            </p:nvGrpSpPr>
            <p:grpSpPr>
              <a:xfrm>
                <a:off x="9209932" y="3236717"/>
                <a:ext cx="2408560" cy="772225"/>
                <a:chOff x="9209932" y="3236717"/>
                <a:chExt cx="2408560" cy="772225"/>
              </a:xfrm>
              <a:grpFill/>
            </p:grpSpPr>
            <p:sp>
              <p:nvSpPr>
                <p:cNvPr id="196"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a:grpFill/>
              </p:grpSpPr>
              <p:sp>
                <p:nvSpPr>
                  <p:cNvPr id="200"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201" name="Line 7"/>
                  <p:cNvSpPr>
                    <a:spLocks noChangeShapeType="1"/>
                  </p:cNvSpPr>
                  <p:nvPr/>
                </p:nvSpPr>
                <p:spPr bwMode="auto">
                  <a:xfrm>
                    <a:off x="9570959" y="3693080"/>
                    <a:ext cx="768531"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a:grpFill/>
                </p:grpSpPr>
                <p:cxnSp>
                  <p:nvCxnSpPr>
                    <p:cNvPr id="205" name="直接连接符 204"/>
                    <p:cNvCxnSpPr/>
                    <p:nvPr/>
                  </p:nvCxnSpPr>
                  <p:spPr>
                    <a:xfrm rot="5400000" flipH="1">
                      <a:off x="6407921" y="6811986"/>
                      <a:ext cx="768533" cy="0"/>
                    </a:xfrm>
                    <a:prstGeom prst="line">
                      <a:avLst/>
                    </a:prstGeom>
                    <a:grpFill/>
                    <a:ln w="19050">
                      <a:solidFill>
                        <a:srgbClr val="000000"/>
                      </a:solidFill>
                      <a:round/>
                      <a:headEnd/>
                      <a:tailEnd type="none" w="lg" len="lg"/>
                    </a:ln>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204"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198" name="直接箭头连接符 197"/>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99" name="直接箭头连接符 198"/>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grpSp>
      <p:sp>
        <p:nvSpPr>
          <p:cNvPr id="2" name="标题 1"/>
          <p:cNvSpPr>
            <a:spLocks noGrp="1"/>
          </p:cNvSpPr>
          <p:nvPr>
            <p:ph type="title"/>
          </p:nvPr>
        </p:nvSpPr>
        <p:spPr>
          <a:xfrm>
            <a:off x="487823" y="257614"/>
            <a:ext cx="3747294" cy="617641"/>
          </a:xfrm>
        </p:spPr>
        <p:txBody>
          <a:bodyPr/>
          <a:lstStyle/>
          <a:p>
            <a:r>
              <a:rPr lang="zh-CN" altLang="en-US"/>
              <a:t>取指令数据通路</a:t>
            </a:r>
          </a:p>
        </p:txBody>
      </p:sp>
      <p:sp>
        <p:nvSpPr>
          <p:cNvPr id="191" name="TextBox 24"/>
          <p:cNvSpPr txBox="1"/>
          <p:nvPr/>
        </p:nvSpPr>
        <p:spPr>
          <a:xfrm>
            <a:off x="1555318" y="1946574"/>
            <a:ext cx="3179726" cy="561116"/>
          </a:xfrm>
          <a:prstGeom prst="rect">
            <a:avLst/>
          </a:prstGeom>
          <a:noFill/>
        </p:spPr>
        <p:txBody>
          <a:bodyPr wrap="square" rtlCol="0">
            <a:spAutoFit/>
          </a:bodyPr>
          <a:lstStyle/>
          <a:p>
            <a:pPr>
              <a:lnSpc>
                <a:spcPct val="130000"/>
              </a:lnSpc>
              <a:spcBef>
                <a:spcPts val="569"/>
              </a:spcBef>
              <a:spcAft>
                <a:spcPts val="569"/>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M[PC</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6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IR</a:t>
            </a:r>
          </a:p>
        </p:txBody>
      </p:sp>
      <p:sp>
        <p:nvSpPr>
          <p:cNvPr id="365" name="Line 7"/>
          <p:cNvSpPr>
            <a:spLocks noChangeShapeType="1"/>
          </p:cNvSpPr>
          <p:nvPr/>
        </p:nvSpPr>
        <p:spPr bwMode="auto">
          <a:xfrm flipH="1">
            <a:off x="6408649" y="2353636"/>
            <a:ext cx="1038419"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19" name="组合 18"/>
          <p:cNvGrpSpPr/>
          <p:nvPr/>
        </p:nvGrpSpPr>
        <p:grpSpPr>
          <a:xfrm>
            <a:off x="8319753" y="1847965"/>
            <a:ext cx="804234" cy="150880"/>
            <a:chOff x="8319753" y="1847965"/>
            <a:chExt cx="804234" cy="150880"/>
          </a:xfrm>
        </p:grpSpPr>
        <p:cxnSp>
          <p:nvCxnSpPr>
            <p:cNvPr id="352" name="直接连接符 351"/>
            <p:cNvCxnSpPr/>
            <p:nvPr/>
          </p:nvCxnSpPr>
          <p:spPr>
            <a:xfrm>
              <a:off x="8319753" y="1931629"/>
              <a:ext cx="804234" cy="0"/>
            </a:xfrm>
            <a:prstGeom prst="line">
              <a:avLst/>
            </a:prstGeom>
            <a:solidFill>
              <a:srgbClr val="59B2FF"/>
            </a:solidFill>
            <a:ln w="57150">
              <a:solidFill>
                <a:srgbClr val="59B2FF"/>
              </a:solidFill>
              <a:round/>
              <a:headEnd/>
              <a:tailEnd type="none" w="lg" len="lg"/>
            </a:ln>
          </p:spPr>
        </p:cxnSp>
        <p:sp>
          <p:nvSpPr>
            <p:cNvPr id="353" name="等腰三角形 352"/>
            <p:cNvSpPr/>
            <p:nvPr/>
          </p:nvSpPr>
          <p:spPr>
            <a:xfrm rot="5400000" flipH="1">
              <a:off x="8633621" y="1852898"/>
              <a:ext cx="150880" cy="141013"/>
            </a:xfrm>
            <a:prstGeom prst="triangle">
              <a:avLst/>
            </a:prstGeom>
            <a:solidFill>
              <a:schemeClr val="bg1"/>
            </a:solidFill>
            <a:ln w="19050">
              <a:solidFill>
                <a:srgbClr val="59B2FF"/>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54" name="Rectangle 104"/>
          <p:cNvSpPr>
            <a:spLocks noChangeArrowheads="1"/>
          </p:cNvSpPr>
          <p:nvPr/>
        </p:nvSpPr>
        <p:spPr bwMode="auto">
          <a:xfrm>
            <a:off x="7463479" y="1610460"/>
            <a:ext cx="847833" cy="404591"/>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PC</a:t>
            </a:r>
          </a:p>
        </p:txBody>
      </p:sp>
      <p:grpSp>
        <p:nvGrpSpPr>
          <p:cNvPr id="18" name="组合 17"/>
          <p:cNvGrpSpPr/>
          <p:nvPr/>
        </p:nvGrpSpPr>
        <p:grpSpPr>
          <a:xfrm>
            <a:off x="6940931" y="1878569"/>
            <a:ext cx="516039" cy="284527"/>
            <a:chOff x="6940931" y="1878569"/>
            <a:chExt cx="516039" cy="284527"/>
          </a:xfrm>
        </p:grpSpPr>
        <p:cxnSp>
          <p:nvCxnSpPr>
            <p:cNvPr id="351" name="直接箭头连接符 350"/>
            <p:cNvCxnSpPr/>
            <p:nvPr/>
          </p:nvCxnSpPr>
          <p:spPr>
            <a:xfrm>
              <a:off x="6940931" y="1914798"/>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55" name="Text Box 52"/>
            <p:cNvSpPr txBox="1">
              <a:spLocks noChangeArrowheads="1"/>
            </p:cNvSpPr>
            <p:nvPr/>
          </p:nvSpPr>
          <p:spPr bwMode="auto">
            <a:xfrm>
              <a:off x="6953117" y="1878569"/>
              <a:ext cx="396795" cy="28452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2" name="组合 21"/>
          <p:cNvGrpSpPr/>
          <p:nvPr/>
        </p:nvGrpSpPr>
        <p:grpSpPr>
          <a:xfrm>
            <a:off x="8318122" y="2318328"/>
            <a:ext cx="731766" cy="257570"/>
            <a:chOff x="8318122" y="2318328"/>
            <a:chExt cx="731766" cy="257570"/>
          </a:xfrm>
        </p:grpSpPr>
        <p:cxnSp>
          <p:nvCxnSpPr>
            <p:cNvPr id="358" name="直接箭头连接符 357"/>
            <p:cNvCxnSpPr/>
            <p:nvPr/>
          </p:nvCxnSpPr>
          <p:spPr>
            <a:xfrm flipH="1">
              <a:off x="8318122" y="2462479"/>
              <a:ext cx="332495"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59" name="Text Box 50"/>
            <p:cNvSpPr txBox="1">
              <a:spLocks noChangeArrowheads="1"/>
            </p:cNvSpPr>
            <p:nvPr/>
          </p:nvSpPr>
          <p:spPr bwMode="auto">
            <a:xfrm>
              <a:off x="8670400" y="2318328"/>
              <a:ext cx="379488" cy="257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 name="组合 19"/>
          <p:cNvGrpSpPr/>
          <p:nvPr/>
        </p:nvGrpSpPr>
        <p:grpSpPr>
          <a:xfrm>
            <a:off x="7471096" y="2249954"/>
            <a:ext cx="1659419" cy="1610429"/>
            <a:chOff x="7463476" y="2249954"/>
            <a:chExt cx="1659419" cy="1610429"/>
          </a:xfrm>
        </p:grpSpPr>
        <p:sp>
          <p:nvSpPr>
            <p:cNvPr id="356" name="Line 7"/>
            <p:cNvSpPr>
              <a:spLocks noChangeShapeType="1"/>
            </p:cNvSpPr>
            <p:nvPr/>
          </p:nvSpPr>
          <p:spPr bwMode="auto">
            <a:xfrm flipH="1">
              <a:off x="8310220" y="2249954"/>
              <a:ext cx="812675"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61" name="Line 7"/>
            <p:cNvSpPr>
              <a:spLocks noChangeShapeType="1"/>
            </p:cNvSpPr>
            <p:nvPr/>
          </p:nvSpPr>
          <p:spPr bwMode="auto">
            <a:xfrm flipH="1">
              <a:off x="7463476" y="3860383"/>
              <a:ext cx="1649260"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21" name="组合 20"/>
          <p:cNvGrpSpPr/>
          <p:nvPr/>
        </p:nvGrpSpPr>
        <p:grpSpPr>
          <a:xfrm>
            <a:off x="6660233" y="3860383"/>
            <a:ext cx="389597" cy="231896"/>
            <a:chOff x="6660233" y="3860383"/>
            <a:chExt cx="389597" cy="231896"/>
          </a:xfrm>
        </p:grpSpPr>
        <p:cxnSp>
          <p:nvCxnSpPr>
            <p:cNvPr id="360" name="直接箭头连接符 359"/>
            <p:cNvCxnSpPr/>
            <p:nvPr/>
          </p:nvCxnSpPr>
          <p:spPr>
            <a:xfrm>
              <a:off x="6676599" y="3873622"/>
              <a:ext cx="373231"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62" name="Text Box 46"/>
            <p:cNvSpPr txBox="1">
              <a:spLocks noChangeArrowheads="1"/>
            </p:cNvSpPr>
            <p:nvPr/>
          </p:nvSpPr>
          <p:spPr bwMode="auto">
            <a:xfrm>
              <a:off x="6660233" y="3860383"/>
              <a:ext cx="389597" cy="231896"/>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p>
          </p:txBody>
        </p:sp>
      </p:grpSp>
      <p:sp>
        <p:nvSpPr>
          <p:cNvPr id="357" name="Rectangle 104"/>
          <p:cNvSpPr>
            <a:spLocks noChangeArrowheads="1"/>
          </p:cNvSpPr>
          <p:nvPr/>
        </p:nvSpPr>
        <p:spPr bwMode="auto">
          <a:xfrm>
            <a:off x="7454688" y="2160845"/>
            <a:ext cx="847833" cy="404590"/>
          </a:xfrm>
          <a:prstGeom prst="rect">
            <a:avLst/>
          </a:prstGeom>
          <a:solidFill>
            <a:srgbClr val="59B2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AR</a:t>
            </a:r>
          </a:p>
        </p:txBody>
      </p:sp>
      <p:cxnSp>
        <p:nvCxnSpPr>
          <p:cNvPr id="367" name="直接连接符 366"/>
          <p:cNvCxnSpPr/>
          <p:nvPr/>
        </p:nvCxnSpPr>
        <p:spPr>
          <a:xfrm>
            <a:off x="7264918" y="4054179"/>
            <a:ext cx="0" cy="342803"/>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cxnSp>
      <p:sp>
        <p:nvSpPr>
          <p:cNvPr id="363" name="Rectangle 104"/>
          <p:cNvSpPr>
            <a:spLocks noChangeArrowheads="1"/>
          </p:cNvSpPr>
          <p:nvPr/>
        </p:nvSpPr>
        <p:spPr bwMode="auto">
          <a:xfrm>
            <a:off x="7054760" y="3678569"/>
            <a:ext cx="399191" cy="404590"/>
          </a:xfrm>
          <a:prstGeom prst="rect">
            <a:avLst/>
          </a:prstGeom>
          <a:solidFill>
            <a:srgbClr val="59B2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364" name="上下箭头 363"/>
          <p:cNvSpPr/>
          <p:nvPr/>
        </p:nvSpPr>
        <p:spPr>
          <a:xfrm>
            <a:off x="9074049" y="1226542"/>
            <a:ext cx="177326" cy="4934647"/>
          </a:xfrm>
          <a:prstGeom prst="upDownArrow">
            <a:avLst/>
          </a:prstGeom>
          <a:solidFill>
            <a:srgbClr val="59B2FF"/>
          </a:solidFill>
          <a:ln w="1270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24" name="组合 23"/>
          <p:cNvGrpSpPr/>
          <p:nvPr/>
        </p:nvGrpSpPr>
        <p:grpSpPr>
          <a:xfrm>
            <a:off x="8112815" y="4367614"/>
            <a:ext cx="1035613" cy="442981"/>
            <a:chOff x="8112815" y="4367614"/>
            <a:chExt cx="1035613" cy="442981"/>
          </a:xfrm>
        </p:grpSpPr>
        <p:cxnSp>
          <p:nvCxnSpPr>
            <p:cNvPr id="375" name="直接箭头连接符 374"/>
            <p:cNvCxnSpPr/>
            <p:nvPr/>
          </p:nvCxnSpPr>
          <p:spPr>
            <a:xfrm flipH="1">
              <a:off x="8112815" y="4522590"/>
              <a:ext cx="516040"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76" name="Text Box 123"/>
            <p:cNvSpPr txBox="1">
              <a:spLocks noChangeArrowheads="1"/>
            </p:cNvSpPr>
            <p:nvPr/>
          </p:nvSpPr>
          <p:spPr bwMode="auto">
            <a:xfrm>
              <a:off x="8557603" y="4367614"/>
              <a:ext cx="59082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cxnSp>
        <p:nvCxnSpPr>
          <p:cNvPr id="379" name="直接连接符 378"/>
          <p:cNvCxnSpPr/>
          <p:nvPr/>
        </p:nvCxnSpPr>
        <p:spPr>
          <a:xfrm>
            <a:off x="7541190" y="4854703"/>
            <a:ext cx="0" cy="322590"/>
          </a:xfrm>
          <a:prstGeom prst="line">
            <a:avLst/>
          </a:prstGeom>
          <a:noFill/>
          <a:ln w="57150">
            <a:solidFill>
              <a:srgbClr val="ED7D31"/>
            </a:solidFill>
            <a:round/>
            <a:headEnd w="sm" len="sm"/>
            <a:tailEnd type="triangle" w="sm" len="sm"/>
          </a:ln>
          <a:extLst>
            <a:ext uri="{909E8E84-426E-40DD-AFC4-6F175D3DCCD1}">
              <a14:hiddenFill xmlns:a14="http://schemas.microsoft.com/office/drawing/2010/main">
                <a:noFill/>
              </a14:hiddenFill>
            </a:ext>
          </a:extLst>
        </p:spPr>
      </p:cxnSp>
      <p:grpSp>
        <p:nvGrpSpPr>
          <p:cNvPr id="23" name="组合 22"/>
          <p:cNvGrpSpPr/>
          <p:nvPr/>
        </p:nvGrpSpPr>
        <p:grpSpPr>
          <a:xfrm>
            <a:off x="6923106" y="4364631"/>
            <a:ext cx="1285607" cy="488596"/>
            <a:chOff x="7076668" y="4516047"/>
            <a:chExt cx="1285607" cy="488596"/>
          </a:xfrm>
          <a:effectLst/>
        </p:grpSpPr>
        <p:sp>
          <p:nvSpPr>
            <p:cNvPr id="369" name="任意多边形 368"/>
            <p:cNvSpPr/>
            <p:nvPr/>
          </p:nvSpPr>
          <p:spPr>
            <a:xfrm rot="10800000">
              <a:off x="7076668" y="4548237"/>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70" name="矩形 369">
              <a:extLst>
                <a:ext uri="{FF2B5EF4-FFF2-40B4-BE49-F238E27FC236}">
                  <a16:creationId xmlns:a16="http://schemas.microsoft.com/office/drawing/2014/main" id="{327CE1CC-D037-4CF2-8318-D9B12A452C04}"/>
                </a:ext>
              </a:extLst>
            </p:cNvPr>
            <p:cNvSpPr/>
            <p:nvPr/>
          </p:nvSpPr>
          <p:spPr>
            <a:xfrm>
              <a:off x="7409510" y="4627653"/>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1" name="Text Box 108"/>
            <p:cNvSpPr txBox="1">
              <a:spLocks noChangeArrowheads="1"/>
            </p:cNvSpPr>
            <p:nvPr/>
          </p:nvSpPr>
          <p:spPr bwMode="auto">
            <a:xfrm>
              <a:off x="7283774" y="4527836"/>
              <a:ext cx="289065" cy="260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372" name="Text Box 107"/>
            <p:cNvSpPr txBox="1">
              <a:spLocks noChangeArrowheads="1"/>
            </p:cNvSpPr>
            <p:nvPr/>
          </p:nvSpPr>
          <p:spPr bwMode="auto">
            <a:xfrm>
              <a:off x="7884349" y="4516047"/>
              <a:ext cx="261145" cy="24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grpSp>
        <p:nvGrpSpPr>
          <p:cNvPr id="381" name="组合 380"/>
          <p:cNvGrpSpPr/>
          <p:nvPr/>
        </p:nvGrpSpPr>
        <p:grpSpPr>
          <a:xfrm>
            <a:off x="6940926" y="1506756"/>
            <a:ext cx="516039" cy="383919"/>
            <a:chOff x="7177868" y="1654379"/>
            <a:chExt cx="544260" cy="404914"/>
          </a:xfrm>
          <a:noFill/>
        </p:grpSpPr>
        <p:cxnSp>
          <p:nvCxnSpPr>
            <p:cNvPr id="382" name="直接箭头连接符 381"/>
            <p:cNvCxnSpPr/>
            <p:nvPr/>
          </p:nvCxnSpPr>
          <p:spPr>
            <a:xfrm>
              <a:off x="7177868" y="1917849"/>
              <a:ext cx="544260" cy="0"/>
            </a:xfrm>
            <a:prstGeom prst="straightConnector1">
              <a:avLst/>
            </a:prstGeom>
            <a:grpFill/>
            <a:ln w="25400">
              <a:solidFill>
                <a:srgbClr val="FF0000"/>
              </a:solidFill>
              <a:round/>
              <a:headEnd w="lg" len="lg"/>
              <a:tailEnd type="stealth" w="lg" len="lg"/>
            </a:ln>
          </p:spPr>
        </p:cxnSp>
        <p:sp>
          <p:nvSpPr>
            <p:cNvPr id="38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88" name="Rectangle 129"/>
          <p:cNvSpPr>
            <a:spLocks noChangeArrowheads="1"/>
          </p:cNvSpPr>
          <p:nvPr/>
        </p:nvSpPr>
        <p:spPr bwMode="auto">
          <a:xfrm>
            <a:off x="5572419" y="2097917"/>
            <a:ext cx="810414" cy="1491370"/>
          </a:xfrm>
          <a:prstGeom prst="rect">
            <a:avLst/>
          </a:prstGeom>
          <a:solidFill>
            <a:srgbClr val="00B050"/>
          </a:solidFill>
          <a:ln w="28575">
            <a:solidFill>
              <a:srgbClr val="000000"/>
            </a:solidFill>
            <a:miter lim="800000"/>
            <a:headEnd/>
            <a:tailEnd/>
          </a:ln>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p>
        </p:txBody>
      </p:sp>
      <p:sp>
        <p:nvSpPr>
          <p:cNvPr id="391" name="Line 7"/>
          <p:cNvSpPr>
            <a:spLocks noChangeShapeType="1"/>
          </p:cNvSpPr>
          <p:nvPr/>
        </p:nvSpPr>
        <p:spPr bwMode="auto">
          <a:xfrm>
            <a:off x="6400896" y="3197651"/>
            <a:ext cx="1046744" cy="0"/>
          </a:xfrm>
          <a:prstGeom prst="line">
            <a:avLst/>
          </a:prstGeom>
          <a:noFill/>
          <a:ln w="57150">
            <a:solidFill>
              <a:srgbClr val="00B050"/>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92" name="Rectangle 104"/>
          <p:cNvSpPr>
            <a:spLocks noChangeArrowheads="1"/>
          </p:cNvSpPr>
          <p:nvPr/>
        </p:nvSpPr>
        <p:spPr bwMode="auto">
          <a:xfrm>
            <a:off x="7454688" y="2937082"/>
            <a:ext cx="847833"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p>
        </p:txBody>
      </p:sp>
      <p:grpSp>
        <p:nvGrpSpPr>
          <p:cNvPr id="25" name="组合 24"/>
          <p:cNvGrpSpPr/>
          <p:nvPr/>
        </p:nvGrpSpPr>
        <p:grpSpPr>
          <a:xfrm>
            <a:off x="6045841" y="1469408"/>
            <a:ext cx="417020" cy="615200"/>
            <a:chOff x="6045841" y="1469408"/>
            <a:chExt cx="417020" cy="615200"/>
          </a:xfrm>
        </p:grpSpPr>
        <p:sp>
          <p:nvSpPr>
            <p:cNvPr id="393" name="Line 127"/>
            <p:cNvSpPr>
              <a:spLocks noChangeShapeType="1"/>
            </p:cNvSpPr>
            <p:nvPr/>
          </p:nvSpPr>
          <p:spPr bwMode="auto">
            <a:xfrm>
              <a:off x="6180646" y="1744989"/>
              <a:ext cx="0" cy="339619"/>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95" name="Text Box 126"/>
            <p:cNvSpPr txBox="1">
              <a:spLocks noChangeArrowheads="1"/>
            </p:cNvSpPr>
            <p:nvPr/>
          </p:nvSpPr>
          <p:spPr bwMode="auto">
            <a:xfrm>
              <a:off x="6045841" y="1469408"/>
              <a:ext cx="417020" cy="27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Read</a:t>
              </a:r>
            </a:p>
          </p:txBody>
        </p:sp>
      </p:grpSp>
      <p:grpSp>
        <p:nvGrpSpPr>
          <p:cNvPr id="36" name="组合 35"/>
          <p:cNvGrpSpPr/>
          <p:nvPr/>
        </p:nvGrpSpPr>
        <p:grpSpPr>
          <a:xfrm>
            <a:off x="7039350" y="3336617"/>
            <a:ext cx="605501" cy="301263"/>
            <a:chOff x="7039350" y="3336617"/>
            <a:chExt cx="605501" cy="301263"/>
          </a:xfrm>
        </p:grpSpPr>
        <p:cxnSp>
          <p:nvCxnSpPr>
            <p:cNvPr id="394" name="直接箭头连接符 393"/>
            <p:cNvCxnSpPr/>
            <p:nvPr/>
          </p:nvCxnSpPr>
          <p:spPr>
            <a:xfrm flipV="1">
              <a:off x="7626230" y="3361218"/>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96" name="Text Box 8"/>
            <p:cNvSpPr txBox="1">
              <a:spLocks noChangeArrowheads="1"/>
            </p:cNvSpPr>
            <p:nvPr/>
          </p:nvSpPr>
          <p:spPr bwMode="auto">
            <a:xfrm>
              <a:off x="7039350" y="3336617"/>
              <a:ext cx="605501" cy="26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4" name="组合 43"/>
          <p:cNvGrpSpPr/>
          <p:nvPr/>
        </p:nvGrpSpPr>
        <p:grpSpPr>
          <a:xfrm>
            <a:off x="6794340" y="5379711"/>
            <a:ext cx="679449" cy="383917"/>
            <a:chOff x="6794340" y="5379711"/>
            <a:chExt cx="679449" cy="383917"/>
          </a:xfrm>
        </p:grpSpPr>
        <p:sp>
          <p:nvSpPr>
            <p:cNvPr id="397" name="Text Box 38"/>
            <p:cNvSpPr txBox="1">
              <a:spLocks noChangeArrowheads="1"/>
            </p:cNvSpPr>
            <p:nvPr/>
          </p:nvSpPr>
          <p:spPr bwMode="auto">
            <a:xfrm>
              <a:off x="6794340"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9" name="直接箭头连接符 398"/>
            <p:cNvCxnSpPr/>
            <p:nvPr/>
          </p:nvCxnSpPr>
          <p:spPr>
            <a:xfrm>
              <a:off x="6812517" y="5389820"/>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26" name="组合 25"/>
          <p:cNvGrpSpPr/>
          <p:nvPr/>
        </p:nvGrpSpPr>
        <p:grpSpPr>
          <a:xfrm>
            <a:off x="7733439" y="5317022"/>
            <a:ext cx="1379296" cy="150880"/>
            <a:chOff x="7733439" y="5317022"/>
            <a:chExt cx="1379296" cy="150880"/>
          </a:xfrm>
        </p:grpSpPr>
        <p:cxnSp>
          <p:nvCxnSpPr>
            <p:cNvPr id="400" name="直接连接符 399"/>
            <p:cNvCxnSpPr/>
            <p:nvPr/>
          </p:nvCxnSpPr>
          <p:spPr>
            <a:xfrm>
              <a:off x="7733439" y="5389820"/>
              <a:ext cx="1379296" cy="0"/>
            </a:xfrm>
            <a:prstGeom prst="line">
              <a:avLst/>
            </a:prstGeom>
            <a:noFill/>
            <a:ln w="57150">
              <a:solidFill>
                <a:srgbClr val="ED7D31"/>
              </a:solidFill>
              <a:round/>
              <a:headEnd/>
              <a:tailEnd type="none" w="lg" len="lg"/>
            </a:ln>
            <a:extLst>
              <a:ext uri="{909E8E84-426E-40DD-AFC4-6F175D3DCCD1}">
                <a14:hiddenFill xmlns:a14="http://schemas.microsoft.com/office/drawing/2010/main">
                  <a:noFill/>
                </a14:hiddenFill>
              </a:ext>
            </a:extLst>
          </p:spPr>
        </p:cxnSp>
        <p:sp>
          <p:nvSpPr>
            <p:cNvPr id="401" name="等腰三角形 400"/>
            <p:cNvSpPr/>
            <p:nvPr/>
          </p:nvSpPr>
          <p:spPr>
            <a:xfrm rot="5400000" flipH="1">
              <a:off x="8335630" y="5321955"/>
              <a:ext cx="150880" cy="141013"/>
            </a:xfrm>
            <a:prstGeom prst="triangle">
              <a:avLst/>
            </a:prstGeom>
            <a:solidFill>
              <a:schemeClr val="bg1"/>
            </a:solidFill>
            <a:ln w="19050">
              <a:solidFill>
                <a:srgbClr val="ED7D31"/>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78" name="Rectangle 104"/>
          <p:cNvSpPr>
            <a:spLocks noChangeArrowheads="1"/>
          </p:cNvSpPr>
          <p:nvPr/>
        </p:nvSpPr>
        <p:spPr bwMode="auto">
          <a:xfrm>
            <a:off x="7334248" y="5187525"/>
            <a:ext cx="399191"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sp>
        <p:nvSpPr>
          <p:cNvPr id="402" name="Line 7"/>
          <p:cNvSpPr>
            <a:spLocks noChangeShapeType="1"/>
          </p:cNvSpPr>
          <p:nvPr/>
        </p:nvSpPr>
        <p:spPr bwMode="auto">
          <a:xfrm flipH="1">
            <a:off x="8311313" y="1759314"/>
            <a:ext cx="792273" cy="0"/>
          </a:xfrm>
          <a:prstGeom prst="line">
            <a:avLst/>
          </a:prstGeom>
          <a:noFill/>
          <a:ln w="57150">
            <a:solidFill>
              <a:srgbClr val="ED7D31"/>
            </a:solidFill>
            <a:round/>
            <a:headE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05" name="Rectangle 104"/>
          <p:cNvSpPr>
            <a:spLocks noChangeArrowheads="1"/>
          </p:cNvSpPr>
          <p:nvPr/>
        </p:nvSpPr>
        <p:spPr bwMode="auto">
          <a:xfrm>
            <a:off x="7463479" y="1610460"/>
            <a:ext cx="847834" cy="404591"/>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407" name="上下箭头 406"/>
          <p:cNvSpPr/>
          <p:nvPr/>
        </p:nvSpPr>
        <p:spPr>
          <a:xfrm>
            <a:off x="9074067" y="1226542"/>
            <a:ext cx="177326" cy="4934647"/>
          </a:xfrm>
          <a:prstGeom prst="upDownArrow">
            <a:avLst/>
          </a:prstGeom>
          <a:solidFill>
            <a:srgbClr val="ED7D31"/>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410" name="Rectangle 104"/>
          <p:cNvSpPr>
            <a:spLocks noChangeArrowheads="1"/>
          </p:cNvSpPr>
          <p:nvPr/>
        </p:nvSpPr>
        <p:spPr bwMode="auto">
          <a:xfrm>
            <a:off x="9945507" y="3298292"/>
            <a:ext cx="1077271"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411" name="Line 7"/>
          <p:cNvSpPr>
            <a:spLocks noChangeShapeType="1"/>
          </p:cNvSpPr>
          <p:nvPr/>
        </p:nvSpPr>
        <p:spPr bwMode="auto">
          <a:xfrm>
            <a:off x="9209932" y="3439747"/>
            <a:ext cx="728681" cy="0"/>
          </a:xfrm>
          <a:prstGeom prst="line">
            <a:avLst/>
          </a:prstGeom>
          <a:noFill/>
          <a:ln w="57150">
            <a:solidFill>
              <a:srgbClr val="00B050"/>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60" name="组合 59"/>
          <p:cNvGrpSpPr/>
          <p:nvPr/>
        </p:nvGrpSpPr>
        <p:grpSpPr>
          <a:xfrm>
            <a:off x="11032797" y="3236717"/>
            <a:ext cx="496945" cy="383918"/>
            <a:chOff x="11032797" y="3236717"/>
            <a:chExt cx="496945" cy="383918"/>
          </a:xfrm>
        </p:grpSpPr>
        <p:sp>
          <p:nvSpPr>
            <p:cNvPr id="409" name="Text Box 36"/>
            <p:cNvSpPr txBox="1">
              <a:spLocks noChangeArrowheads="1"/>
            </p:cNvSpPr>
            <p:nvPr/>
          </p:nvSpPr>
          <p:spPr bwMode="auto">
            <a:xfrm>
              <a:off x="11167382" y="3236717"/>
              <a:ext cx="362360"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12" name="直接箭头连接符 411"/>
            <p:cNvCxnSpPr/>
            <p:nvPr/>
          </p:nvCxnSpPr>
          <p:spPr>
            <a:xfrm flipH="1">
              <a:off x="11032797" y="3494901"/>
              <a:ext cx="44931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sp>
        <p:nvSpPr>
          <p:cNvPr id="413" name="上下箭头 412"/>
          <p:cNvSpPr/>
          <p:nvPr/>
        </p:nvSpPr>
        <p:spPr>
          <a:xfrm>
            <a:off x="9074067" y="1226542"/>
            <a:ext cx="177326" cy="4934647"/>
          </a:xfrm>
          <a:prstGeom prst="upDownArrow">
            <a:avLst/>
          </a:prstGeom>
          <a:solidFill>
            <a:srgbClr val="00B050"/>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57" name="组合 56"/>
          <p:cNvGrpSpPr/>
          <p:nvPr/>
        </p:nvGrpSpPr>
        <p:grpSpPr>
          <a:xfrm>
            <a:off x="8317840" y="3138708"/>
            <a:ext cx="794870" cy="150880"/>
            <a:chOff x="8470636" y="3290696"/>
            <a:chExt cx="794870" cy="150880"/>
          </a:xfrm>
        </p:grpSpPr>
        <p:cxnSp>
          <p:nvCxnSpPr>
            <p:cNvPr id="416" name="直接连接符 415"/>
            <p:cNvCxnSpPr/>
            <p:nvPr/>
          </p:nvCxnSpPr>
          <p:spPr>
            <a:xfrm>
              <a:off x="8470636" y="3365409"/>
              <a:ext cx="794870" cy="0"/>
            </a:xfrm>
            <a:prstGeom prst="line">
              <a:avLst/>
            </a:prstGeom>
            <a:noFill/>
            <a:ln w="57150">
              <a:solidFill>
                <a:srgbClr val="00B050"/>
              </a:solidFill>
              <a:round/>
              <a:headEnd/>
              <a:tailEnd type="none" w="lg" len="lg"/>
            </a:ln>
            <a:extLst>
              <a:ext uri="{909E8E84-426E-40DD-AFC4-6F175D3DCCD1}">
                <a14:hiddenFill xmlns:a14="http://schemas.microsoft.com/office/drawing/2010/main">
                  <a:noFill/>
                </a14:hiddenFill>
              </a:ext>
            </a:extLst>
          </p:spPr>
        </p:cxnSp>
        <p:sp>
          <p:nvSpPr>
            <p:cNvPr id="417" name="等腰三角形 416"/>
            <p:cNvSpPr/>
            <p:nvPr/>
          </p:nvSpPr>
          <p:spPr>
            <a:xfrm rot="5400000" flipH="1">
              <a:off x="8786018" y="3295629"/>
              <a:ext cx="150880" cy="141013"/>
            </a:xfrm>
            <a:prstGeom prst="triangle">
              <a:avLst/>
            </a:prstGeom>
            <a:solidFill>
              <a:schemeClr val="bg1"/>
            </a:solidFill>
            <a:ln w="19050">
              <a:solidFill>
                <a:srgbClr val="00B05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63" name="组合 62"/>
          <p:cNvGrpSpPr/>
          <p:nvPr/>
        </p:nvGrpSpPr>
        <p:grpSpPr>
          <a:xfrm>
            <a:off x="8134054" y="3336781"/>
            <a:ext cx="550269" cy="299544"/>
            <a:chOff x="8279510" y="3489017"/>
            <a:chExt cx="550269" cy="299544"/>
          </a:xfrm>
        </p:grpSpPr>
        <p:cxnSp>
          <p:nvCxnSpPr>
            <p:cNvPr id="425" name="直接箭头连接符 424"/>
            <p:cNvCxnSpPr/>
            <p:nvPr/>
          </p:nvCxnSpPr>
          <p:spPr>
            <a:xfrm flipV="1">
              <a:off x="8279510" y="3511899"/>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426" name="Text Box 48"/>
            <p:cNvSpPr txBox="1">
              <a:spLocks noChangeArrowheads="1"/>
            </p:cNvSpPr>
            <p:nvPr/>
          </p:nvSpPr>
          <p:spPr bwMode="auto">
            <a:xfrm>
              <a:off x="8309533" y="3489017"/>
              <a:ext cx="520246" cy="267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35" name="组合 234"/>
          <p:cNvGrpSpPr/>
          <p:nvPr/>
        </p:nvGrpSpPr>
        <p:grpSpPr>
          <a:xfrm>
            <a:off x="6674703" y="3527618"/>
            <a:ext cx="292482" cy="292482"/>
            <a:chOff x="4039397" y="292531"/>
            <a:chExt cx="799099" cy="799099"/>
          </a:xfrm>
        </p:grpSpPr>
        <p:sp>
          <p:nvSpPr>
            <p:cNvPr id="236" name="椭圆 235"/>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7" name="图片 236"/>
            <p:cNvPicPr>
              <a:picLocks noChangeAspect="1"/>
            </p:cNvPicPr>
            <p:nvPr/>
          </p:nvPicPr>
          <p:blipFill>
            <a:blip r:embed="rId4">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44" name="组合 243"/>
          <p:cNvGrpSpPr/>
          <p:nvPr/>
        </p:nvGrpSpPr>
        <p:grpSpPr>
          <a:xfrm>
            <a:off x="7726194" y="4898872"/>
            <a:ext cx="292482" cy="292482"/>
            <a:chOff x="4039397" y="292531"/>
            <a:chExt cx="799099" cy="799099"/>
          </a:xfrm>
        </p:grpSpPr>
        <p:sp>
          <p:nvSpPr>
            <p:cNvPr id="245" name="椭圆 244"/>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6" name="图片 245"/>
            <p:cNvPicPr>
              <a:picLocks noChangeAspect="1"/>
            </p:cNvPicPr>
            <p:nvPr/>
          </p:nvPicPr>
          <p:blipFill>
            <a:blip r:embed="rId4">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47" name="组合 246"/>
          <p:cNvGrpSpPr/>
          <p:nvPr/>
        </p:nvGrpSpPr>
        <p:grpSpPr>
          <a:xfrm>
            <a:off x="7741154" y="1261925"/>
            <a:ext cx="292482" cy="292482"/>
            <a:chOff x="4039397" y="292531"/>
            <a:chExt cx="799099" cy="799099"/>
          </a:xfrm>
        </p:grpSpPr>
        <p:sp>
          <p:nvSpPr>
            <p:cNvPr id="248" name="椭圆 247"/>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9" name="图片 248"/>
            <p:cNvPicPr>
              <a:picLocks noChangeAspect="1"/>
            </p:cNvPicPr>
            <p:nvPr/>
          </p:nvPicPr>
          <p:blipFill>
            <a:blip r:embed="rId4">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50" name="组合 249"/>
          <p:cNvGrpSpPr/>
          <p:nvPr/>
        </p:nvGrpSpPr>
        <p:grpSpPr>
          <a:xfrm>
            <a:off x="9530926" y="3066768"/>
            <a:ext cx="292482" cy="292482"/>
            <a:chOff x="4039397" y="292531"/>
            <a:chExt cx="799099" cy="799099"/>
          </a:xfrm>
        </p:grpSpPr>
        <p:sp>
          <p:nvSpPr>
            <p:cNvPr id="251" name="椭圆 250"/>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2" name="图片 251"/>
            <p:cNvPicPr>
              <a:picLocks noChangeAspect="1"/>
            </p:cNvPicPr>
            <p:nvPr/>
          </p:nvPicPr>
          <p:blipFill>
            <a:blip r:embed="rId4">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spTree>
    <p:custDataLst>
      <p:tags r:id="rId1"/>
    </p:custDataLst>
    <p:extLst>
      <p:ext uri="{BB962C8B-B14F-4D97-AF65-F5344CB8AC3E}">
        <p14:creationId xmlns:p14="http://schemas.microsoft.com/office/powerpoint/2010/main" val="172965431"/>
      </p:ext>
    </p:extLst>
  </p:cSld>
  <p:clrMapOvr>
    <a:masterClrMapping/>
  </p:clrMapOvr>
  <p:transition spd="slow" advClick="0" advTm="30219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1"/>
                                        </p:tgtEl>
                                        <p:attrNameLst>
                                          <p:attrName>style.visibility</p:attrName>
                                        </p:attrNameLst>
                                      </p:cBhvr>
                                      <p:to>
                                        <p:strVal val="visible"/>
                                      </p:to>
                                    </p:set>
                                    <p:animEffect transition="in" filter="wipe(left)">
                                      <p:cBhvr>
                                        <p:cTn id="7" dur="500"/>
                                        <p:tgtEl>
                                          <p:spTgt spid="19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18"/>
                                        </p:tgtEl>
                                        <p:attrNameLst>
                                          <p:attrName>style.visibility</p:attrName>
                                        </p:attrNameLst>
                                      </p:cBhvr>
                                      <p:to>
                                        <p:strVal val="visible"/>
                                      </p:to>
                                    </p:set>
                                    <p:animEffect transition="in" filter="wipe(up)">
                                      <p:cBhvr>
                                        <p:cTn id="12" dur="500"/>
                                        <p:tgtEl>
                                          <p:spTgt spid="4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354"/>
                                        </p:tgtEl>
                                        <p:attrNameLst>
                                          <p:attrName>style.visibility</p:attrName>
                                        </p:attrNameLst>
                                      </p:cBhvr>
                                      <p:to>
                                        <p:strVal val="visible"/>
                                      </p:to>
                                    </p:set>
                                    <p:animEffect transition="in" filter="wipe(left)">
                                      <p:cBhvr>
                                        <p:cTn id="21" dur="500"/>
                                        <p:tgtEl>
                                          <p:spTgt spid="354"/>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500"/>
                                        <p:tgtEl>
                                          <p:spTgt spid="19"/>
                                        </p:tgtEl>
                                      </p:cBhvr>
                                    </p:animEffect>
                                  </p:childTnLst>
                                </p:cTn>
                              </p:par>
                            </p:childTnLst>
                          </p:cTn>
                        </p:par>
                        <p:par>
                          <p:cTn id="26" fill="hold">
                            <p:stCondLst>
                              <p:cond delay="1500"/>
                            </p:stCondLst>
                            <p:childTnLst>
                              <p:par>
                                <p:cTn id="27" presetID="22" presetClass="entr" presetSubtype="1" fill="hold" grpId="0" nodeType="afterEffect">
                                  <p:stCondLst>
                                    <p:cond delay="0"/>
                                  </p:stCondLst>
                                  <p:childTnLst>
                                    <p:set>
                                      <p:cBhvr>
                                        <p:cTn id="28" dur="1" fill="hold">
                                          <p:stCondLst>
                                            <p:cond delay="0"/>
                                          </p:stCondLst>
                                        </p:cTn>
                                        <p:tgtEl>
                                          <p:spTgt spid="364"/>
                                        </p:tgtEl>
                                        <p:attrNameLst>
                                          <p:attrName>style.visibility</p:attrName>
                                        </p:attrNameLst>
                                      </p:cBhvr>
                                      <p:to>
                                        <p:strVal val="visible"/>
                                      </p:to>
                                    </p:set>
                                    <p:animEffect transition="in" filter="wipe(up)">
                                      <p:cBhvr>
                                        <p:cTn id="29" dur="500"/>
                                        <p:tgtEl>
                                          <p:spTgt spid="364"/>
                                        </p:tgtEl>
                                      </p:cBhvr>
                                    </p:animEffect>
                                  </p:childTnLst>
                                </p:cTn>
                              </p:par>
                            </p:childTnLst>
                          </p:cTn>
                        </p:par>
                        <p:par>
                          <p:cTn id="30" fill="hold">
                            <p:stCondLst>
                              <p:cond delay="2000"/>
                            </p:stCondLst>
                            <p:childTnLst>
                              <p:par>
                                <p:cTn id="31" presetID="22" presetClass="entr" presetSubtype="2" fill="hold" nodeType="after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right)">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left)">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right)">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235"/>
                                        </p:tgtEl>
                                        <p:attrNameLst>
                                          <p:attrName>style.visibility</p:attrName>
                                        </p:attrNameLst>
                                      </p:cBhvr>
                                      <p:to>
                                        <p:strVal val="visible"/>
                                      </p:to>
                                    </p:set>
                                    <p:animEffect transition="in" filter="wipe(down)">
                                      <p:cBhvr>
                                        <p:cTn id="48" dur="500"/>
                                        <p:tgtEl>
                                          <p:spTgt spid="235"/>
                                        </p:tgtEl>
                                      </p:cBhvr>
                                    </p:animEffect>
                                  </p:childTnLst>
                                </p:cTn>
                              </p:par>
                            </p:childTnLst>
                          </p:cTn>
                        </p:par>
                        <p:par>
                          <p:cTn id="49" fill="hold">
                            <p:stCondLst>
                              <p:cond delay="500"/>
                            </p:stCondLst>
                            <p:childTnLst>
                              <p:par>
                                <p:cTn id="50" presetID="35" presetClass="emph" presetSubtype="0" repeatCount="3000" fill="hold" nodeType="afterEffect">
                                  <p:stCondLst>
                                    <p:cond delay="0"/>
                                  </p:stCondLst>
                                  <p:childTnLst>
                                    <p:anim calcmode="discrete" valueType="str">
                                      <p:cBhvr>
                                        <p:cTn id="51" dur="1000" fill="hold"/>
                                        <p:tgtEl>
                                          <p:spTgt spid="235"/>
                                        </p:tgtEl>
                                        <p:attrNameLst>
                                          <p:attrName>style.visibility</p:attrName>
                                        </p:attrNameLst>
                                      </p:cBhvr>
                                      <p:tavLst>
                                        <p:tav tm="0">
                                          <p:val>
                                            <p:strVal val="hidden"/>
                                          </p:val>
                                        </p:tav>
                                        <p:tav tm="50000">
                                          <p:val>
                                            <p:strVal val="visible"/>
                                          </p:val>
                                        </p:tav>
                                      </p:tavLst>
                                    </p:anim>
                                  </p:childTnLst>
                                </p:cTn>
                              </p:par>
                            </p:childTnLst>
                          </p:cTn>
                        </p:par>
                        <p:par>
                          <p:cTn id="52" fill="hold">
                            <p:stCondLst>
                              <p:cond delay="3500"/>
                            </p:stCondLst>
                            <p:childTnLst>
                              <p:par>
                                <p:cTn id="53" presetID="22" presetClass="entr" presetSubtype="2" fill="hold" grpId="0" nodeType="afterEffect">
                                  <p:stCondLst>
                                    <p:cond delay="0"/>
                                  </p:stCondLst>
                                  <p:childTnLst>
                                    <p:set>
                                      <p:cBhvr>
                                        <p:cTn id="54" dur="1" fill="hold">
                                          <p:stCondLst>
                                            <p:cond delay="0"/>
                                          </p:stCondLst>
                                        </p:cTn>
                                        <p:tgtEl>
                                          <p:spTgt spid="363"/>
                                        </p:tgtEl>
                                        <p:attrNameLst>
                                          <p:attrName>style.visibility</p:attrName>
                                        </p:attrNameLst>
                                      </p:cBhvr>
                                      <p:to>
                                        <p:strVal val="visible"/>
                                      </p:to>
                                    </p:set>
                                    <p:animEffect transition="in" filter="wipe(right)">
                                      <p:cBhvr>
                                        <p:cTn id="55" dur="500"/>
                                        <p:tgtEl>
                                          <p:spTgt spid="363"/>
                                        </p:tgtEl>
                                      </p:cBhvr>
                                    </p:animEffect>
                                  </p:childTnLst>
                                </p:cTn>
                              </p:par>
                              <p:par>
                                <p:cTn id="56" presetID="22" presetClass="entr" presetSubtype="2" fill="hold" grpId="0" nodeType="withEffect">
                                  <p:stCondLst>
                                    <p:cond delay="0"/>
                                  </p:stCondLst>
                                  <p:childTnLst>
                                    <p:set>
                                      <p:cBhvr>
                                        <p:cTn id="57" dur="1" fill="hold">
                                          <p:stCondLst>
                                            <p:cond delay="0"/>
                                          </p:stCondLst>
                                        </p:cTn>
                                        <p:tgtEl>
                                          <p:spTgt spid="357"/>
                                        </p:tgtEl>
                                        <p:attrNameLst>
                                          <p:attrName>style.visibility</p:attrName>
                                        </p:attrNameLst>
                                      </p:cBhvr>
                                      <p:to>
                                        <p:strVal val="visible"/>
                                      </p:to>
                                    </p:set>
                                    <p:animEffect transition="in" filter="wipe(right)">
                                      <p:cBhvr>
                                        <p:cTn id="58" dur="500"/>
                                        <p:tgtEl>
                                          <p:spTgt spid="357"/>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18"/>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22"/>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21"/>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20"/>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19"/>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364"/>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422"/>
                                        </p:tgtEl>
                                        <p:attrNameLst>
                                          <p:attrName>style.visibility</p:attrName>
                                        </p:attrNameLst>
                                      </p:cBhvr>
                                      <p:to>
                                        <p:strVal val="visible"/>
                                      </p:to>
                                    </p:set>
                                    <p:animEffect transition="in" filter="wipe(left)">
                                      <p:cBhvr>
                                        <p:cTn id="77" dur="500"/>
                                        <p:tgtEl>
                                          <p:spTgt spid="42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nodeType="clickEffect">
                                  <p:stCondLst>
                                    <p:cond delay="0"/>
                                  </p:stCondLst>
                                  <p:childTnLst>
                                    <p:set>
                                      <p:cBhvr>
                                        <p:cTn id="81" dur="1" fill="hold">
                                          <p:stCondLst>
                                            <p:cond delay="0"/>
                                          </p:stCondLst>
                                        </p:cTn>
                                        <p:tgtEl>
                                          <p:spTgt spid="367"/>
                                        </p:tgtEl>
                                        <p:attrNameLst>
                                          <p:attrName>style.visibility</p:attrName>
                                        </p:attrNameLst>
                                      </p:cBhvr>
                                      <p:to>
                                        <p:strVal val="visible"/>
                                      </p:to>
                                    </p:set>
                                    <p:animEffect transition="in" filter="wipe(up)">
                                      <p:cBhvr>
                                        <p:cTn id="82" dur="500"/>
                                        <p:tgtEl>
                                          <p:spTgt spid="36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wipe(up)">
                                      <p:cBhvr>
                                        <p:cTn id="87" dur="500"/>
                                        <p:tgtEl>
                                          <p:spTgt spid="23"/>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2" fill="hold" nodeType="click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wipe(right)">
                                      <p:cBhvr>
                                        <p:cTn id="92" dur="500"/>
                                        <p:tgtEl>
                                          <p:spTgt spid="24"/>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nodeType="clickEffect">
                                  <p:stCondLst>
                                    <p:cond delay="0"/>
                                  </p:stCondLst>
                                  <p:childTnLst>
                                    <p:set>
                                      <p:cBhvr>
                                        <p:cTn id="96" dur="1" fill="hold">
                                          <p:stCondLst>
                                            <p:cond delay="0"/>
                                          </p:stCondLst>
                                        </p:cTn>
                                        <p:tgtEl>
                                          <p:spTgt spid="379"/>
                                        </p:tgtEl>
                                        <p:attrNameLst>
                                          <p:attrName>style.visibility</p:attrName>
                                        </p:attrNameLst>
                                      </p:cBhvr>
                                      <p:to>
                                        <p:strVal val="visible"/>
                                      </p:to>
                                    </p:set>
                                    <p:animEffect transition="in" filter="wipe(up)">
                                      <p:cBhvr>
                                        <p:cTn id="97" dur="500"/>
                                        <p:tgtEl>
                                          <p:spTgt spid="379"/>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nodeType="clickEffect">
                                  <p:stCondLst>
                                    <p:cond delay="0"/>
                                  </p:stCondLst>
                                  <p:childTnLst>
                                    <p:set>
                                      <p:cBhvr>
                                        <p:cTn id="101" dur="1" fill="hold">
                                          <p:stCondLst>
                                            <p:cond delay="0"/>
                                          </p:stCondLst>
                                        </p:cTn>
                                        <p:tgtEl>
                                          <p:spTgt spid="244"/>
                                        </p:tgtEl>
                                        <p:attrNameLst>
                                          <p:attrName>style.visibility</p:attrName>
                                        </p:attrNameLst>
                                      </p:cBhvr>
                                      <p:to>
                                        <p:strVal val="visible"/>
                                      </p:to>
                                    </p:set>
                                    <p:animEffect transition="in" filter="wipe(down)">
                                      <p:cBhvr>
                                        <p:cTn id="102" dur="500"/>
                                        <p:tgtEl>
                                          <p:spTgt spid="244"/>
                                        </p:tgtEl>
                                      </p:cBhvr>
                                    </p:animEffect>
                                  </p:childTnLst>
                                </p:cTn>
                              </p:par>
                            </p:childTnLst>
                          </p:cTn>
                        </p:par>
                        <p:par>
                          <p:cTn id="103" fill="hold">
                            <p:stCondLst>
                              <p:cond delay="500"/>
                            </p:stCondLst>
                            <p:childTnLst>
                              <p:par>
                                <p:cTn id="104" presetID="35" presetClass="emph" presetSubtype="0" repeatCount="3000" fill="hold" nodeType="afterEffect">
                                  <p:stCondLst>
                                    <p:cond delay="0"/>
                                  </p:stCondLst>
                                  <p:childTnLst>
                                    <p:anim calcmode="discrete" valueType="str">
                                      <p:cBhvr>
                                        <p:cTn id="105" dur="1000" fill="hold"/>
                                        <p:tgtEl>
                                          <p:spTgt spid="244"/>
                                        </p:tgtEl>
                                        <p:attrNameLst>
                                          <p:attrName>style.visibility</p:attrName>
                                        </p:attrNameLst>
                                      </p:cBhvr>
                                      <p:tavLst>
                                        <p:tav tm="0">
                                          <p:val>
                                            <p:strVal val="hidden"/>
                                          </p:val>
                                        </p:tav>
                                        <p:tav tm="50000">
                                          <p:val>
                                            <p:strVal val="visible"/>
                                          </p:val>
                                        </p:tav>
                                      </p:tavLst>
                                    </p:anim>
                                  </p:childTnLst>
                                </p:cTn>
                              </p:par>
                            </p:childTnLst>
                          </p:cTn>
                        </p:par>
                        <p:par>
                          <p:cTn id="106" fill="hold">
                            <p:stCondLst>
                              <p:cond delay="3500"/>
                            </p:stCondLst>
                            <p:childTnLst>
                              <p:par>
                                <p:cTn id="107" presetID="22" presetClass="entr" presetSubtype="1" fill="hold" grpId="0" nodeType="afterEffect">
                                  <p:stCondLst>
                                    <p:cond delay="0"/>
                                  </p:stCondLst>
                                  <p:childTnLst>
                                    <p:set>
                                      <p:cBhvr>
                                        <p:cTn id="108" dur="1" fill="hold">
                                          <p:stCondLst>
                                            <p:cond delay="0"/>
                                          </p:stCondLst>
                                        </p:cTn>
                                        <p:tgtEl>
                                          <p:spTgt spid="378"/>
                                        </p:tgtEl>
                                        <p:attrNameLst>
                                          <p:attrName>style.visibility</p:attrName>
                                        </p:attrNameLst>
                                      </p:cBhvr>
                                      <p:to>
                                        <p:strVal val="visible"/>
                                      </p:to>
                                    </p:set>
                                    <p:animEffect transition="in" filter="wipe(up)">
                                      <p:cBhvr>
                                        <p:cTn id="109" dur="500"/>
                                        <p:tgtEl>
                                          <p:spTgt spid="378"/>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nodeType="clickEffect">
                                  <p:stCondLst>
                                    <p:cond delay="0"/>
                                  </p:stCondLst>
                                  <p:childTnLst>
                                    <p:set>
                                      <p:cBhvr>
                                        <p:cTn id="113" dur="1" fill="hold">
                                          <p:stCondLst>
                                            <p:cond delay="0"/>
                                          </p:stCondLst>
                                        </p:cTn>
                                        <p:tgtEl>
                                          <p:spTgt spid="367"/>
                                        </p:tgtEl>
                                        <p:attrNameLst>
                                          <p:attrName>style.visibility</p:attrName>
                                        </p:attrNameLst>
                                      </p:cBhvr>
                                      <p:to>
                                        <p:strVal val="hidden"/>
                                      </p:to>
                                    </p:set>
                                  </p:childTnLst>
                                </p:cTn>
                              </p:par>
                              <p:par>
                                <p:cTn id="114" presetID="1" presetClass="exit" presetSubtype="0" fill="hold" nodeType="withEffect">
                                  <p:stCondLst>
                                    <p:cond delay="0"/>
                                  </p:stCondLst>
                                  <p:childTnLst>
                                    <p:set>
                                      <p:cBhvr>
                                        <p:cTn id="115" dur="1" fill="hold">
                                          <p:stCondLst>
                                            <p:cond delay="0"/>
                                          </p:stCondLst>
                                        </p:cTn>
                                        <p:tgtEl>
                                          <p:spTgt spid="24"/>
                                        </p:tgtEl>
                                        <p:attrNameLst>
                                          <p:attrName>style.visibility</p:attrName>
                                        </p:attrNameLst>
                                      </p:cBhvr>
                                      <p:to>
                                        <p:strVal val="hidden"/>
                                      </p:to>
                                    </p:set>
                                  </p:childTnLst>
                                </p:cTn>
                              </p:par>
                              <p:par>
                                <p:cTn id="116" presetID="1" presetClass="exit" presetSubtype="0" fill="hold" nodeType="withEffect">
                                  <p:stCondLst>
                                    <p:cond delay="0"/>
                                  </p:stCondLst>
                                  <p:childTnLst>
                                    <p:set>
                                      <p:cBhvr>
                                        <p:cTn id="117" dur="1" fill="hold">
                                          <p:stCondLst>
                                            <p:cond delay="0"/>
                                          </p:stCondLst>
                                        </p:cTn>
                                        <p:tgtEl>
                                          <p:spTgt spid="379"/>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nodeType="clickEffect">
                                  <p:stCondLst>
                                    <p:cond delay="0"/>
                                  </p:stCondLst>
                                  <p:childTnLst>
                                    <p:set>
                                      <p:cBhvr>
                                        <p:cTn id="121" dur="1" fill="hold">
                                          <p:stCondLst>
                                            <p:cond delay="0"/>
                                          </p:stCondLst>
                                        </p:cTn>
                                        <p:tgtEl>
                                          <p:spTgt spid="423"/>
                                        </p:tgtEl>
                                        <p:attrNameLst>
                                          <p:attrName>style.visibility</p:attrName>
                                        </p:attrNameLst>
                                      </p:cBhvr>
                                      <p:to>
                                        <p:strVal val="visible"/>
                                      </p:to>
                                    </p:set>
                                    <p:animEffect transition="in" filter="wipe(left)">
                                      <p:cBhvr>
                                        <p:cTn id="122" dur="500"/>
                                        <p:tgtEl>
                                          <p:spTgt spid="423"/>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nodeType="clickEffect">
                                  <p:stCondLst>
                                    <p:cond delay="0"/>
                                  </p:stCondLst>
                                  <p:childTnLst>
                                    <p:set>
                                      <p:cBhvr>
                                        <p:cTn id="126" dur="1" fill="hold">
                                          <p:stCondLst>
                                            <p:cond delay="0"/>
                                          </p:stCondLst>
                                        </p:cTn>
                                        <p:tgtEl>
                                          <p:spTgt spid="44"/>
                                        </p:tgtEl>
                                        <p:attrNameLst>
                                          <p:attrName>style.visibility</p:attrName>
                                        </p:attrNameLst>
                                      </p:cBhvr>
                                      <p:to>
                                        <p:strVal val="visible"/>
                                      </p:to>
                                    </p:set>
                                    <p:animEffect transition="in" filter="wipe(left)">
                                      <p:cBhvr>
                                        <p:cTn id="127" dur="500"/>
                                        <p:tgtEl>
                                          <p:spTgt spid="44"/>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nodeType="clickEffect">
                                  <p:stCondLst>
                                    <p:cond delay="0"/>
                                  </p:stCondLst>
                                  <p:childTnLst>
                                    <p:set>
                                      <p:cBhvr>
                                        <p:cTn id="131" dur="1" fill="hold">
                                          <p:stCondLst>
                                            <p:cond delay="0"/>
                                          </p:stCondLst>
                                        </p:cTn>
                                        <p:tgtEl>
                                          <p:spTgt spid="26"/>
                                        </p:tgtEl>
                                        <p:attrNameLst>
                                          <p:attrName>style.visibility</p:attrName>
                                        </p:attrNameLst>
                                      </p:cBhvr>
                                      <p:to>
                                        <p:strVal val="visible"/>
                                      </p:to>
                                    </p:set>
                                    <p:animEffect transition="in" filter="wipe(left)">
                                      <p:cBhvr>
                                        <p:cTn id="132" dur="500"/>
                                        <p:tgtEl>
                                          <p:spTgt spid="26"/>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4" fill="hold" grpId="0" nodeType="clickEffect">
                                  <p:stCondLst>
                                    <p:cond delay="0"/>
                                  </p:stCondLst>
                                  <p:childTnLst>
                                    <p:set>
                                      <p:cBhvr>
                                        <p:cTn id="136" dur="1" fill="hold">
                                          <p:stCondLst>
                                            <p:cond delay="0"/>
                                          </p:stCondLst>
                                        </p:cTn>
                                        <p:tgtEl>
                                          <p:spTgt spid="407"/>
                                        </p:tgtEl>
                                        <p:attrNameLst>
                                          <p:attrName>style.visibility</p:attrName>
                                        </p:attrNameLst>
                                      </p:cBhvr>
                                      <p:to>
                                        <p:strVal val="visible"/>
                                      </p:to>
                                    </p:set>
                                    <p:animEffect transition="in" filter="wipe(down)">
                                      <p:cBhvr>
                                        <p:cTn id="137" dur="500"/>
                                        <p:tgtEl>
                                          <p:spTgt spid="407"/>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2" fill="hold" grpId="0" nodeType="clickEffect">
                                  <p:stCondLst>
                                    <p:cond delay="0"/>
                                  </p:stCondLst>
                                  <p:childTnLst>
                                    <p:set>
                                      <p:cBhvr>
                                        <p:cTn id="141" dur="1" fill="hold">
                                          <p:stCondLst>
                                            <p:cond delay="0"/>
                                          </p:stCondLst>
                                        </p:cTn>
                                        <p:tgtEl>
                                          <p:spTgt spid="402"/>
                                        </p:tgtEl>
                                        <p:attrNameLst>
                                          <p:attrName>style.visibility</p:attrName>
                                        </p:attrNameLst>
                                      </p:cBhvr>
                                      <p:to>
                                        <p:strVal val="visible"/>
                                      </p:to>
                                    </p:set>
                                    <p:animEffect transition="in" filter="wipe(right)">
                                      <p:cBhvr>
                                        <p:cTn id="142" dur="500"/>
                                        <p:tgtEl>
                                          <p:spTgt spid="402"/>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2" fill="hold" grpId="0" nodeType="clickEffect">
                                  <p:stCondLst>
                                    <p:cond delay="0"/>
                                  </p:stCondLst>
                                  <p:childTnLst>
                                    <p:set>
                                      <p:cBhvr>
                                        <p:cTn id="146" dur="1" fill="hold">
                                          <p:stCondLst>
                                            <p:cond delay="0"/>
                                          </p:stCondLst>
                                        </p:cTn>
                                        <p:tgtEl>
                                          <p:spTgt spid="365"/>
                                        </p:tgtEl>
                                        <p:attrNameLst>
                                          <p:attrName>style.visibility</p:attrName>
                                        </p:attrNameLst>
                                      </p:cBhvr>
                                      <p:to>
                                        <p:strVal val="visible"/>
                                      </p:to>
                                    </p:set>
                                    <p:animEffect transition="in" filter="wipe(right)">
                                      <p:cBhvr>
                                        <p:cTn id="147" dur="500"/>
                                        <p:tgtEl>
                                          <p:spTgt spid="365"/>
                                        </p:tgtEl>
                                      </p:cBhvr>
                                    </p:animEffect>
                                  </p:childTnLst>
                                </p:cTn>
                              </p:par>
                            </p:childTnLst>
                          </p:cTn>
                        </p:par>
                        <p:par>
                          <p:cTn id="148" fill="hold">
                            <p:stCondLst>
                              <p:cond delay="500"/>
                            </p:stCondLst>
                            <p:childTnLst>
                              <p:par>
                                <p:cTn id="149" presetID="22" presetClass="entr" presetSubtype="1" fill="hold" nodeType="afterEffect">
                                  <p:stCondLst>
                                    <p:cond delay="0"/>
                                  </p:stCondLst>
                                  <p:childTnLst>
                                    <p:set>
                                      <p:cBhvr>
                                        <p:cTn id="150" dur="1" fill="hold">
                                          <p:stCondLst>
                                            <p:cond delay="0"/>
                                          </p:stCondLst>
                                        </p:cTn>
                                        <p:tgtEl>
                                          <p:spTgt spid="25"/>
                                        </p:tgtEl>
                                        <p:attrNameLst>
                                          <p:attrName>style.visibility</p:attrName>
                                        </p:attrNameLst>
                                      </p:cBhvr>
                                      <p:to>
                                        <p:strVal val="visible"/>
                                      </p:to>
                                    </p:set>
                                    <p:animEffect transition="in" filter="wipe(up)">
                                      <p:cBhvr>
                                        <p:cTn id="151" dur="500"/>
                                        <p:tgtEl>
                                          <p:spTgt spid="25"/>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grpId="0" nodeType="clickEffect">
                                  <p:stCondLst>
                                    <p:cond delay="0"/>
                                  </p:stCondLst>
                                  <p:childTnLst>
                                    <p:set>
                                      <p:cBhvr>
                                        <p:cTn id="155" dur="1" fill="hold">
                                          <p:stCondLst>
                                            <p:cond delay="0"/>
                                          </p:stCondLst>
                                        </p:cTn>
                                        <p:tgtEl>
                                          <p:spTgt spid="388"/>
                                        </p:tgtEl>
                                        <p:attrNameLst>
                                          <p:attrName>style.visibility</p:attrName>
                                        </p:attrNameLst>
                                      </p:cBhvr>
                                      <p:to>
                                        <p:strVal val="visible"/>
                                      </p:to>
                                    </p:set>
                                    <p:animEffect transition="in" filter="wipe(left)">
                                      <p:cBhvr>
                                        <p:cTn id="156" dur="500"/>
                                        <p:tgtEl>
                                          <p:spTgt spid="388"/>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8" fill="hold" grpId="0" nodeType="clickEffect">
                                  <p:stCondLst>
                                    <p:cond delay="0"/>
                                  </p:stCondLst>
                                  <p:childTnLst>
                                    <p:set>
                                      <p:cBhvr>
                                        <p:cTn id="160" dur="1" fill="hold">
                                          <p:stCondLst>
                                            <p:cond delay="0"/>
                                          </p:stCondLst>
                                        </p:cTn>
                                        <p:tgtEl>
                                          <p:spTgt spid="391"/>
                                        </p:tgtEl>
                                        <p:attrNameLst>
                                          <p:attrName>style.visibility</p:attrName>
                                        </p:attrNameLst>
                                      </p:cBhvr>
                                      <p:to>
                                        <p:strVal val="visible"/>
                                      </p:to>
                                    </p:set>
                                    <p:animEffect transition="in" filter="wipe(left)">
                                      <p:cBhvr>
                                        <p:cTn id="161" dur="500"/>
                                        <p:tgtEl>
                                          <p:spTgt spid="391"/>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8" fill="hold" nodeType="clickEffect">
                                  <p:stCondLst>
                                    <p:cond delay="0"/>
                                  </p:stCondLst>
                                  <p:childTnLst>
                                    <p:set>
                                      <p:cBhvr>
                                        <p:cTn id="165" dur="1" fill="hold">
                                          <p:stCondLst>
                                            <p:cond delay="0"/>
                                          </p:stCondLst>
                                        </p:cTn>
                                        <p:tgtEl>
                                          <p:spTgt spid="381"/>
                                        </p:tgtEl>
                                        <p:attrNameLst>
                                          <p:attrName>style.visibility</p:attrName>
                                        </p:attrNameLst>
                                      </p:cBhvr>
                                      <p:to>
                                        <p:strVal val="visible"/>
                                      </p:to>
                                    </p:set>
                                    <p:animEffect transition="in" filter="wipe(left)">
                                      <p:cBhvr>
                                        <p:cTn id="166" dur="500"/>
                                        <p:tgtEl>
                                          <p:spTgt spid="381"/>
                                        </p:tgtEl>
                                      </p:cBhvr>
                                    </p:animEffect>
                                  </p:childTnLst>
                                </p:cTn>
                              </p:par>
                            </p:childTnLst>
                          </p:cTn>
                        </p:par>
                      </p:childTnLst>
                    </p:cTn>
                  </p:par>
                  <p:par>
                    <p:cTn id="167" fill="hold">
                      <p:stCondLst>
                        <p:cond delay="indefinite"/>
                      </p:stCondLst>
                      <p:childTnLst>
                        <p:par>
                          <p:cTn id="168" fill="hold">
                            <p:stCondLst>
                              <p:cond delay="0"/>
                            </p:stCondLst>
                            <p:childTnLst>
                              <p:par>
                                <p:cTn id="169" presetID="22" presetClass="entr" presetSubtype="4" fill="hold" nodeType="clickEffect">
                                  <p:stCondLst>
                                    <p:cond delay="0"/>
                                  </p:stCondLst>
                                  <p:childTnLst>
                                    <p:set>
                                      <p:cBhvr>
                                        <p:cTn id="170" dur="1" fill="hold">
                                          <p:stCondLst>
                                            <p:cond delay="0"/>
                                          </p:stCondLst>
                                        </p:cTn>
                                        <p:tgtEl>
                                          <p:spTgt spid="36"/>
                                        </p:tgtEl>
                                        <p:attrNameLst>
                                          <p:attrName>style.visibility</p:attrName>
                                        </p:attrNameLst>
                                      </p:cBhvr>
                                      <p:to>
                                        <p:strVal val="visible"/>
                                      </p:to>
                                    </p:set>
                                    <p:animEffect transition="in" filter="wipe(down)">
                                      <p:cBhvr>
                                        <p:cTn id="171" dur="500"/>
                                        <p:tgtEl>
                                          <p:spTgt spid="36"/>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4" fill="hold" nodeType="clickEffect">
                                  <p:stCondLst>
                                    <p:cond delay="0"/>
                                  </p:stCondLst>
                                  <p:childTnLst>
                                    <p:set>
                                      <p:cBhvr>
                                        <p:cTn id="175" dur="1" fill="hold">
                                          <p:stCondLst>
                                            <p:cond delay="0"/>
                                          </p:stCondLst>
                                        </p:cTn>
                                        <p:tgtEl>
                                          <p:spTgt spid="247"/>
                                        </p:tgtEl>
                                        <p:attrNameLst>
                                          <p:attrName>style.visibility</p:attrName>
                                        </p:attrNameLst>
                                      </p:cBhvr>
                                      <p:to>
                                        <p:strVal val="visible"/>
                                      </p:to>
                                    </p:set>
                                    <p:animEffect transition="in" filter="wipe(down)">
                                      <p:cBhvr>
                                        <p:cTn id="176" dur="500"/>
                                        <p:tgtEl>
                                          <p:spTgt spid="247"/>
                                        </p:tgtEl>
                                      </p:cBhvr>
                                    </p:animEffect>
                                  </p:childTnLst>
                                </p:cTn>
                              </p:par>
                            </p:childTnLst>
                          </p:cTn>
                        </p:par>
                        <p:par>
                          <p:cTn id="177" fill="hold">
                            <p:stCondLst>
                              <p:cond delay="500"/>
                            </p:stCondLst>
                            <p:childTnLst>
                              <p:par>
                                <p:cTn id="178" presetID="35" presetClass="emph" presetSubtype="0" repeatCount="3000" fill="hold" nodeType="afterEffect">
                                  <p:stCondLst>
                                    <p:cond delay="0"/>
                                  </p:stCondLst>
                                  <p:childTnLst>
                                    <p:anim calcmode="discrete" valueType="str">
                                      <p:cBhvr>
                                        <p:cTn id="179" dur="1000" fill="hold"/>
                                        <p:tgtEl>
                                          <p:spTgt spid="247"/>
                                        </p:tgtEl>
                                        <p:attrNameLst>
                                          <p:attrName>style.visibility</p:attrName>
                                        </p:attrNameLst>
                                      </p:cBhvr>
                                      <p:tavLst>
                                        <p:tav tm="0">
                                          <p:val>
                                            <p:strVal val="hidden"/>
                                          </p:val>
                                        </p:tav>
                                        <p:tav tm="50000">
                                          <p:val>
                                            <p:strVal val="visible"/>
                                          </p:val>
                                        </p:tav>
                                      </p:tavLst>
                                    </p:anim>
                                  </p:childTnLst>
                                </p:cTn>
                              </p:par>
                            </p:childTnLst>
                          </p:cTn>
                        </p:par>
                        <p:par>
                          <p:cTn id="180" fill="hold">
                            <p:stCondLst>
                              <p:cond delay="3500"/>
                            </p:stCondLst>
                            <p:childTnLst>
                              <p:par>
                                <p:cTn id="181" presetID="22" presetClass="entr" presetSubtype="2" fill="hold" grpId="0" nodeType="afterEffect">
                                  <p:stCondLst>
                                    <p:cond delay="0"/>
                                  </p:stCondLst>
                                  <p:childTnLst>
                                    <p:set>
                                      <p:cBhvr>
                                        <p:cTn id="182" dur="1" fill="hold">
                                          <p:stCondLst>
                                            <p:cond delay="0"/>
                                          </p:stCondLst>
                                        </p:cTn>
                                        <p:tgtEl>
                                          <p:spTgt spid="405"/>
                                        </p:tgtEl>
                                        <p:attrNameLst>
                                          <p:attrName>style.visibility</p:attrName>
                                        </p:attrNameLst>
                                      </p:cBhvr>
                                      <p:to>
                                        <p:strVal val="visible"/>
                                      </p:to>
                                    </p:set>
                                    <p:animEffect transition="in" filter="wipe(right)">
                                      <p:cBhvr>
                                        <p:cTn id="183" dur="500"/>
                                        <p:tgtEl>
                                          <p:spTgt spid="405"/>
                                        </p:tgtEl>
                                      </p:cBhvr>
                                    </p:animEffect>
                                  </p:childTnLst>
                                </p:cTn>
                              </p:par>
                              <p:par>
                                <p:cTn id="184" presetID="22" presetClass="entr" presetSubtype="8" fill="hold" grpId="0" nodeType="withEffect">
                                  <p:stCondLst>
                                    <p:cond delay="0"/>
                                  </p:stCondLst>
                                  <p:childTnLst>
                                    <p:set>
                                      <p:cBhvr>
                                        <p:cTn id="185" dur="1" fill="hold">
                                          <p:stCondLst>
                                            <p:cond delay="0"/>
                                          </p:stCondLst>
                                        </p:cTn>
                                        <p:tgtEl>
                                          <p:spTgt spid="392"/>
                                        </p:tgtEl>
                                        <p:attrNameLst>
                                          <p:attrName>style.visibility</p:attrName>
                                        </p:attrNameLst>
                                      </p:cBhvr>
                                      <p:to>
                                        <p:strVal val="visible"/>
                                      </p:to>
                                    </p:set>
                                    <p:animEffect transition="in" filter="wipe(left)">
                                      <p:cBhvr>
                                        <p:cTn id="186" dur="500"/>
                                        <p:tgtEl>
                                          <p:spTgt spid="392"/>
                                        </p:tgtEl>
                                      </p:cBhvr>
                                    </p:animEffect>
                                  </p:childTnLst>
                                </p:cTn>
                              </p:par>
                            </p:childTnLst>
                          </p:cTn>
                        </p:par>
                      </p:childTnLst>
                    </p:cTn>
                  </p:par>
                  <p:par>
                    <p:cTn id="187" fill="hold">
                      <p:stCondLst>
                        <p:cond delay="indefinite"/>
                      </p:stCondLst>
                      <p:childTnLst>
                        <p:par>
                          <p:cTn id="188" fill="hold">
                            <p:stCondLst>
                              <p:cond delay="0"/>
                            </p:stCondLst>
                            <p:childTnLst>
                              <p:par>
                                <p:cTn id="189" presetID="1" presetClass="exit" presetSubtype="0" fill="hold" nodeType="clickEffect">
                                  <p:stCondLst>
                                    <p:cond delay="0"/>
                                  </p:stCondLst>
                                  <p:childTnLst>
                                    <p:set>
                                      <p:cBhvr>
                                        <p:cTn id="190" dur="1" fill="hold">
                                          <p:stCondLst>
                                            <p:cond delay="0"/>
                                          </p:stCondLst>
                                        </p:cTn>
                                        <p:tgtEl>
                                          <p:spTgt spid="26"/>
                                        </p:tgtEl>
                                        <p:attrNameLst>
                                          <p:attrName>style.visibility</p:attrName>
                                        </p:attrNameLst>
                                      </p:cBhvr>
                                      <p:to>
                                        <p:strVal val="hidden"/>
                                      </p:to>
                                    </p:set>
                                  </p:childTnLst>
                                </p:cTn>
                              </p:par>
                              <p:par>
                                <p:cTn id="191" presetID="1" presetClass="exit" presetSubtype="0" fill="hold" grpId="1" nodeType="withEffect">
                                  <p:stCondLst>
                                    <p:cond delay="0"/>
                                  </p:stCondLst>
                                  <p:childTnLst>
                                    <p:set>
                                      <p:cBhvr>
                                        <p:cTn id="192" dur="1" fill="hold">
                                          <p:stCondLst>
                                            <p:cond delay="0"/>
                                          </p:stCondLst>
                                        </p:cTn>
                                        <p:tgtEl>
                                          <p:spTgt spid="407"/>
                                        </p:tgtEl>
                                        <p:attrNameLst>
                                          <p:attrName>style.visibility</p:attrName>
                                        </p:attrNameLst>
                                      </p:cBhvr>
                                      <p:to>
                                        <p:strVal val="hidden"/>
                                      </p:to>
                                    </p:set>
                                  </p:childTnLst>
                                </p:cTn>
                              </p:par>
                              <p:par>
                                <p:cTn id="193" presetID="1" presetClass="exit" presetSubtype="0" fill="hold" grpId="1" nodeType="withEffect">
                                  <p:stCondLst>
                                    <p:cond delay="0"/>
                                  </p:stCondLst>
                                  <p:childTnLst>
                                    <p:set>
                                      <p:cBhvr>
                                        <p:cTn id="194" dur="1" fill="hold">
                                          <p:stCondLst>
                                            <p:cond delay="0"/>
                                          </p:stCondLst>
                                        </p:cTn>
                                        <p:tgtEl>
                                          <p:spTgt spid="402"/>
                                        </p:tgtEl>
                                        <p:attrNameLst>
                                          <p:attrName>style.visibility</p:attrName>
                                        </p:attrNameLst>
                                      </p:cBhvr>
                                      <p:to>
                                        <p:strVal val="hidden"/>
                                      </p:to>
                                    </p:set>
                                  </p:childTnLst>
                                </p:cTn>
                              </p:par>
                            </p:childTnLst>
                          </p:cTn>
                        </p:par>
                        <p:par>
                          <p:cTn id="195" fill="hold">
                            <p:stCondLst>
                              <p:cond delay="0"/>
                            </p:stCondLst>
                            <p:childTnLst>
                              <p:par>
                                <p:cTn id="196" presetID="1" presetClass="exit" presetSubtype="0" fill="hold" nodeType="afterEffect">
                                  <p:stCondLst>
                                    <p:cond delay="0"/>
                                  </p:stCondLst>
                                  <p:childTnLst>
                                    <p:set>
                                      <p:cBhvr>
                                        <p:cTn id="197" dur="1" fill="hold">
                                          <p:stCondLst>
                                            <p:cond delay="0"/>
                                          </p:stCondLst>
                                        </p:cTn>
                                        <p:tgtEl>
                                          <p:spTgt spid="25"/>
                                        </p:tgtEl>
                                        <p:attrNameLst>
                                          <p:attrName>style.visibility</p:attrName>
                                        </p:attrNameLst>
                                      </p:cBhvr>
                                      <p:to>
                                        <p:strVal val="hidden"/>
                                      </p:to>
                                    </p:set>
                                  </p:childTnLst>
                                </p:cTn>
                              </p:par>
                              <p:par>
                                <p:cTn id="198" presetID="1" presetClass="exit" presetSubtype="0" fill="hold" grpId="1" nodeType="withEffect">
                                  <p:stCondLst>
                                    <p:cond delay="0"/>
                                  </p:stCondLst>
                                  <p:childTnLst>
                                    <p:set>
                                      <p:cBhvr>
                                        <p:cTn id="199" dur="1" fill="hold">
                                          <p:stCondLst>
                                            <p:cond delay="0"/>
                                          </p:stCondLst>
                                        </p:cTn>
                                        <p:tgtEl>
                                          <p:spTgt spid="388"/>
                                        </p:tgtEl>
                                        <p:attrNameLst>
                                          <p:attrName>style.visibility</p:attrName>
                                        </p:attrNameLst>
                                      </p:cBhvr>
                                      <p:to>
                                        <p:strVal val="hidden"/>
                                      </p:to>
                                    </p:set>
                                  </p:childTnLst>
                                </p:cTn>
                              </p:par>
                              <p:par>
                                <p:cTn id="200" presetID="1" presetClass="exit" presetSubtype="0" fill="hold" grpId="1" nodeType="withEffect">
                                  <p:stCondLst>
                                    <p:cond delay="0"/>
                                  </p:stCondLst>
                                  <p:childTnLst>
                                    <p:set>
                                      <p:cBhvr>
                                        <p:cTn id="201" dur="1" fill="hold">
                                          <p:stCondLst>
                                            <p:cond delay="0"/>
                                          </p:stCondLst>
                                        </p:cTn>
                                        <p:tgtEl>
                                          <p:spTgt spid="391"/>
                                        </p:tgtEl>
                                        <p:attrNameLst>
                                          <p:attrName>style.visibility</p:attrName>
                                        </p:attrNameLst>
                                      </p:cBhvr>
                                      <p:to>
                                        <p:strVal val="hidden"/>
                                      </p:to>
                                    </p:set>
                                  </p:childTnLst>
                                </p:cTn>
                              </p:par>
                              <p:par>
                                <p:cTn id="202" presetID="1" presetClass="exit" presetSubtype="0" fill="hold" nodeType="withEffect">
                                  <p:stCondLst>
                                    <p:cond delay="0"/>
                                  </p:stCondLst>
                                  <p:childTnLst>
                                    <p:set>
                                      <p:cBhvr>
                                        <p:cTn id="203" dur="1" fill="hold">
                                          <p:stCondLst>
                                            <p:cond delay="0"/>
                                          </p:stCondLst>
                                        </p:cTn>
                                        <p:tgtEl>
                                          <p:spTgt spid="381"/>
                                        </p:tgtEl>
                                        <p:attrNameLst>
                                          <p:attrName>style.visibility</p:attrName>
                                        </p:attrNameLst>
                                      </p:cBhvr>
                                      <p:to>
                                        <p:strVal val="hidden"/>
                                      </p:to>
                                    </p:set>
                                  </p:childTnLst>
                                </p:cTn>
                              </p:par>
                              <p:par>
                                <p:cTn id="204" presetID="1" presetClass="exit" presetSubtype="0" fill="hold" nodeType="withEffect">
                                  <p:stCondLst>
                                    <p:cond delay="0"/>
                                  </p:stCondLst>
                                  <p:childTnLst>
                                    <p:set>
                                      <p:cBhvr>
                                        <p:cTn id="205" dur="1" fill="hold">
                                          <p:stCondLst>
                                            <p:cond delay="0"/>
                                          </p:stCondLst>
                                        </p:cTn>
                                        <p:tgtEl>
                                          <p:spTgt spid="36"/>
                                        </p:tgtEl>
                                        <p:attrNameLst>
                                          <p:attrName>style.visibility</p:attrName>
                                        </p:attrNameLst>
                                      </p:cBhvr>
                                      <p:to>
                                        <p:strVal val="hidden"/>
                                      </p:to>
                                    </p:set>
                                  </p:childTnLst>
                                </p:cTn>
                              </p:par>
                            </p:childTnLst>
                          </p:cTn>
                        </p:par>
                      </p:childTnLst>
                    </p:cTn>
                  </p:par>
                  <p:par>
                    <p:cTn id="206" fill="hold">
                      <p:stCondLst>
                        <p:cond delay="indefinite"/>
                      </p:stCondLst>
                      <p:childTnLst>
                        <p:par>
                          <p:cTn id="207" fill="hold">
                            <p:stCondLst>
                              <p:cond delay="0"/>
                            </p:stCondLst>
                            <p:childTnLst>
                              <p:par>
                                <p:cTn id="208" presetID="22" presetClass="entr" presetSubtype="8" fill="hold" nodeType="clickEffect">
                                  <p:stCondLst>
                                    <p:cond delay="0"/>
                                  </p:stCondLst>
                                  <p:childTnLst>
                                    <p:set>
                                      <p:cBhvr>
                                        <p:cTn id="209" dur="1" fill="hold">
                                          <p:stCondLst>
                                            <p:cond delay="0"/>
                                          </p:stCondLst>
                                        </p:cTn>
                                        <p:tgtEl>
                                          <p:spTgt spid="424"/>
                                        </p:tgtEl>
                                        <p:attrNameLst>
                                          <p:attrName>style.visibility</p:attrName>
                                        </p:attrNameLst>
                                      </p:cBhvr>
                                      <p:to>
                                        <p:strVal val="visible"/>
                                      </p:to>
                                    </p:set>
                                    <p:animEffect transition="in" filter="wipe(left)">
                                      <p:cBhvr>
                                        <p:cTn id="210" dur="500"/>
                                        <p:tgtEl>
                                          <p:spTgt spid="424"/>
                                        </p:tgtEl>
                                      </p:cBhvr>
                                    </p:animEffect>
                                  </p:childTnLst>
                                </p:cTn>
                              </p:par>
                            </p:childTnLst>
                          </p:cTn>
                        </p:par>
                      </p:childTnLst>
                    </p:cTn>
                  </p:par>
                  <p:par>
                    <p:cTn id="211" fill="hold">
                      <p:stCondLst>
                        <p:cond delay="indefinite"/>
                      </p:stCondLst>
                      <p:childTnLst>
                        <p:par>
                          <p:cTn id="212" fill="hold">
                            <p:stCondLst>
                              <p:cond delay="0"/>
                            </p:stCondLst>
                            <p:childTnLst>
                              <p:par>
                                <p:cTn id="213" presetID="22" presetClass="entr" presetSubtype="4" fill="hold" nodeType="clickEffect">
                                  <p:stCondLst>
                                    <p:cond delay="0"/>
                                  </p:stCondLst>
                                  <p:childTnLst>
                                    <p:set>
                                      <p:cBhvr>
                                        <p:cTn id="214" dur="1" fill="hold">
                                          <p:stCondLst>
                                            <p:cond delay="0"/>
                                          </p:stCondLst>
                                        </p:cTn>
                                        <p:tgtEl>
                                          <p:spTgt spid="63"/>
                                        </p:tgtEl>
                                        <p:attrNameLst>
                                          <p:attrName>style.visibility</p:attrName>
                                        </p:attrNameLst>
                                      </p:cBhvr>
                                      <p:to>
                                        <p:strVal val="visible"/>
                                      </p:to>
                                    </p:set>
                                    <p:animEffect transition="in" filter="wipe(down)">
                                      <p:cBhvr>
                                        <p:cTn id="215" dur="500"/>
                                        <p:tgtEl>
                                          <p:spTgt spid="63"/>
                                        </p:tgtEl>
                                      </p:cBhvr>
                                    </p:animEffect>
                                  </p:childTnLst>
                                </p:cTn>
                              </p:par>
                            </p:childTnLst>
                          </p:cTn>
                        </p:par>
                      </p:childTnLst>
                    </p:cTn>
                  </p:par>
                  <p:par>
                    <p:cTn id="216" fill="hold">
                      <p:stCondLst>
                        <p:cond delay="indefinite"/>
                      </p:stCondLst>
                      <p:childTnLst>
                        <p:par>
                          <p:cTn id="217" fill="hold">
                            <p:stCondLst>
                              <p:cond delay="0"/>
                            </p:stCondLst>
                            <p:childTnLst>
                              <p:par>
                                <p:cTn id="218" presetID="22" presetClass="entr" presetSubtype="8" fill="hold" nodeType="clickEffect">
                                  <p:stCondLst>
                                    <p:cond delay="0"/>
                                  </p:stCondLst>
                                  <p:childTnLst>
                                    <p:set>
                                      <p:cBhvr>
                                        <p:cTn id="219" dur="1" fill="hold">
                                          <p:stCondLst>
                                            <p:cond delay="0"/>
                                          </p:stCondLst>
                                        </p:cTn>
                                        <p:tgtEl>
                                          <p:spTgt spid="57"/>
                                        </p:tgtEl>
                                        <p:attrNameLst>
                                          <p:attrName>style.visibility</p:attrName>
                                        </p:attrNameLst>
                                      </p:cBhvr>
                                      <p:to>
                                        <p:strVal val="visible"/>
                                      </p:to>
                                    </p:set>
                                    <p:animEffect transition="in" filter="wipe(left)">
                                      <p:cBhvr>
                                        <p:cTn id="220" dur="500"/>
                                        <p:tgtEl>
                                          <p:spTgt spid="57"/>
                                        </p:tgtEl>
                                      </p:cBhvr>
                                    </p:animEffect>
                                  </p:childTnLst>
                                </p:cTn>
                              </p:par>
                            </p:childTnLst>
                          </p:cTn>
                        </p:par>
                      </p:childTnLst>
                    </p:cTn>
                  </p:par>
                  <p:par>
                    <p:cTn id="221" fill="hold">
                      <p:stCondLst>
                        <p:cond delay="indefinite"/>
                      </p:stCondLst>
                      <p:childTnLst>
                        <p:par>
                          <p:cTn id="222" fill="hold">
                            <p:stCondLst>
                              <p:cond delay="0"/>
                            </p:stCondLst>
                            <p:childTnLst>
                              <p:par>
                                <p:cTn id="223" presetID="22" presetClass="entr" presetSubtype="8" fill="hold" grpId="0" nodeType="clickEffect">
                                  <p:stCondLst>
                                    <p:cond delay="0"/>
                                  </p:stCondLst>
                                  <p:childTnLst>
                                    <p:set>
                                      <p:cBhvr>
                                        <p:cTn id="224" dur="1" fill="hold">
                                          <p:stCondLst>
                                            <p:cond delay="0"/>
                                          </p:stCondLst>
                                        </p:cTn>
                                        <p:tgtEl>
                                          <p:spTgt spid="413"/>
                                        </p:tgtEl>
                                        <p:attrNameLst>
                                          <p:attrName>style.visibility</p:attrName>
                                        </p:attrNameLst>
                                      </p:cBhvr>
                                      <p:to>
                                        <p:strVal val="visible"/>
                                      </p:to>
                                    </p:set>
                                    <p:animEffect transition="in" filter="wipe(left)">
                                      <p:cBhvr>
                                        <p:cTn id="225" dur="500"/>
                                        <p:tgtEl>
                                          <p:spTgt spid="413"/>
                                        </p:tgtEl>
                                      </p:cBhvr>
                                    </p:animEffect>
                                  </p:childTnLst>
                                </p:cTn>
                              </p:par>
                            </p:childTnLst>
                          </p:cTn>
                        </p:par>
                      </p:childTnLst>
                    </p:cTn>
                  </p:par>
                  <p:par>
                    <p:cTn id="226" fill="hold">
                      <p:stCondLst>
                        <p:cond delay="indefinite"/>
                      </p:stCondLst>
                      <p:childTnLst>
                        <p:par>
                          <p:cTn id="227" fill="hold">
                            <p:stCondLst>
                              <p:cond delay="0"/>
                            </p:stCondLst>
                            <p:childTnLst>
                              <p:par>
                                <p:cTn id="228" presetID="22" presetClass="entr" presetSubtype="8" fill="hold" grpId="0" nodeType="clickEffect">
                                  <p:stCondLst>
                                    <p:cond delay="0"/>
                                  </p:stCondLst>
                                  <p:childTnLst>
                                    <p:set>
                                      <p:cBhvr>
                                        <p:cTn id="229" dur="1" fill="hold">
                                          <p:stCondLst>
                                            <p:cond delay="0"/>
                                          </p:stCondLst>
                                        </p:cTn>
                                        <p:tgtEl>
                                          <p:spTgt spid="411"/>
                                        </p:tgtEl>
                                        <p:attrNameLst>
                                          <p:attrName>style.visibility</p:attrName>
                                        </p:attrNameLst>
                                      </p:cBhvr>
                                      <p:to>
                                        <p:strVal val="visible"/>
                                      </p:to>
                                    </p:set>
                                    <p:animEffect transition="in" filter="wipe(left)">
                                      <p:cBhvr>
                                        <p:cTn id="230" dur="500"/>
                                        <p:tgtEl>
                                          <p:spTgt spid="411"/>
                                        </p:tgtEl>
                                      </p:cBhvr>
                                    </p:animEffect>
                                  </p:childTnLst>
                                </p:cTn>
                              </p:par>
                            </p:childTnLst>
                          </p:cTn>
                        </p:par>
                      </p:childTnLst>
                    </p:cTn>
                  </p:par>
                  <p:par>
                    <p:cTn id="231" fill="hold">
                      <p:stCondLst>
                        <p:cond delay="indefinite"/>
                      </p:stCondLst>
                      <p:childTnLst>
                        <p:par>
                          <p:cTn id="232" fill="hold">
                            <p:stCondLst>
                              <p:cond delay="0"/>
                            </p:stCondLst>
                            <p:childTnLst>
                              <p:par>
                                <p:cTn id="233" presetID="22" presetClass="entr" presetSubtype="2" fill="hold" nodeType="clickEffect">
                                  <p:stCondLst>
                                    <p:cond delay="0"/>
                                  </p:stCondLst>
                                  <p:childTnLst>
                                    <p:set>
                                      <p:cBhvr>
                                        <p:cTn id="234" dur="1" fill="hold">
                                          <p:stCondLst>
                                            <p:cond delay="0"/>
                                          </p:stCondLst>
                                        </p:cTn>
                                        <p:tgtEl>
                                          <p:spTgt spid="60"/>
                                        </p:tgtEl>
                                        <p:attrNameLst>
                                          <p:attrName>style.visibility</p:attrName>
                                        </p:attrNameLst>
                                      </p:cBhvr>
                                      <p:to>
                                        <p:strVal val="visible"/>
                                      </p:to>
                                    </p:set>
                                    <p:animEffect transition="in" filter="wipe(right)">
                                      <p:cBhvr>
                                        <p:cTn id="235" dur="500"/>
                                        <p:tgtEl>
                                          <p:spTgt spid="60"/>
                                        </p:tgtEl>
                                      </p:cBhvr>
                                    </p:animEffect>
                                  </p:childTnLst>
                                </p:cTn>
                              </p:par>
                            </p:childTnLst>
                          </p:cTn>
                        </p:par>
                      </p:childTnLst>
                    </p:cTn>
                  </p:par>
                  <p:par>
                    <p:cTn id="236" fill="hold">
                      <p:stCondLst>
                        <p:cond delay="indefinite"/>
                      </p:stCondLst>
                      <p:childTnLst>
                        <p:par>
                          <p:cTn id="237" fill="hold">
                            <p:stCondLst>
                              <p:cond delay="0"/>
                            </p:stCondLst>
                            <p:childTnLst>
                              <p:par>
                                <p:cTn id="238" presetID="22" presetClass="entr" presetSubtype="4" fill="hold" nodeType="clickEffect">
                                  <p:stCondLst>
                                    <p:cond delay="0"/>
                                  </p:stCondLst>
                                  <p:childTnLst>
                                    <p:set>
                                      <p:cBhvr>
                                        <p:cTn id="239" dur="1" fill="hold">
                                          <p:stCondLst>
                                            <p:cond delay="0"/>
                                          </p:stCondLst>
                                        </p:cTn>
                                        <p:tgtEl>
                                          <p:spTgt spid="250"/>
                                        </p:tgtEl>
                                        <p:attrNameLst>
                                          <p:attrName>style.visibility</p:attrName>
                                        </p:attrNameLst>
                                      </p:cBhvr>
                                      <p:to>
                                        <p:strVal val="visible"/>
                                      </p:to>
                                    </p:set>
                                    <p:animEffect transition="in" filter="wipe(down)">
                                      <p:cBhvr>
                                        <p:cTn id="240" dur="500"/>
                                        <p:tgtEl>
                                          <p:spTgt spid="250"/>
                                        </p:tgtEl>
                                      </p:cBhvr>
                                    </p:animEffect>
                                  </p:childTnLst>
                                </p:cTn>
                              </p:par>
                            </p:childTnLst>
                          </p:cTn>
                        </p:par>
                        <p:par>
                          <p:cTn id="241" fill="hold">
                            <p:stCondLst>
                              <p:cond delay="500"/>
                            </p:stCondLst>
                            <p:childTnLst>
                              <p:par>
                                <p:cTn id="242" presetID="35" presetClass="emph" presetSubtype="0" repeatCount="3000" fill="hold" nodeType="afterEffect">
                                  <p:stCondLst>
                                    <p:cond delay="0"/>
                                  </p:stCondLst>
                                  <p:childTnLst>
                                    <p:anim calcmode="discrete" valueType="str">
                                      <p:cBhvr>
                                        <p:cTn id="243" dur="1000" fill="hold"/>
                                        <p:tgtEl>
                                          <p:spTgt spid="250"/>
                                        </p:tgtEl>
                                        <p:attrNameLst>
                                          <p:attrName>style.visibility</p:attrName>
                                        </p:attrNameLst>
                                      </p:cBhvr>
                                      <p:tavLst>
                                        <p:tav tm="0">
                                          <p:val>
                                            <p:strVal val="hidden"/>
                                          </p:val>
                                        </p:tav>
                                        <p:tav tm="50000">
                                          <p:val>
                                            <p:strVal val="visible"/>
                                          </p:val>
                                        </p:tav>
                                      </p:tavLst>
                                    </p:anim>
                                  </p:childTnLst>
                                </p:cTn>
                              </p:par>
                            </p:childTnLst>
                          </p:cTn>
                        </p:par>
                        <p:par>
                          <p:cTn id="244" fill="hold">
                            <p:stCondLst>
                              <p:cond delay="3500"/>
                            </p:stCondLst>
                            <p:childTnLst>
                              <p:par>
                                <p:cTn id="245" presetID="22" presetClass="entr" presetSubtype="8" fill="hold" grpId="0" nodeType="afterEffect">
                                  <p:stCondLst>
                                    <p:cond delay="0"/>
                                  </p:stCondLst>
                                  <p:childTnLst>
                                    <p:set>
                                      <p:cBhvr>
                                        <p:cTn id="246" dur="1" fill="hold">
                                          <p:stCondLst>
                                            <p:cond delay="0"/>
                                          </p:stCondLst>
                                        </p:cTn>
                                        <p:tgtEl>
                                          <p:spTgt spid="410"/>
                                        </p:tgtEl>
                                        <p:attrNameLst>
                                          <p:attrName>style.visibility</p:attrName>
                                        </p:attrNameLst>
                                      </p:cBhvr>
                                      <p:to>
                                        <p:strVal val="visible"/>
                                      </p:to>
                                    </p:set>
                                    <p:animEffect transition="in" filter="wipe(left)">
                                      <p:cBhvr>
                                        <p:cTn id="247" dur="500"/>
                                        <p:tgtEl>
                                          <p:spTgt spid="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P spid="365" grpId="0" animBg="1"/>
      <p:bldP spid="354" grpId="0" animBg="1"/>
      <p:bldP spid="357" grpId="0" animBg="1"/>
      <p:bldP spid="363" grpId="0" animBg="1"/>
      <p:bldP spid="364" grpId="0" animBg="1"/>
      <p:bldP spid="364" grpId="1" animBg="1"/>
      <p:bldP spid="388" grpId="0" animBg="1"/>
      <p:bldP spid="388" grpId="1" animBg="1"/>
      <p:bldP spid="391" grpId="0" animBg="1"/>
      <p:bldP spid="391" grpId="1" animBg="1"/>
      <p:bldP spid="392" grpId="0" animBg="1"/>
      <p:bldP spid="378" grpId="0" animBg="1"/>
      <p:bldP spid="402" grpId="0" animBg="1"/>
      <p:bldP spid="402" grpId="1" animBg="1"/>
      <p:bldP spid="405" grpId="0" animBg="1"/>
      <p:bldP spid="407" grpId="0" animBg="1"/>
      <p:bldP spid="407" grpId="1" animBg="1"/>
      <p:bldP spid="410" grpId="0" animBg="1"/>
      <p:bldP spid="411" grpId="0" animBg="1"/>
      <p:bldP spid="413" grpId="0" animBg="1"/>
    </p:bldLst>
  </p:timing>
  <p:extLst>
    <p:ext uri="{E180D4A7-C9FB-4DFB-919C-405C955672EB}">
      <p14:showEvtLst xmlns:p14="http://schemas.microsoft.com/office/powerpoint/2010/main">
        <p14:playEvt time="167" objId="255"/>
        <p14:stopEvt time="302440" objId="255"/>
      </p14:showEvtLst>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9" name="表格 318"/>
          <p:cNvGraphicFramePr>
            <a:graphicFrameLocks noGrp="1"/>
          </p:cNvGraphicFramePr>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339" name="表格 338"/>
          <p:cNvGraphicFramePr>
            <a:graphicFrameLocks noGrp="1"/>
          </p:cNvGraphicFramePr>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IR[I]+X</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IR(I)</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,ADD</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752963665"/>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340" name="表格 339"/>
          <p:cNvGraphicFramePr>
            <a:graphicFrameLocks noGrp="1"/>
          </p:cNvGraphicFramePr>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IR[I]+X</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IR(I)</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Z</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Z</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AR</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469532006"/>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341" name="表格 340"/>
          <p:cNvGraphicFramePr>
            <a:graphicFrameLocks noGrp="1"/>
          </p:cNvGraphicFramePr>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IR[I]+X</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IR(I)</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T8</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M[AR</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DRE</a:t>
                      </a:r>
                      <a:r>
                        <a:rPr lang="en-US" altLang="zh-CN" sz="1700" b="1" baseline="-25000">
                          <a:solidFill>
                            <a:srgbClr val="FF0000"/>
                          </a:solidFill>
                          <a:latin typeface="微软雅黑" panose="020B0503020204020204" pitchFamily="34" charset="-122"/>
                          <a:ea typeface="微软雅黑" panose="020B0503020204020204" pitchFamily="34" charset="-122"/>
                        </a:rPr>
                        <a:t>in</a:t>
                      </a:r>
                      <a:r>
                        <a:rPr lang="en-US" altLang="zh-CN" sz="1700" b="1" baseline="-25000" dirty="0">
                          <a:solidFill>
                            <a:srgbClr val="FF0000"/>
                          </a:solidFill>
                          <a:latin typeface="微软雅黑" panose="020B0503020204020204" pitchFamily="34" charset="-122"/>
                          <a:ea typeface="微软雅黑" panose="020B0503020204020204" pitchFamily="34" charset="-122"/>
                        </a:rPr>
                        <a:t>,</a:t>
                      </a:r>
                      <a:r>
                        <a:rPr lang="en-US" altLang="zh-CN" sz="1700" b="1" dirty="0">
                          <a:solidFill>
                            <a:srgbClr val="FF0000"/>
                          </a:solidFill>
                          <a:latin typeface="微软雅黑" panose="020B0503020204020204" pitchFamily="34" charset="-122"/>
                          <a:ea typeface="微软雅黑" panose="020B0503020204020204" pitchFamily="34" charset="-122"/>
                        </a:rPr>
                        <a:t> Read</a:t>
                      </a:r>
                      <a:r>
                        <a:rPr lang="en-US" altLang="zh-CN" sz="1700" b="1" baseline="-25000" dirty="0">
                          <a:solidFill>
                            <a:srgbClr val="FF0000"/>
                          </a:solidFill>
                          <a:latin typeface="微软雅黑" panose="020B0503020204020204" pitchFamily="34" charset="-122"/>
                          <a:ea typeface="微软雅黑" panose="020B0503020204020204" pitchFamily="34" charset="-122"/>
                        </a:rPr>
                        <a:t> </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6">
                        <a:lumMod val="40000"/>
                        <a:lumOff val="60000"/>
                      </a:schemeClr>
                    </a:solidFill>
                  </a:tcPr>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342" name="表格 341"/>
          <p:cNvGraphicFramePr>
            <a:graphicFrameLocks noGrp="1"/>
          </p:cNvGraphicFramePr>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X+imm</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IR(I)</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T8</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M[AR</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DRE</a:t>
                      </a:r>
                      <a:r>
                        <a:rPr lang="en-US" altLang="zh-CN" sz="1700" b="0" baseline="-25000">
                          <a:solidFill>
                            <a:schemeClr val="tx1"/>
                          </a:solidFill>
                          <a:latin typeface="微软雅黑" panose="020B0503020204020204" pitchFamily="34" charset="-122"/>
                          <a:ea typeface="微软雅黑" panose="020B0503020204020204" pitchFamily="34" charset="-122"/>
                        </a:rPr>
                        <a:t>in</a:t>
                      </a:r>
                      <a:r>
                        <a:rPr lang="en-US" altLang="zh-CN" sz="1700" b="0" baseline="-2500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rPr>
                        <a:t> Read</a:t>
                      </a:r>
                      <a:r>
                        <a:rPr lang="en-US" altLang="zh-CN" sz="1700" b="0" baseline="-25000" dirty="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chemeClr val="accent1">
                              <a:lumMod val="50000"/>
                            </a:schemeClr>
                          </a:solidFill>
                          <a:latin typeface="微软雅黑" panose="020B0503020204020204" pitchFamily="34" charset="-122"/>
                          <a:ea typeface="微软雅黑" panose="020B0503020204020204" pitchFamily="34" charset="-122"/>
                        </a:rPr>
                        <a:t>T9</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DR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R[rt]</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rgbClr val="FF0000"/>
                          </a:solidFill>
                          <a:latin typeface="微软雅黑" panose="020B0503020204020204" pitchFamily="34" charset="-122"/>
                          <a:ea typeface="微软雅黑" panose="020B0503020204020204" pitchFamily="34" charset="-122"/>
                        </a:rPr>
                        <a:t>DR</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R</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833729760"/>
                  </a:ext>
                </a:extLst>
              </a:tr>
            </a:tbl>
          </a:graphicData>
        </a:graphic>
      </p:graphicFrame>
      <p:sp>
        <p:nvSpPr>
          <p:cNvPr id="250" name="Rectangle 104"/>
          <p:cNvSpPr>
            <a:spLocks noChangeArrowheads="1"/>
          </p:cNvSpPr>
          <p:nvPr/>
        </p:nvSpPr>
        <p:spPr bwMode="auto">
          <a:xfrm>
            <a:off x="9953625" y="4195209"/>
            <a:ext cx="1077271" cy="1057709"/>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58" name="组合 57"/>
          <p:cNvGrpSpPr/>
          <p:nvPr/>
        </p:nvGrpSpPr>
        <p:grpSpPr>
          <a:xfrm>
            <a:off x="9957732" y="4191329"/>
            <a:ext cx="1158542" cy="1183791"/>
            <a:chOff x="10106025" y="4347609"/>
            <a:chExt cx="1158542" cy="1183791"/>
          </a:xfrm>
          <a:effectLst/>
        </p:grpSpPr>
        <p:sp>
          <p:nvSpPr>
            <p:cNvPr id="315" name="Rectangle 104"/>
            <p:cNvSpPr>
              <a:spLocks noChangeArrowheads="1"/>
            </p:cNvSpPr>
            <p:nvPr/>
          </p:nvSpPr>
          <p:spPr bwMode="auto">
            <a:xfrm>
              <a:off x="10106025" y="4347609"/>
              <a:ext cx="1077271" cy="1057709"/>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6" name="Text Box 36"/>
            <p:cNvSpPr txBox="1">
              <a:spLocks noChangeArrowheads="1"/>
            </p:cNvSpPr>
            <p:nvPr/>
          </p:nvSpPr>
          <p:spPr bwMode="auto">
            <a:xfrm>
              <a:off x="10187297" y="51439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7" name="Text Box 36"/>
            <p:cNvSpPr txBox="1">
              <a:spLocks noChangeArrowheads="1"/>
            </p:cNvSpPr>
            <p:nvPr/>
          </p:nvSpPr>
          <p:spPr bwMode="auto">
            <a:xfrm>
              <a:off x="10681284" y="51474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8" name="Text Box 36"/>
            <p:cNvSpPr txBox="1">
              <a:spLocks noChangeArrowheads="1"/>
            </p:cNvSpPr>
            <p:nvPr/>
          </p:nvSpPr>
          <p:spPr bwMode="auto">
            <a:xfrm>
              <a:off x="10330988" y="46656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37"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headEnd/>
            <a:tailEnd/>
          </a:ln>
        </p:spPr>
        <p:txBody>
          <a:bodyPr vert="horz" wrap="square" lIns="86699" tIns="43349" rIns="86699" bIns="43349" numCol="1" anchor="t" anchorCtr="0" compatLnSpc="1">
            <a:prstTxWarp prst="textNoShape">
              <a:avLst/>
            </a:prstTxWarp>
          </a:bodyPr>
          <a:lstStyle/>
          <a:p>
            <a:endParaRPr lang="zh-CN" altLang="en-US" sz="3600">
              <a:latin typeface="Segoe UI Black" panose="020B0A02040204020203" pitchFamily="34" charset="0"/>
              <a:cs typeface="Segoe UI Black" panose="020B0A02040204020203" pitchFamily="34" charset="0"/>
            </a:endParaRPr>
          </a:p>
        </p:txBody>
      </p:sp>
      <p:sp>
        <p:nvSpPr>
          <p:cNvPr id="2" name="标题 1"/>
          <p:cNvSpPr>
            <a:spLocks noGrp="1"/>
          </p:cNvSpPr>
          <p:nvPr>
            <p:ph type="title"/>
          </p:nvPr>
        </p:nvSpPr>
        <p:spPr>
          <a:xfrm>
            <a:off x="487822" y="257614"/>
            <a:ext cx="7288617" cy="617641"/>
          </a:xfrm>
        </p:spPr>
        <p:txBody>
          <a:bodyPr>
            <a:normAutofit/>
          </a:bodyPr>
          <a:lstStyle/>
          <a:p>
            <a:r>
              <a:rPr lang="en-US" altLang="zh-CN"/>
              <a:t>LW </a:t>
            </a:r>
            <a:r>
              <a:rPr lang="zh-CN" altLang="en-US"/>
              <a:t>指令执行数据通路    </a:t>
            </a:r>
            <a:r>
              <a:rPr lang="en-US" altLang="zh-CN" i="1">
                <a:latin typeface="Consolas" panose="020B0609020204030204" pitchFamily="49" charset="0"/>
                <a:cs typeface="Times New Roman" panose="02020603050405020304" pitchFamily="18" charset="0"/>
                <a:sym typeface="Arial" panose="020B0604020202020204" pitchFamily="34" charset="0"/>
              </a:rPr>
              <a:t>lw rt,imm(rs)</a:t>
            </a:r>
            <a:endParaRPr lang="zh-CN" altLang="en-US"/>
          </a:p>
        </p:txBody>
      </p:sp>
      <p:sp>
        <p:nvSpPr>
          <p:cNvPr id="267" name="任意多边形 266"/>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5" name="组合 4"/>
          <p:cNvGrpSpPr/>
          <p:nvPr/>
        </p:nvGrpSpPr>
        <p:grpSpPr>
          <a:xfrm>
            <a:off x="10393551" y="2277096"/>
            <a:ext cx="858666" cy="711391"/>
            <a:chOff x="10819307" y="2466844"/>
            <a:chExt cx="905624" cy="750295"/>
          </a:xfrm>
          <a:noFill/>
        </p:grpSpPr>
        <p:sp>
          <p:nvSpPr>
            <p:cNvPr id="6" name="Line 7"/>
            <p:cNvSpPr>
              <a:spLocks noChangeShapeType="1"/>
            </p:cNvSpPr>
            <p:nvPr/>
          </p:nvSpPr>
          <p:spPr bwMode="auto">
            <a:xfrm rot="16200000">
              <a:off x="11096748" y="2630505"/>
              <a:ext cx="327322" cy="0"/>
            </a:xfrm>
            <a:prstGeom prst="line">
              <a:avLst/>
            </a:prstGeom>
            <a:grpFill/>
            <a:ln w="28575">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6940930" y="1506758"/>
            <a:ext cx="2183057" cy="656338"/>
            <a:chOff x="7177868" y="1654379"/>
            <a:chExt cx="2302442" cy="692230"/>
          </a:xfrm>
          <a:noFill/>
        </p:grpSpPr>
        <p:cxnSp>
          <p:nvCxnSpPr>
            <p:cNvPr id="9" name="直接箭头连接符 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10" name="直接箭头连接符 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11" name="组合 10"/>
            <p:cNvGrpSpPr/>
            <p:nvPr/>
          </p:nvGrpSpPr>
          <p:grpSpPr>
            <a:xfrm>
              <a:off x="7190721" y="1654379"/>
              <a:ext cx="2289589" cy="692230"/>
              <a:chOff x="7190721" y="1654379"/>
              <a:chExt cx="2289589" cy="692230"/>
            </a:xfrm>
            <a:grpFill/>
          </p:grpSpPr>
          <p:sp>
            <p:nvSpPr>
              <p:cNvPr id="12" name="Line 7"/>
              <p:cNvSpPr>
                <a:spLocks noChangeShapeType="1"/>
              </p:cNvSpPr>
              <p:nvPr/>
            </p:nvSpPr>
            <p:spPr bwMode="auto">
              <a:xfrm flipH="1">
                <a:off x="8623192" y="1920746"/>
                <a:ext cx="835600"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grpFill/>
              <a:ln w="19050">
                <a:solidFill>
                  <a:srgbClr val="000000"/>
                </a:solidFill>
                <a:round/>
                <a:headEnd/>
                <a:tailEnd type="none" w="lg" len="lg"/>
              </a:ln>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83" name="Text Box 109"/>
          <p:cNvSpPr txBox="1">
            <a:spLocks noChangeArrowheads="1"/>
          </p:cNvSpPr>
          <p:nvPr/>
        </p:nvSpPr>
        <p:spPr bwMode="auto">
          <a:xfrm>
            <a:off x="8473910" y="1240256"/>
            <a:ext cx="758322" cy="32257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4" name="上下箭头 83"/>
          <p:cNvSpPr/>
          <p:nvPr/>
        </p:nvSpPr>
        <p:spPr>
          <a:xfrm>
            <a:off x="9074049" y="1226542"/>
            <a:ext cx="177326" cy="4934647"/>
          </a:xfrm>
          <a:prstGeom prst="upDownArrow">
            <a:avLst/>
          </a:prstGeom>
          <a:solidFill>
            <a:schemeClr val="bg1"/>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85" name="组合 84"/>
          <p:cNvGrpSpPr/>
          <p:nvPr/>
        </p:nvGrpSpPr>
        <p:grpSpPr>
          <a:xfrm>
            <a:off x="9925575" y="1316254"/>
            <a:ext cx="1556542" cy="597916"/>
            <a:chOff x="10325741" y="1453458"/>
            <a:chExt cx="1641666" cy="630614"/>
          </a:xfrm>
          <a:noFill/>
        </p:grpSpPr>
        <p:sp>
          <p:nvSpPr>
            <p:cNvPr id="86"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grpFill/>
            <a:ln w="9525">
              <a:noFill/>
              <a:miter lim="800000"/>
              <a:headEnd/>
              <a:tailEnd/>
            </a:ln>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p>
          </p:txBody>
        </p:sp>
        <p:sp>
          <p:nvSpPr>
            <p:cNvPr id="93" name="Text Box 126"/>
            <p:cNvSpPr txBox="1">
              <a:spLocks noChangeArrowheads="1"/>
            </p:cNvSpPr>
            <p:nvPr/>
          </p:nvSpPr>
          <p:spPr bwMode="auto">
            <a:xfrm>
              <a:off x="10716776" y="1663586"/>
              <a:ext cx="763341" cy="420486"/>
            </a:xfrm>
            <a:prstGeom prst="rect">
              <a:avLst/>
            </a:prstGeom>
            <a:grpFill/>
            <a:ln w="9525">
              <a:noFill/>
              <a:miter lim="800000"/>
              <a:headEnd/>
              <a:tailEnd/>
            </a:ln>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9218073" y="4195326"/>
            <a:ext cx="2467603" cy="2067711"/>
            <a:chOff x="9218073" y="4195326"/>
            <a:chExt cx="2467603" cy="2067711"/>
          </a:xfrm>
          <a:noFill/>
        </p:grpSpPr>
        <p:sp>
          <p:nvSpPr>
            <p:cNvPr id="95"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a:grpFill/>
          </p:grpSpPr>
          <p:sp>
            <p:nvSpPr>
              <p:cNvPr id="97" name="Line 7"/>
              <p:cNvSpPr>
                <a:spLocks noChangeShapeType="1"/>
              </p:cNvSpPr>
              <p:nvPr/>
            </p:nvSpPr>
            <p:spPr bwMode="auto">
              <a:xfrm>
                <a:off x="9143016" y="4779112"/>
                <a:ext cx="728681"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grpFill/>
              <a:ln w="19050">
                <a:solidFill>
                  <a:srgbClr val="000000"/>
                </a:solidFill>
                <a:round/>
                <a:headEnd/>
                <a:tailEnd type="none" w="lg" len="lg"/>
              </a:ln>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104" name="直接箭头连接符 103"/>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105"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sp>
          <p:nvSpPr>
            <p:cNvPr id="106"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109" name="直接箭头连接符 108"/>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110"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a:grpFill/>
          </p:grpSpPr>
          <p:grpSp>
            <p:nvGrpSpPr>
              <p:cNvPr id="114" name="组合 113"/>
              <p:cNvGrpSpPr/>
              <p:nvPr/>
            </p:nvGrpSpPr>
            <p:grpSpPr>
              <a:xfrm>
                <a:off x="5347918" y="5340113"/>
                <a:ext cx="505805" cy="692644"/>
                <a:chOff x="5347918" y="5340113"/>
                <a:chExt cx="505805" cy="692644"/>
              </a:xfrm>
              <a:grpFill/>
            </p:grpSpPr>
            <p:sp>
              <p:nvSpPr>
                <p:cNvPr id="117"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18" name="流程图: 手动操作 117">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grpFill/>
                <a:ln w="19050">
                  <a:solidFill>
                    <a:srgbClr val="00000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15" name="矩形 114">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16" name="矩形 115">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nvGrpSpPr>
            <p:cNvPr id="121" name="组合 120"/>
            <p:cNvGrpSpPr/>
            <p:nvPr/>
          </p:nvGrpSpPr>
          <p:grpSpPr>
            <a:xfrm>
              <a:off x="10512220" y="5269170"/>
              <a:ext cx="505805" cy="692644"/>
              <a:chOff x="5347918" y="5340113"/>
              <a:chExt cx="505805" cy="692644"/>
            </a:xfrm>
            <a:grpFill/>
          </p:grpSpPr>
          <p:grpSp>
            <p:nvGrpSpPr>
              <p:cNvPr id="122" name="组合 121"/>
              <p:cNvGrpSpPr/>
              <p:nvPr/>
            </p:nvGrpSpPr>
            <p:grpSpPr>
              <a:xfrm>
                <a:off x="5347918" y="5340113"/>
                <a:ext cx="505805" cy="692644"/>
                <a:chOff x="5347918" y="5340113"/>
                <a:chExt cx="505805" cy="692644"/>
              </a:xfrm>
              <a:grpFill/>
            </p:grpSpPr>
            <p:sp>
              <p:nvSpPr>
                <p:cNvPr id="125"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grpFill/>
                <a:ln w="19050" cap="sq">
                  <a:solidFill>
                    <a:srgbClr val="000000"/>
                  </a:solidFill>
                  <a:miter lim="800000"/>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6" name="流程图: 手动操作 125">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sp>
            <p:nvSpPr>
              <p:cNvPr id="123" name="矩形 122">
                <a:extLst>
                  <a:ext uri="{FF2B5EF4-FFF2-40B4-BE49-F238E27FC236}">
                    <a16:creationId xmlns:a16="http://schemas.microsoft.com/office/drawing/2014/main" id="{DB6FEBF0-D3C1-4E44-A076-F8543F45AA45}"/>
                  </a:ext>
                </a:extLst>
              </p:cNvPr>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24" name="矩形 123">
                <a:extLst>
                  <a:ext uri="{FF2B5EF4-FFF2-40B4-BE49-F238E27FC236}">
                    <a16:creationId xmlns:a16="http://schemas.microsoft.com/office/drawing/2014/main" id="{DB6FEBF0-D3C1-4E44-A076-F8543F45AA45}"/>
                  </a:ext>
                </a:extLst>
              </p:cNvPr>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sp>
          <p:nvSpPr>
            <p:cNvPr id="12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none"/>
              <a:tailEnd type="none" w="med" len="med"/>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7" name="组合 206"/>
          <p:cNvGrpSpPr/>
          <p:nvPr/>
        </p:nvGrpSpPr>
        <p:grpSpPr>
          <a:xfrm>
            <a:off x="9702285" y="2584710"/>
            <a:ext cx="602150" cy="725137"/>
            <a:chOff x="9702285" y="2584710"/>
            <a:chExt cx="602150" cy="725137"/>
          </a:xfrm>
          <a:noFill/>
        </p:grpSpPr>
        <p:sp>
          <p:nvSpPr>
            <p:cNvPr id="140"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142" name="Line 7"/>
            <p:cNvSpPr>
              <a:spLocks noChangeShapeType="1"/>
            </p:cNvSpPr>
            <p:nvPr/>
          </p:nvSpPr>
          <p:spPr bwMode="auto">
            <a:xfrm rot="16200000">
              <a:off x="9926093" y="3154672"/>
              <a:ext cx="310350"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209" name="组合 208"/>
          <p:cNvGrpSpPr/>
          <p:nvPr/>
        </p:nvGrpSpPr>
        <p:grpSpPr>
          <a:xfrm>
            <a:off x="9708801" y="1700541"/>
            <a:ext cx="2096515" cy="882231"/>
            <a:chOff x="9708801" y="1700541"/>
            <a:chExt cx="2096515" cy="882231"/>
          </a:xfrm>
          <a:noFill/>
        </p:grpSpPr>
        <p:cxnSp>
          <p:nvCxnSpPr>
            <p:cNvPr id="134" name="直接箭头连接符 133"/>
            <p:cNvCxnSpPr/>
            <p:nvPr/>
          </p:nvCxnSpPr>
          <p:spPr>
            <a:xfrm flipH="1">
              <a:off x="11280161" y="2118661"/>
              <a:ext cx="312595" cy="0"/>
            </a:xfrm>
            <a:prstGeom prst="straightConnector1">
              <a:avLst/>
            </a:prstGeom>
            <a:grpFill/>
            <a:ln w="19050">
              <a:solidFill>
                <a:srgbClr val="000000"/>
              </a:solidFill>
              <a:round/>
              <a:headEnd/>
              <a:tailEnd type="triangle" w="lg" len="lg"/>
            </a:ln>
          </p:spPr>
        </p:cxnSp>
        <p:cxnSp>
          <p:nvCxnSpPr>
            <p:cNvPr id="137" name="直接箭头连接符 136"/>
            <p:cNvCxnSpPr/>
            <p:nvPr/>
          </p:nvCxnSpPr>
          <p:spPr>
            <a:xfrm flipH="1">
              <a:off x="11280161" y="1950267"/>
              <a:ext cx="312595" cy="0"/>
            </a:xfrm>
            <a:prstGeom prst="straightConnector1">
              <a:avLst/>
            </a:prstGeom>
            <a:grpFill/>
            <a:ln w="19050">
              <a:solidFill>
                <a:srgbClr val="000000"/>
              </a:solidFill>
              <a:round/>
              <a:headEnd/>
              <a:tailEnd type="triangle" w="lg" len="lg"/>
            </a:ln>
          </p:spPr>
        </p:cxnSp>
        <p:grpSp>
          <p:nvGrpSpPr>
            <p:cNvPr id="208" name="组合 207"/>
            <p:cNvGrpSpPr/>
            <p:nvPr/>
          </p:nvGrpSpPr>
          <p:grpSpPr>
            <a:xfrm>
              <a:off x="9708801" y="1852716"/>
              <a:ext cx="1550065" cy="730056"/>
              <a:chOff x="9708801" y="1852716"/>
              <a:chExt cx="1550065" cy="730056"/>
            </a:xfrm>
            <a:grpFill/>
          </p:grpSpPr>
          <p:sp>
            <p:nvSpPr>
              <p:cNvPr id="141"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grpFill/>
              <a:ln w="28575">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0" name="组合 159"/>
          <p:cNvGrpSpPr/>
          <p:nvPr/>
        </p:nvGrpSpPr>
        <p:grpSpPr>
          <a:xfrm>
            <a:off x="7258572" y="5872349"/>
            <a:ext cx="1755294" cy="288842"/>
            <a:chOff x="7258572" y="5872349"/>
            <a:chExt cx="1755294" cy="288842"/>
          </a:xfrm>
          <a:noFill/>
        </p:grpSpPr>
        <p:sp>
          <p:nvSpPr>
            <p:cNvPr id="149"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159" name="组合 158"/>
          <p:cNvGrpSpPr/>
          <p:nvPr/>
        </p:nvGrpSpPr>
        <p:grpSpPr>
          <a:xfrm>
            <a:off x="5884534" y="3678569"/>
            <a:ext cx="3263895" cy="2085059"/>
            <a:chOff x="5884534" y="3678569"/>
            <a:chExt cx="3263895" cy="2085059"/>
          </a:xfrm>
          <a:noFill/>
        </p:grpSpPr>
        <p:grpSp>
          <p:nvGrpSpPr>
            <p:cNvPr id="158" name="组合 157"/>
            <p:cNvGrpSpPr/>
            <p:nvPr/>
          </p:nvGrpSpPr>
          <p:grpSpPr>
            <a:xfrm>
              <a:off x="5884534" y="3860383"/>
              <a:ext cx="3263895" cy="1903245"/>
              <a:chOff x="5884534" y="3860383"/>
              <a:chExt cx="3263895" cy="1903245"/>
            </a:xfrm>
            <a:grpFill/>
          </p:grpSpPr>
          <p:sp>
            <p:nvSpPr>
              <p:cNvPr id="138"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7" name="组合 156"/>
              <p:cNvGrpSpPr/>
              <p:nvPr/>
            </p:nvGrpSpPr>
            <p:grpSpPr>
              <a:xfrm>
                <a:off x="5884534" y="3860383"/>
                <a:ext cx="3263895" cy="1903245"/>
                <a:chOff x="5884534" y="3860383"/>
                <a:chExt cx="3263895" cy="1903245"/>
              </a:xfrm>
              <a:grpFill/>
            </p:grpSpPr>
            <p:grpSp>
              <p:nvGrpSpPr>
                <p:cNvPr id="27" name="组合 26"/>
                <p:cNvGrpSpPr/>
                <p:nvPr/>
              </p:nvGrpSpPr>
              <p:grpSpPr>
                <a:xfrm>
                  <a:off x="6400894" y="3860383"/>
                  <a:ext cx="2747535" cy="1903245"/>
                  <a:chOff x="6608301" y="4136717"/>
                  <a:chExt cx="2897789" cy="2007329"/>
                </a:xfrm>
                <a:grpFill/>
              </p:grpSpPr>
              <p:cxnSp>
                <p:nvCxnSpPr>
                  <p:cNvPr id="28" name="直接箭头连接符 27"/>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29" name="组合 28"/>
                  <p:cNvGrpSpPr/>
                  <p:nvPr/>
                </p:nvGrpSpPr>
                <p:grpSpPr>
                  <a:xfrm>
                    <a:off x="6899083" y="4150680"/>
                    <a:ext cx="2059020" cy="942122"/>
                    <a:chOff x="5286697" y="3767069"/>
                    <a:chExt cx="2059020" cy="942122"/>
                  </a:xfrm>
                  <a:grpFill/>
                </p:grpSpPr>
                <p:cxnSp>
                  <p:nvCxnSpPr>
                    <p:cNvPr id="52" name="直接箭头连接符 51"/>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53" name="直接箭头连接符 52"/>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4" name="直接箭头连接符 53"/>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5" name="直接箭头连接符 54"/>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30"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nvGrpSpPr>
                  <p:cNvPr id="31" name="组合 30"/>
                  <p:cNvGrpSpPr/>
                  <p:nvPr/>
                </p:nvGrpSpPr>
                <p:grpSpPr>
                  <a:xfrm>
                    <a:off x="6608301" y="4136717"/>
                    <a:ext cx="2860144" cy="1826436"/>
                    <a:chOff x="6608301" y="4136717"/>
                    <a:chExt cx="2860144" cy="1826436"/>
                  </a:xfrm>
                  <a:grpFill/>
                </p:grpSpPr>
                <p:cxnSp>
                  <p:nvCxnSpPr>
                    <p:cNvPr id="41" name="直接连接符 40"/>
                    <p:cNvCxnSpPr/>
                    <p:nvPr/>
                  </p:nvCxnSpPr>
                  <p:spPr>
                    <a:xfrm>
                      <a:off x="7515743" y="4343101"/>
                      <a:ext cx="0" cy="361550"/>
                    </a:xfrm>
                    <a:prstGeom prst="line">
                      <a:avLst/>
                    </a:prstGeom>
                    <a:grpFill/>
                    <a:ln w="19050">
                      <a:solidFill>
                        <a:srgbClr val="000000"/>
                      </a:solidFill>
                      <a:round/>
                      <a:headEnd/>
                      <a:tailEnd type="triangle" w="lg" len="lg"/>
                    </a:ln>
                  </p:spPr>
                </p:cxnSp>
                <p:sp>
                  <p:nvSpPr>
                    <p:cNvPr id="38" name="矩形 37">
                      <a:extLst>
                        <a:ext uri="{FF2B5EF4-FFF2-40B4-BE49-F238E27FC236}">
                          <a16:creationId xmlns:a16="http://schemas.microsoft.com/office/drawing/2014/main" id="{327CE1CC-D037-4CF2-8318-D9B12A452C04}"/>
                        </a:ext>
                      </a:extLst>
                    </p:cNvPr>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grpFill/>
                    <a:ln w="19050">
                      <a:solidFill>
                        <a:srgbClr val="000000"/>
                      </a:solidFill>
                      <a:round/>
                      <a:headEnd/>
                      <a:tailEnd type="none" w="lg" len="lg"/>
                    </a:ln>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grpFill/>
                    <a:ln w="19050" cap="sq">
                      <a:solidFill>
                        <a:srgbClr val="000000"/>
                      </a:solidFill>
                      <a:miter lim="800000"/>
                      <a:headEnd/>
                      <a:tailEnd type="triangle" w="lg" len="lg"/>
                    </a:ln>
                  </p:spPr>
                </p:cxnSp>
                <p:sp>
                  <p:nvSpPr>
                    <p:cNvPr id="43" name="Line 7"/>
                    <p:cNvSpPr>
                      <a:spLocks noChangeShapeType="1"/>
                    </p:cNvSpPr>
                    <p:nvPr/>
                  </p:nvSpPr>
                  <p:spPr bwMode="auto">
                    <a:xfrm flipH="1">
                      <a:off x="7728992" y="4136717"/>
                      <a:ext cx="1739453"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grpFill/>
                    <a:ln w="19050" cap="sq">
                      <a:solidFill>
                        <a:srgbClr val="000000"/>
                      </a:solidFill>
                      <a:miter lim="800000"/>
                      <a:headEnd/>
                      <a:tailEnd type="none" w="med"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47" name="直接连接符 46"/>
                    <p:cNvCxnSpPr/>
                    <p:nvPr/>
                  </p:nvCxnSpPr>
                  <p:spPr>
                    <a:xfrm>
                      <a:off x="7810957" y="5185414"/>
                      <a:ext cx="0" cy="340232"/>
                    </a:xfrm>
                    <a:prstGeom prst="line">
                      <a:avLst/>
                    </a:prstGeom>
                    <a:grpFill/>
                    <a:ln w="19050">
                      <a:solidFill>
                        <a:srgbClr val="000000"/>
                      </a:solidFill>
                      <a:round/>
                      <a:headEnd/>
                      <a:tailEnd type="triangle" w="lg" len="lg"/>
                    </a:ln>
                  </p:spPr>
                </p:cxnSp>
                <p:sp>
                  <p:nvSpPr>
                    <p:cNvPr id="4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4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sp>
                  <p:nvSpPr>
                    <p:cNvPr id="51" name="Line 7"/>
                    <p:cNvSpPr>
                      <a:spLocks noChangeShapeType="1"/>
                    </p:cNvSpPr>
                    <p:nvPr/>
                  </p:nvSpPr>
                  <p:spPr bwMode="auto">
                    <a:xfrm flipH="1">
                      <a:off x="6608301" y="4987244"/>
                      <a:ext cx="828688"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2"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33"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34"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p>
                </p:txBody>
              </p:sp>
            </p:grpSp>
            <p:cxnSp>
              <p:nvCxnSpPr>
                <p:cNvPr id="133" name="直接箭头连接符 132"/>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35" name="直接箭头连接符 134"/>
                <p:cNvCxnSpPr/>
                <p:nvPr/>
              </p:nvCxnSpPr>
              <p:spPr>
                <a:xfrm rot="5400000" flipV="1">
                  <a:off x="5983433" y="5031228"/>
                  <a:ext cx="312595" cy="0"/>
                </a:xfrm>
                <a:prstGeom prst="straightConnector1">
                  <a:avLst/>
                </a:prstGeom>
                <a:grpFill/>
                <a:ln w="19050">
                  <a:solidFill>
                    <a:srgbClr val="000000"/>
                  </a:solidFill>
                  <a:round/>
                  <a:headEnd/>
                  <a:tailEnd type="triangle" w="lg" len="lg"/>
                </a:ln>
              </p:spPr>
            </p:cxnSp>
            <p:sp>
              <p:nvSpPr>
                <p:cNvPr id="136"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5"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6" name="Rectangle 104"/>
                <p:cNvSpPr>
                  <a:spLocks noChangeArrowheads="1"/>
                </p:cNvSpPr>
                <p:nvPr/>
              </p:nvSpPr>
              <p:spPr bwMode="auto">
                <a:xfrm>
                  <a:off x="5884534" y="4465749"/>
                  <a:ext cx="510393"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94"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grpSp>
        <p:nvGrpSpPr>
          <p:cNvPr id="164" name="组合 163"/>
          <p:cNvGrpSpPr/>
          <p:nvPr/>
        </p:nvGrpSpPr>
        <p:grpSpPr>
          <a:xfrm>
            <a:off x="5557179" y="1469408"/>
            <a:ext cx="3566805" cy="2168470"/>
            <a:chOff x="5557179" y="1469408"/>
            <a:chExt cx="3566805" cy="2168470"/>
          </a:xfrm>
          <a:noFill/>
        </p:grpSpPr>
        <p:sp>
          <p:nvSpPr>
            <p:cNvPr id="165"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p>
          </p:txBody>
        </p:sp>
        <p:cxnSp>
          <p:nvCxnSpPr>
            <p:cNvPr id="166" name="直接连接符 165"/>
            <p:cNvCxnSpPr/>
            <p:nvPr/>
          </p:nvCxnSpPr>
          <p:spPr>
            <a:xfrm flipH="1">
              <a:off x="6403153" y="3049806"/>
              <a:ext cx="1046745" cy="0"/>
            </a:xfrm>
            <a:prstGeom prst="line">
              <a:avLst/>
            </a:prstGeom>
            <a:grpFill/>
            <a:ln w="19050">
              <a:solidFill>
                <a:srgbClr val="000000"/>
              </a:solidFill>
              <a:round/>
              <a:headEnd/>
              <a:tailEnd type="none" w="lg" len="lg"/>
            </a:ln>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1200">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8319750" y="3213009"/>
              <a:ext cx="783831" cy="0"/>
            </a:xfrm>
            <a:prstGeom prst="line">
              <a:avLst/>
            </a:prstGeom>
            <a:grpFill/>
            <a:ln w="19050">
              <a:solidFill>
                <a:srgbClr val="000000"/>
              </a:solidFill>
              <a:round/>
              <a:headEnd/>
              <a:tailEnd type="none" w="lg" len="lg"/>
            </a:ln>
          </p:spPr>
        </p:cxnSp>
        <p:sp>
          <p:nvSpPr>
            <p:cNvPr id="170" name="等腰三角形 169"/>
            <p:cNvSpPr/>
            <p:nvPr/>
          </p:nvSpPr>
          <p:spPr>
            <a:xfrm rot="5400000" flipH="1">
              <a:off x="8633618" y="3152754"/>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10220" y="2249954"/>
              <a:ext cx="812675"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173"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174" name="直接箭头连接符 173"/>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175"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177" name="Line 7"/>
            <p:cNvSpPr>
              <a:spLocks noChangeShapeType="1"/>
            </p:cNvSpPr>
            <p:nvPr/>
          </p:nvSpPr>
          <p:spPr bwMode="auto">
            <a:xfrm flipH="1">
              <a:off x="8311309" y="3056935"/>
              <a:ext cx="812675" cy="0"/>
            </a:xfrm>
            <a:prstGeom prst="line">
              <a:avLst/>
            </a:prstGeom>
            <a:grpFill/>
            <a:ln w="19050">
              <a:solidFill>
                <a:schemeClr val="tx1"/>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179" name="组合 178"/>
            <p:cNvGrpSpPr/>
            <p:nvPr/>
          </p:nvGrpSpPr>
          <p:grpSpPr>
            <a:xfrm>
              <a:off x="7627329" y="3359499"/>
              <a:ext cx="499781" cy="278379"/>
              <a:chOff x="1081011" y="4795829"/>
              <a:chExt cx="527112" cy="293603"/>
            </a:xfrm>
            <a:grpFill/>
          </p:grpSpPr>
          <p:cxnSp>
            <p:nvCxnSpPr>
              <p:cNvPr id="189" name="直接箭头连接符 188"/>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190" name="直接箭头连接符 189"/>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180"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181"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p>
          </p:txBody>
        </p:sp>
        <p:sp>
          <p:nvSpPr>
            <p:cNvPr id="182"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193" name="组合 192"/>
          <p:cNvGrpSpPr/>
          <p:nvPr/>
        </p:nvGrpSpPr>
        <p:grpSpPr>
          <a:xfrm>
            <a:off x="9209932" y="3236717"/>
            <a:ext cx="2408560" cy="772225"/>
            <a:chOff x="9209932" y="3236717"/>
            <a:chExt cx="2408560" cy="772225"/>
          </a:xfrm>
          <a:noFill/>
        </p:grpSpPr>
        <p:sp>
          <p:nvSpPr>
            <p:cNvPr id="194"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nvGrpSpPr>
            <p:cNvPr id="195" name="组合 194"/>
            <p:cNvGrpSpPr/>
            <p:nvPr/>
          </p:nvGrpSpPr>
          <p:grpSpPr>
            <a:xfrm>
              <a:off x="9209932" y="3236717"/>
              <a:ext cx="2408560" cy="772225"/>
              <a:chOff x="9209932" y="3236717"/>
              <a:chExt cx="2408560" cy="772225"/>
            </a:xfrm>
            <a:grpFill/>
          </p:grpSpPr>
          <p:sp>
            <p:nvSpPr>
              <p:cNvPr id="196"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a:grpFill/>
            </p:grpSpPr>
            <p:sp>
              <p:nvSpPr>
                <p:cNvPr id="200"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201" name="Line 7"/>
                <p:cNvSpPr>
                  <a:spLocks noChangeShapeType="1"/>
                </p:cNvSpPr>
                <p:nvPr/>
              </p:nvSpPr>
              <p:spPr bwMode="auto">
                <a:xfrm>
                  <a:off x="9570959" y="3693080"/>
                  <a:ext cx="768531"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a:grpFill/>
              </p:grpSpPr>
              <p:cxnSp>
                <p:nvCxnSpPr>
                  <p:cNvPr id="205" name="直接连接符 204"/>
                  <p:cNvCxnSpPr/>
                  <p:nvPr/>
                </p:nvCxnSpPr>
                <p:spPr>
                  <a:xfrm rot="5400000" flipH="1">
                    <a:off x="6407921" y="6811986"/>
                    <a:ext cx="768533" cy="0"/>
                  </a:xfrm>
                  <a:prstGeom prst="line">
                    <a:avLst/>
                  </a:prstGeom>
                  <a:grpFill/>
                  <a:ln w="19050">
                    <a:solidFill>
                      <a:srgbClr val="000000"/>
                    </a:solidFill>
                    <a:round/>
                    <a:headEnd/>
                    <a:tailEnd type="none" w="lg" len="lg"/>
                  </a:ln>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204"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198" name="直接箭头连接符 197"/>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99" name="直接箭头连接符 198"/>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sp>
        <p:nvSpPr>
          <p:cNvPr id="191" name="TextBox 24"/>
          <p:cNvSpPr txBox="1"/>
          <p:nvPr/>
        </p:nvSpPr>
        <p:spPr>
          <a:xfrm>
            <a:off x="707336" y="2181522"/>
            <a:ext cx="4140694" cy="612475"/>
          </a:xfrm>
          <a:prstGeom prst="rect">
            <a:avLst/>
          </a:prstGeom>
          <a:noFill/>
        </p:spPr>
        <p:txBody>
          <a:bodyPr wrap="square" rtlCol="0">
            <a:spAutoFit/>
          </a:bodyPr>
          <a:lstStyle/>
          <a:p>
            <a:pPr>
              <a:lnSpc>
                <a:spcPct val="130000"/>
              </a:lnSpc>
              <a:spcBef>
                <a:spcPts val="569"/>
              </a:spcBef>
              <a:spcAft>
                <a:spcPts val="569"/>
              </a:spcAft>
            </a:pP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M[</a:t>
            </a:r>
            <a:r>
              <a:rPr lang="en-US" altLang="zh-CN" sz="2400" b="1" dirty="0">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R[</a:t>
            </a:r>
            <a:r>
              <a:rPr lang="en-US" altLang="zh-CN" sz="2400" b="1" dirty="0" err="1">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rs</a:t>
            </a:r>
            <a:r>
              <a:rPr lang="en-US" altLang="zh-CN" sz="2400" b="1" dirty="0">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 + </a:t>
            </a:r>
            <a:r>
              <a:rPr lang="en-US" altLang="zh-CN" sz="2400" b="1" dirty="0" err="1">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imm</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6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R[</a:t>
            </a:r>
            <a:r>
              <a:rPr lang="en-US" altLang="zh-CN" sz="2600" b="1" dirty="0" err="1">
                <a:solidFill>
                  <a:srgbClr val="C00000"/>
                </a:solidFill>
                <a:latin typeface="微软雅黑" panose="020B0503020204020204" pitchFamily="34" charset="-122"/>
                <a:ea typeface="微软雅黑" panose="020B0503020204020204" pitchFamily="34" charset="-122"/>
                <a:sym typeface="Arial" panose="020B0604020202020204" pitchFamily="34" charset="0"/>
              </a:rPr>
              <a:t>rt</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 </a:t>
            </a:r>
          </a:p>
        </p:txBody>
      </p:sp>
      <p:sp>
        <p:nvSpPr>
          <p:cNvPr id="210" name="Line 7"/>
          <p:cNvSpPr>
            <a:spLocks noChangeShapeType="1"/>
          </p:cNvSpPr>
          <p:nvPr/>
        </p:nvSpPr>
        <p:spPr bwMode="auto">
          <a:xfrm>
            <a:off x="6780845" y="6011843"/>
            <a:ext cx="502512" cy="0"/>
          </a:xfrm>
          <a:prstGeom prst="line">
            <a:avLst/>
          </a:prstGeom>
          <a:noFill/>
          <a:ln w="57150">
            <a:solidFill>
              <a:srgbClr val="000000"/>
            </a:solidFill>
            <a:round/>
            <a:headE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21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grpSp>
        <p:nvGrpSpPr>
          <p:cNvPr id="20" name="组合 19"/>
          <p:cNvGrpSpPr/>
          <p:nvPr/>
        </p:nvGrpSpPr>
        <p:grpSpPr>
          <a:xfrm>
            <a:off x="9216337" y="4731932"/>
            <a:ext cx="728683" cy="150880"/>
            <a:chOff x="9216337" y="4731932"/>
            <a:chExt cx="728683" cy="150880"/>
          </a:xfrm>
        </p:grpSpPr>
        <p:cxnSp>
          <p:nvCxnSpPr>
            <p:cNvPr id="265" name="直接连接符 264"/>
            <p:cNvCxnSpPr/>
            <p:nvPr/>
          </p:nvCxnSpPr>
          <p:spPr>
            <a:xfrm flipH="1">
              <a:off x="9216337" y="4807372"/>
              <a:ext cx="728683" cy="0"/>
            </a:xfrm>
            <a:prstGeom prst="line">
              <a:avLst/>
            </a:prstGeom>
            <a:noFill/>
            <a:ln w="57150">
              <a:solidFill>
                <a:srgbClr val="FF66FF"/>
              </a:solidFill>
              <a:round/>
              <a:headEnd/>
              <a:tailEnd type="none" w="lg" len="lg"/>
            </a:ln>
          </p:spPr>
        </p:cxnSp>
        <p:sp>
          <p:nvSpPr>
            <p:cNvPr id="266" name="等腰三角形 265"/>
            <p:cNvSpPr/>
            <p:nvPr/>
          </p:nvSpPr>
          <p:spPr>
            <a:xfrm rot="16200000">
              <a:off x="9478020" y="4736865"/>
              <a:ext cx="150880" cy="141013"/>
            </a:xfrm>
            <a:prstGeom prst="triangle">
              <a:avLst/>
            </a:prstGeom>
            <a:solidFill>
              <a:schemeClr val="bg1"/>
            </a:solidFill>
            <a:ln w="19050">
              <a:solidFill>
                <a:srgbClr val="FF66FF"/>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18" name="组合 17"/>
          <p:cNvGrpSpPr/>
          <p:nvPr/>
        </p:nvGrpSpPr>
        <p:grpSpPr>
          <a:xfrm>
            <a:off x="11059230" y="4601403"/>
            <a:ext cx="533809" cy="383918"/>
            <a:chOff x="11059230" y="4601403"/>
            <a:chExt cx="533809" cy="383918"/>
          </a:xfrm>
        </p:grpSpPr>
        <p:cxnSp>
          <p:nvCxnSpPr>
            <p:cNvPr id="252" name="直接箭头连接符 251"/>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253"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sp>
        <p:nvSpPr>
          <p:cNvPr id="254"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5"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6"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8" name="Text Box 36"/>
          <p:cNvSpPr txBox="1">
            <a:spLocks noChangeArrowheads="1"/>
          </p:cNvSpPr>
          <p:nvPr/>
        </p:nvSpPr>
        <p:spPr bwMode="auto">
          <a:xfrm>
            <a:off x="9948160" y="5879002"/>
            <a:ext cx="411201"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77" name="直接连接符 276"/>
          <p:cNvCxnSpPr/>
          <p:nvPr/>
        </p:nvCxnSpPr>
        <p:spPr>
          <a:xfrm>
            <a:off x="7863568" y="4132588"/>
            <a:ext cx="0" cy="257307"/>
          </a:xfrm>
          <a:prstGeom prst="line">
            <a:avLst/>
          </a:prstGeom>
          <a:noFill/>
          <a:ln w="57150" cap="sq">
            <a:solidFill>
              <a:srgbClr val="00B0F0"/>
            </a:solidFill>
            <a:miter lim="800000"/>
            <a:headEnd/>
            <a:tailEnd type="triangle" w="sm" len="sm"/>
          </a:ln>
        </p:spPr>
      </p:cxnSp>
      <p:sp>
        <p:nvSpPr>
          <p:cNvPr id="278" name="Line 7"/>
          <p:cNvSpPr>
            <a:spLocks noChangeShapeType="1"/>
          </p:cNvSpPr>
          <p:nvPr/>
        </p:nvSpPr>
        <p:spPr bwMode="auto">
          <a:xfrm flipH="1">
            <a:off x="7468088" y="3853917"/>
            <a:ext cx="1649261" cy="0"/>
          </a:xfrm>
          <a:prstGeom prst="line">
            <a:avLst/>
          </a:prstGeom>
          <a:noFill/>
          <a:ln w="57150">
            <a:solidFill>
              <a:srgbClr val="FF66FF"/>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79" name="Line 7"/>
          <p:cNvSpPr>
            <a:spLocks noChangeShapeType="1"/>
          </p:cNvSpPr>
          <p:nvPr/>
        </p:nvSpPr>
        <p:spPr bwMode="auto">
          <a:xfrm flipH="1">
            <a:off x="7873091" y="4132588"/>
            <a:ext cx="1244257" cy="0"/>
          </a:xfrm>
          <a:prstGeom prst="line">
            <a:avLst/>
          </a:prstGeom>
          <a:noFill/>
          <a:ln w="57150" cap="sq">
            <a:solidFill>
              <a:srgbClr val="00B0F0"/>
            </a:solidFill>
            <a:miter lim="800000"/>
            <a:headEnd/>
            <a:tailEnd type="non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281" name="直接连接符 280"/>
          <p:cNvCxnSpPr/>
          <p:nvPr/>
        </p:nvCxnSpPr>
        <p:spPr>
          <a:xfrm>
            <a:off x="7545804" y="4882812"/>
            <a:ext cx="0" cy="288015"/>
          </a:xfrm>
          <a:prstGeom prst="line">
            <a:avLst/>
          </a:prstGeom>
          <a:noFill/>
          <a:ln w="57150">
            <a:solidFill>
              <a:srgbClr val="ED7D31"/>
            </a:solidFill>
            <a:round/>
            <a:headEnd/>
            <a:tailEnd type="triangle" w="sm" len="sm"/>
          </a:ln>
        </p:spPr>
      </p:cxnSp>
      <p:grpSp>
        <p:nvGrpSpPr>
          <p:cNvPr id="23" name="组合 22"/>
          <p:cNvGrpSpPr/>
          <p:nvPr/>
        </p:nvGrpSpPr>
        <p:grpSpPr>
          <a:xfrm>
            <a:off x="7987750" y="4534409"/>
            <a:ext cx="1128624" cy="442981"/>
            <a:chOff x="7987750" y="4534409"/>
            <a:chExt cx="1128624" cy="442981"/>
          </a:xfrm>
        </p:grpSpPr>
        <p:cxnSp>
          <p:nvCxnSpPr>
            <p:cNvPr id="285" name="直接箭头连接符 284"/>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p:spPr>
        </p:cxnSp>
        <p:sp>
          <p:nvSpPr>
            <p:cNvPr id="273"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p>
          </p:txBody>
        </p:sp>
      </p:grpSp>
      <p:sp>
        <p:nvSpPr>
          <p:cNvPr id="270"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289" name="Rectangle 104"/>
          <p:cNvSpPr>
            <a:spLocks noChangeArrowheads="1"/>
          </p:cNvSpPr>
          <p:nvPr/>
        </p:nvSpPr>
        <p:spPr bwMode="auto">
          <a:xfrm>
            <a:off x="9943770" y="3298175"/>
            <a:ext cx="1077271" cy="404590"/>
          </a:xfrm>
          <a:prstGeom prst="rect">
            <a:avLst/>
          </a:prstGeom>
          <a:solidFill>
            <a:srgbClr val="00B0F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p>
        </p:txBody>
      </p:sp>
      <p:grpSp>
        <p:nvGrpSpPr>
          <p:cNvPr id="290" name="组合 289"/>
          <p:cNvGrpSpPr/>
          <p:nvPr/>
        </p:nvGrpSpPr>
        <p:grpSpPr>
          <a:xfrm rot="16200000">
            <a:off x="9497097" y="3239979"/>
            <a:ext cx="150880" cy="728683"/>
            <a:chOff x="6712622" y="6427719"/>
            <a:chExt cx="159131" cy="768533"/>
          </a:xfrm>
          <a:noFill/>
        </p:grpSpPr>
        <p:cxnSp>
          <p:nvCxnSpPr>
            <p:cNvPr id="292" name="直接连接符 291"/>
            <p:cNvCxnSpPr/>
            <p:nvPr/>
          </p:nvCxnSpPr>
          <p:spPr>
            <a:xfrm rot="5400000" flipH="1">
              <a:off x="6407921" y="6811986"/>
              <a:ext cx="768533" cy="0"/>
            </a:xfrm>
            <a:prstGeom prst="line">
              <a:avLst/>
            </a:prstGeom>
            <a:grpFill/>
            <a:ln w="57150">
              <a:solidFill>
                <a:srgbClr val="00B0F0"/>
              </a:solidFill>
              <a:round/>
              <a:headEnd/>
              <a:tailEnd type="none" w="lg" len="lg"/>
            </a:ln>
          </p:spPr>
        </p:cxnSp>
        <p:sp>
          <p:nvSpPr>
            <p:cNvPr id="293" name="等腰三角形 292"/>
            <p:cNvSpPr/>
            <p:nvPr/>
          </p:nvSpPr>
          <p:spPr>
            <a:xfrm>
              <a:off x="6712622" y="6708917"/>
              <a:ext cx="159131" cy="148725"/>
            </a:xfrm>
            <a:prstGeom prst="triangle">
              <a:avLst/>
            </a:prstGeom>
            <a:solidFill>
              <a:schemeClr val="bg1"/>
            </a:solidFill>
            <a:ln w="19050">
              <a:solidFill>
                <a:srgbClr val="00B0F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19" name="组合 18"/>
          <p:cNvGrpSpPr/>
          <p:nvPr/>
        </p:nvGrpSpPr>
        <p:grpSpPr>
          <a:xfrm>
            <a:off x="10790994" y="3710387"/>
            <a:ext cx="825761" cy="298438"/>
            <a:chOff x="10790994" y="3710387"/>
            <a:chExt cx="825761" cy="298438"/>
          </a:xfrm>
        </p:grpSpPr>
        <p:sp>
          <p:nvSpPr>
            <p:cNvPr id="291" name="Text Box 35"/>
            <p:cNvSpPr txBox="1">
              <a:spLocks noChangeArrowheads="1"/>
            </p:cNvSpPr>
            <p:nvPr/>
          </p:nvSpPr>
          <p:spPr bwMode="auto">
            <a:xfrm>
              <a:off x="10879904" y="3741412"/>
              <a:ext cx="736851" cy="267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cxnSp>
          <p:nvCxnSpPr>
            <p:cNvPr id="288" name="直接箭头连接符 287"/>
            <p:cNvCxnSpPr/>
            <p:nvPr/>
          </p:nvCxnSpPr>
          <p:spPr>
            <a:xfrm flipV="1">
              <a:off x="10790994" y="3710387"/>
              <a:ext cx="0" cy="276662"/>
            </a:xfrm>
            <a:prstGeom prst="straightConnector1">
              <a:avLst/>
            </a:prstGeom>
            <a:noFill/>
            <a:ln w="25400">
              <a:solidFill>
                <a:srgbClr val="FF0000"/>
              </a:solidFill>
              <a:round/>
              <a:headEnd w="lg" len="lg"/>
              <a:tailEnd type="stealth" w="lg" len="lg"/>
            </a:ln>
          </p:spPr>
        </p:cxnSp>
      </p:grpSp>
      <p:grpSp>
        <p:nvGrpSpPr>
          <p:cNvPr id="3" name="组合 2"/>
          <p:cNvGrpSpPr/>
          <p:nvPr/>
        </p:nvGrpSpPr>
        <p:grpSpPr>
          <a:xfrm>
            <a:off x="9960717" y="5274768"/>
            <a:ext cx="505805" cy="700264"/>
            <a:chOff x="9960717" y="5274768"/>
            <a:chExt cx="505805" cy="700264"/>
          </a:xfrm>
        </p:grpSpPr>
        <p:sp>
          <p:nvSpPr>
            <p:cNvPr id="294" name="Line 7"/>
            <p:cNvSpPr>
              <a:spLocks noChangeShapeType="1"/>
            </p:cNvSpPr>
            <p:nvPr/>
          </p:nvSpPr>
          <p:spPr bwMode="auto">
            <a:xfrm rot="16200000">
              <a:off x="10012983" y="5857285"/>
              <a:ext cx="235494" cy="0"/>
            </a:xfrm>
            <a:prstGeom prst="line">
              <a:avLst/>
            </a:prstGeom>
            <a:noFill/>
            <a:ln w="57150">
              <a:solidFill>
                <a:srgbClr val="FF66FF"/>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257" name="组合 256"/>
            <p:cNvGrpSpPr/>
            <p:nvPr/>
          </p:nvGrpSpPr>
          <p:grpSpPr>
            <a:xfrm>
              <a:off x="9960717" y="5274768"/>
              <a:ext cx="505805" cy="494130"/>
              <a:chOff x="5347918" y="5340113"/>
              <a:chExt cx="505805" cy="494130"/>
            </a:xfrm>
            <a:noFill/>
          </p:grpSpPr>
          <p:grpSp>
            <p:nvGrpSpPr>
              <p:cNvPr id="259" name="组合 258"/>
              <p:cNvGrpSpPr/>
              <p:nvPr/>
            </p:nvGrpSpPr>
            <p:grpSpPr>
              <a:xfrm>
                <a:off x="5347918" y="5340113"/>
                <a:ext cx="505805" cy="457929"/>
                <a:chOff x="5347918" y="5340113"/>
                <a:chExt cx="505805" cy="457929"/>
              </a:xfrm>
              <a:grpFill/>
            </p:grpSpPr>
            <p:sp>
              <p:nvSpPr>
                <p:cNvPr id="262" name="Line 7"/>
                <p:cNvSpPr>
                  <a:spLocks noChangeShapeType="1"/>
                </p:cNvSpPr>
                <p:nvPr/>
              </p:nvSpPr>
              <p:spPr bwMode="auto">
                <a:xfrm rot="16200000">
                  <a:off x="5430627" y="5496955"/>
                  <a:ext cx="313684" cy="0"/>
                </a:xfrm>
                <a:prstGeom prst="line">
                  <a:avLst/>
                </a:prstGeom>
                <a:grpFill/>
                <a:ln w="57150">
                  <a:solidFill>
                    <a:srgbClr val="FF66FF"/>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63" name="流程图: 手动操作 262">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sp>
            <p:nvSpPr>
              <p:cNvPr id="260" name="矩形 259">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261" name="矩形 260">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nvGrpSpPr>
          <p:cNvPr id="22" name="组合 21"/>
          <p:cNvGrpSpPr/>
          <p:nvPr/>
        </p:nvGrpSpPr>
        <p:grpSpPr>
          <a:xfrm>
            <a:off x="6658496" y="3857092"/>
            <a:ext cx="389597" cy="231896"/>
            <a:chOff x="6658496" y="3857092"/>
            <a:chExt cx="389597" cy="231896"/>
          </a:xfrm>
        </p:grpSpPr>
        <p:cxnSp>
          <p:nvCxnSpPr>
            <p:cNvPr id="284" name="直接箭头连接符 283"/>
            <p:cNvCxnSpPr/>
            <p:nvPr/>
          </p:nvCxnSpPr>
          <p:spPr>
            <a:xfrm>
              <a:off x="6674862" y="3867156"/>
              <a:ext cx="373231" cy="0"/>
            </a:xfrm>
            <a:prstGeom prst="straightConnector1">
              <a:avLst/>
            </a:prstGeom>
            <a:noFill/>
            <a:ln w="25400">
              <a:solidFill>
                <a:srgbClr val="FF0000"/>
              </a:solidFill>
              <a:round/>
              <a:headEnd w="lg" len="lg"/>
              <a:tailEnd type="stealth" w="lg" len="lg"/>
            </a:ln>
          </p:spPr>
        </p:cxnSp>
        <p:sp>
          <p:nvSpPr>
            <p:cNvPr id="213"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p>
          </p:txBody>
        </p:sp>
      </p:grpSp>
      <p:cxnSp>
        <p:nvCxnSpPr>
          <p:cNvPr id="217" name="直接连接符 216"/>
          <p:cNvCxnSpPr/>
          <p:nvPr/>
        </p:nvCxnSpPr>
        <p:spPr>
          <a:xfrm>
            <a:off x="7268527" y="4083159"/>
            <a:ext cx="0" cy="314191"/>
          </a:xfrm>
          <a:prstGeom prst="line">
            <a:avLst/>
          </a:prstGeom>
          <a:noFill/>
          <a:ln w="57150">
            <a:solidFill>
              <a:srgbClr val="FF66FF"/>
            </a:solidFill>
            <a:round/>
            <a:headEnd/>
            <a:tailEnd type="triangle" w="sm" len="sm"/>
          </a:ln>
        </p:spPr>
      </p:cxnSp>
      <p:grpSp>
        <p:nvGrpSpPr>
          <p:cNvPr id="219" name="组合 218"/>
          <p:cNvGrpSpPr/>
          <p:nvPr/>
        </p:nvGrpSpPr>
        <p:grpSpPr>
          <a:xfrm>
            <a:off x="6918833" y="4367229"/>
            <a:ext cx="1285607" cy="499228"/>
            <a:chOff x="6928881" y="4357181"/>
            <a:chExt cx="1285607" cy="499228"/>
          </a:xfrm>
          <a:effectLst/>
        </p:grpSpPr>
        <p:sp>
          <p:nvSpPr>
            <p:cNvPr id="220" name="任意多边形 219"/>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21" name="矩形 220">
              <a:extLst>
                <a:ext uri="{FF2B5EF4-FFF2-40B4-BE49-F238E27FC236}">
                  <a16:creationId xmlns:a16="http://schemas.microsoft.com/office/drawing/2014/main" id="{327CE1CC-D037-4CF2-8318-D9B12A452C04}"/>
                </a:ext>
              </a:extLst>
            </p:cNvPr>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2"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223"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grpSp>
        <p:nvGrpSpPr>
          <p:cNvPr id="24" name="组合 23"/>
          <p:cNvGrpSpPr/>
          <p:nvPr/>
        </p:nvGrpSpPr>
        <p:grpSpPr>
          <a:xfrm>
            <a:off x="6795345" y="5379910"/>
            <a:ext cx="534216" cy="261502"/>
            <a:chOff x="6946740" y="5532112"/>
            <a:chExt cx="534216" cy="261502"/>
          </a:xfrm>
        </p:grpSpPr>
        <p:cxnSp>
          <p:nvCxnSpPr>
            <p:cNvPr id="225" name="直接箭头连接符 224"/>
            <p:cNvCxnSpPr/>
            <p:nvPr/>
          </p:nvCxnSpPr>
          <p:spPr>
            <a:xfrm>
              <a:off x="6964917" y="5542220"/>
              <a:ext cx="516039" cy="0"/>
            </a:xfrm>
            <a:prstGeom prst="straightConnector1">
              <a:avLst/>
            </a:prstGeom>
            <a:noFill/>
            <a:ln w="25400">
              <a:solidFill>
                <a:srgbClr val="FF0000"/>
              </a:solidFill>
              <a:round/>
              <a:headEnd w="lg" len="lg"/>
              <a:tailEnd type="stealth" w="lg" len="lg"/>
            </a:ln>
          </p:spPr>
        </p:cxnSp>
        <p:sp>
          <p:nvSpPr>
            <p:cNvPr id="226" name="Text Box 38"/>
            <p:cNvSpPr txBox="1">
              <a:spLocks noChangeArrowheads="1"/>
            </p:cNvSpPr>
            <p:nvPr/>
          </p:nvSpPr>
          <p:spPr bwMode="auto">
            <a:xfrm>
              <a:off x="6946740" y="5532112"/>
              <a:ext cx="534215" cy="26150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5" name="组合 24"/>
          <p:cNvGrpSpPr/>
          <p:nvPr/>
        </p:nvGrpSpPr>
        <p:grpSpPr>
          <a:xfrm>
            <a:off x="7740435" y="5320256"/>
            <a:ext cx="1379296" cy="150880"/>
            <a:chOff x="7885840" y="5469422"/>
            <a:chExt cx="1379296" cy="150880"/>
          </a:xfrm>
        </p:grpSpPr>
        <p:cxnSp>
          <p:nvCxnSpPr>
            <p:cNvPr id="228" name="直接连接符 227"/>
            <p:cNvCxnSpPr/>
            <p:nvPr/>
          </p:nvCxnSpPr>
          <p:spPr>
            <a:xfrm>
              <a:off x="7885840" y="5542220"/>
              <a:ext cx="1379296" cy="0"/>
            </a:xfrm>
            <a:prstGeom prst="line">
              <a:avLst/>
            </a:prstGeom>
            <a:noFill/>
            <a:ln w="57150">
              <a:solidFill>
                <a:srgbClr val="ED7D31"/>
              </a:solidFill>
              <a:round/>
              <a:headEnd/>
              <a:tailEnd type="none" w="lg" len="lg"/>
            </a:ln>
          </p:spPr>
        </p:cxnSp>
        <p:sp>
          <p:nvSpPr>
            <p:cNvPr id="229" name="等腰三角形 228"/>
            <p:cNvSpPr/>
            <p:nvPr/>
          </p:nvSpPr>
          <p:spPr>
            <a:xfrm rot="5400000" flipH="1">
              <a:off x="8488030" y="5474355"/>
              <a:ext cx="150880" cy="141013"/>
            </a:xfrm>
            <a:prstGeom prst="triangle">
              <a:avLst/>
            </a:prstGeom>
            <a:solidFill>
              <a:schemeClr val="bg1"/>
            </a:solidFill>
            <a:ln w="19050">
              <a:solidFill>
                <a:srgbClr val="ED7D31"/>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280" name="Rectangle 104"/>
          <p:cNvSpPr>
            <a:spLocks noChangeArrowheads="1"/>
          </p:cNvSpPr>
          <p:nvPr/>
        </p:nvSpPr>
        <p:spPr bwMode="auto">
          <a:xfrm>
            <a:off x="7334098" y="5185822"/>
            <a:ext cx="399192"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sp>
        <p:nvSpPr>
          <p:cNvPr id="232" name="Line 7"/>
          <p:cNvSpPr>
            <a:spLocks noChangeShapeType="1"/>
          </p:cNvSpPr>
          <p:nvPr/>
        </p:nvSpPr>
        <p:spPr bwMode="auto">
          <a:xfrm flipH="1">
            <a:off x="8318122" y="2251410"/>
            <a:ext cx="812675" cy="0"/>
          </a:xfrm>
          <a:prstGeom prst="line">
            <a:avLst/>
          </a:prstGeom>
          <a:noFill/>
          <a:ln w="57150">
            <a:solidFill>
              <a:srgbClr val="ED7D31"/>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48" name="上下箭头 247"/>
          <p:cNvSpPr/>
          <p:nvPr/>
        </p:nvSpPr>
        <p:spPr>
          <a:xfrm>
            <a:off x="9074049" y="1226542"/>
            <a:ext cx="177326" cy="4934647"/>
          </a:xfrm>
          <a:prstGeom prst="upDownArrow">
            <a:avLst/>
          </a:prstGeom>
          <a:solidFill>
            <a:srgbClr val="FF66FF"/>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216" name="上下箭头 215"/>
          <p:cNvSpPr/>
          <p:nvPr/>
        </p:nvSpPr>
        <p:spPr>
          <a:xfrm>
            <a:off x="9074049" y="1226542"/>
            <a:ext cx="177326" cy="4934647"/>
          </a:xfrm>
          <a:prstGeom prst="upDownArrow">
            <a:avLst/>
          </a:prstGeom>
          <a:solidFill>
            <a:srgbClr val="00B0F0"/>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231" name="上下箭头 230"/>
          <p:cNvSpPr/>
          <p:nvPr/>
        </p:nvSpPr>
        <p:spPr>
          <a:xfrm>
            <a:off x="9074049" y="1226542"/>
            <a:ext cx="177326" cy="4934647"/>
          </a:xfrm>
          <a:prstGeom prst="upDownArrow">
            <a:avLst/>
          </a:prstGeom>
          <a:solidFill>
            <a:schemeClr val="accent2"/>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26" name="组合 25"/>
          <p:cNvGrpSpPr/>
          <p:nvPr/>
        </p:nvGrpSpPr>
        <p:grpSpPr>
          <a:xfrm>
            <a:off x="8318744" y="2318827"/>
            <a:ext cx="731766" cy="257570"/>
            <a:chOff x="8470522" y="2470728"/>
            <a:chExt cx="731766" cy="257570"/>
          </a:xfrm>
        </p:grpSpPr>
        <p:cxnSp>
          <p:nvCxnSpPr>
            <p:cNvPr id="234" name="直接箭头连接符 233"/>
            <p:cNvCxnSpPr/>
            <p:nvPr/>
          </p:nvCxnSpPr>
          <p:spPr>
            <a:xfrm flipH="1">
              <a:off x="8470522" y="2614879"/>
              <a:ext cx="332495" cy="0"/>
            </a:xfrm>
            <a:prstGeom prst="straightConnector1">
              <a:avLst/>
            </a:prstGeom>
            <a:noFill/>
            <a:ln w="25400">
              <a:solidFill>
                <a:srgbClr val="FF0000"/>
              </a:solidFill>
              <a:round/>
              <a:headEnd w="lg" len="lg"/>
              <a:tailEnd type="stealth" w="lg" len="lg"/>
            </a:ln>
          </p:spPr>
        </p:cxnSp>
        <p:sp>
          <p:nvSpPr>
            <p:cNvPr id="235" name="Text Box 50"/>
            <p:cNvSpPr txBox="1">
              <a:spLocks noChangeArrowheads="1"/>
            </p:cNvSpPr>
            <p:nvPr/>
          </p:nvSpPr>
          <p:spPr bwMode="auto">
            <a:xfrm>
              <a:off x="8822800" y="2470728"/>
              <a:ext cx="379488" cy="25757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37" name="Line 7"/>
          <p:cNvSpPr>
            <a:spLocks noChangeShapeType="1"/>
          </p:cNvSpPr>
          <p:nvPr/>
        </p:nvSpPr>
        <p:spPr bwMode="auto">
          <a:xfrm flipH="1">
            <a:off x="6404460" y="2352661"/>
            <a:ext cx="1038419" cy="0"/>
          </a:xfrm>
          <a:prstGeom prst="line">
            <a:avLst/>
          </a:prstGeom>
          <a:noFill/>
          <a:ln w="57150">
            <a:solidFill>
              <a:srgbClr val="ED7D31"/>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33" name="Rectangle 104"/>
          <p:cNvSpPr>
            <a:spLocks noChangeArrowheads="1"/>
          </p:cNvSpPr>
          <p:nvPr/>
        </p:nvSpPr>
        <p:spPr bwMode="auto">
          <a:xfrm>
            <a:off x="7461095" y="2158959"/>
            <a:ext cx="847833"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grpSp>
        <p:nvGrpSpPr>
          <p:cNvPr id="36" name="组合 35"/>
          <p:cNvGrpSpPr/>
          <p:nvPr/>
        </p:nvGrpSpPr>
        <p:grpSpPr>
          <a:xfrm>
            <a:off x="6046988" y="1469409"/>
            <a:ext cx="417020" cy="615200"/>
            <a:chOff x="6198241" y="1621808"/>
            <a:chExt cx="417020" cy="615200"/>
          </a:xfrm>
        </p:grpSpPr>
        <p:sp>
          <p:nvSpPr>
            <p:cNvPr id="239" name="Line 127"/>
            <p:cNvSpPr>
              <a:spLocks noChangeShapeType="1"/>
            </p:cNvSpPr>
            <p:nvPr/>
          </p:nvSpPr>
          <p:spPr bwMode="auto">
            <a:xfrm>
              <a:off x="6333046" y="1897389"/>
              <a:ext cx="0" cy="339619"/>
            </a:xfrm>
            <a:prstGeom prst="line">
              <a:avLst/>
            </a:prstGeom>
            <a:noFill/>
            <a:ln w="25400">
              <a:solidFill>
                <a:srgbClr val="FF0000"/>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40" name="Text Box 126"/>
            <p:cNvSpPr txBox="1">
              <a:spLocks noChangeArrowheads="1"/>
            </p:cNvSpPr>
            <p:nvPr/>
          </p:nvSpPr>
          <p:spPr bwMode="auto">
            <a:xfrm>
              <a:off x="6198241" y="1621808"/>
              <a:ext cx="417020" cy="27058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Read</a:t>
              </a:r>
            </a:p>
          </p:txBody>
        </p:sp>
      </p:grpSp>
      <p:sp>
        <p:nvSpPr>
          <p:cNvPr id="243" name="Line 7"/>
          <p:cNvSpPr>
            <a:spLocks noChangeShapeType="1"/>
          </p:cNvSpPr>
          <p:nvPr/>
        </p:nvSpPr>
        <p:spPr bwMode="auto">
          <a:xfrm>
            <a:off x="6392571" y="3197651"/>
            <a:ext cx="1046744" cy="0"/>
          </a:xfrm>
          <a:prstGeom prst="line">
            <a:avLst/>
          </a:prstGeom>
          <a:noFill/>
          <a:ln w="57150">
            <a:solidFill>
              <a:srgbClr val="00B050"/>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44" name="Rectangle 104"/>
          <p:cNvSpPr>
            <a:spLocks noChangeArrowheads="1"/>
          </p:cNvSpPr>
          <p:nvPr/>
        </p:nvSpPr>
        <p:spPr bwMode="auto">
          <a:xfrm>
            <a:off x="7455823" y="2936607"/>
            <a:ext cx="847833"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p>
        </p:txBody>
      </p:sp>
      <p:grpSp>
        <p:nvGrpSpPr>
          <p:cNvPr id="245" name="组合 244"/>
          <p:cNvGrpSpPr/>
          <p:nvPr/>
        </p:nvGrpSpPr>
        <p:grpSpPr>
          <a:xfrm>
            <a:off x="7039350" y="3336617"/>
            <a:ext cx="605501" cy="301263"/>
            <a:chOff x="7039350" y="3336617"/>
            <a:chExt cx="605501" cy="301263"/>
          </a:xfrm>
        </p:grpSpPr>
        <p:cxnSp>
          <p:nvCxnSpPr>
            <p:cNvPr id="246" name="直接箭头连接符 245"/>
            <p:cNvCxnSpPr/>
            <p:nvPr/>
          </p:nvCxnSpPr>
          <p:spPr>
            <a:xfrm flipV="1">
              <a:off x="7626230" y="3361218"/>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249" name="Text Box 8"/>
            <p:cNvSpPr txBox="1">
              <a:spLocks noChangeArrowheads="1"/>
            </p:cNvSpPr>
            <p:nvPr/>
          </p:nvSpPr>
          <p:spPr bwMode="auto">
            <a:xfrm>
              <a:off x="7039350" y="3336617"/>
              <a:ext cx="605501" cy="26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64" name="组合 263"/>
          <p:cNvGrpSpPr/>
          <p:nvPr/>
        </p:nvGrpSpPr>
        <p:grpSpPr>
          <a:xfrm>
            <a:off x="8134054" y="3336781"/>
            <a:ext cx="550269" cy="299544"/>
            <a:chOff x="8279510" y="3489017"/>
            <a:chExt cx="550269" cy="299544"/>
          </a:xfrm>
        </p:grpSpPr>
        <p:cxnSp>
          <p:nvCxnSpPr>
            <p:cNvPr id="295" name="直接箭头连接符 294"/>
            <p:cNvCxnSpPr/>
            <p:nvPr/>
          </p:nvCxnSpPr>
          <p:spPr>
            <a:xfrm flipV="1">
              <a:off x="8279510" y="3511899"/>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296" name="Text Box 48"/>
            <p:cNvSpPr txBox="1">
              <a:spLocks noChangeArrowheads="1"/>
            </p:cNvSpPr>
            <p:nvPr/>
          </p:nvSpPr>
          <p:spPr bwMode="auto">
            <a:xfrm>
              <a:off x="8309533" y="3489017"/>
              <a:ext cx="520246" cy="267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97" name="组合 296"/>
          <p:cNvGrpSpPr/>
          <p:nvPr/>
        </p:nvGrpSpPr>
        <p:grpSpPr>
          <a:xfrm>
            <a:off x="8317840" y="3138708"/>
            <a:ext cx="794870" cy="150880"/>
            <a:chOff x="8470636" y="3290696"/>
            <a:chExt cx="794870" cy="150880"/>
          </a:xfrm>
        </p:grpSpPr>
        <p:cxnSp>
          <p:nvCxnSpPr>
            <p:cNvPr id="298" name="直接连接符 297"/>
            <p:cNvCxnSpPr/>
            <p:nvPr/>
          </p:nvCxnSpPr>
          <p:spPr>
            <a:xfrm>
              <a:off x="8470636" y="3365409"/>
              <a:ext cx="794870" cy="0"/>
            </a:xfrm>
            <a:prstGeom prst="line">
              <a:avLst/>
            </a:prstGeom>
            <a:noFill/>
            <a:ln w="57150">
              <a:solidFill>
                <a:srgbClr val="00B050"/>
              </a:solidFill>
              <a:round/>
              <a:headEnd/>
              <a:tailEnd type="none" w="lg" len="lg"/>
            </a:ln>
            <a:extLst>
              <a:ext uri="{909E8E84-426E-40DD-AFC4-6F175D3DCCD1}">
                <a14:hiddenFill xmlns:a14="http://schemas.microsoft.com/office/drawing/2010/main">
                  <a:noFill/>
                </a14:hiddenFill>
              </a:ext>
            </a:extLst>
          </p:spPr>
        </p:cxnSp>
        <p:sp>
          <p:nvSpPr>
            <p:cNvPr id="299" name="等腰三角形 298"/>
            <p:cNvSpPr/>
            <p:nvPr/>
          </p:nvSpPr>
          <p:spPr>
            <a:xfrm rot="5400000" flipH="1">
              <a:off x="8786018" y="3295629"/>
              <a:ext cx="150880" cy="141013"/>
            </a:xfrm>
            <a:prstGeom prst="triangle">
              <a:avLst/>
            </a:prstGeom>
            <a:solidFill>
              <a:schemeClr val="bg1"/>
            </a:solidFill>
            <a:ln w="19050">
              <a:solidFill>
                <a:srgbClr val="00B05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01" name="Line 7"/>
          <p:cNvSpPr>
            <a:spLocks noChangeShapeType="1"/>
          </p:cNvSpPr>
          <p:nvPr/>
        </p:nvSpPr>
        <p:spPr bwMode="auto">
          <a:xfrm>
            <a:off x="9208196" y="4632523"/>
            <a:ext cx="728681" cy="0"/>
          </a:xfrm>
          <a:prstGeom prst="line">
            <a:avLst/>
          </a:prstGeom>
          <a:noFill/>
          <a:ln w="57150">
            <a:solidFill>
              <a:srgbClr val="00B050"/>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00" name="上下箭头 299"/>
          <p:cNvSpPr/>
          <p:nvPr/>
        </p:nvSpPr>
        <p:spPr>
          <a:xfrm>
            <a:off x="9074049" y="1226542"/>
            <a:ext cx="177326" cy="4934647"/>
          </a:xfrm>
          <a:prstGeom prst="upDownArrow">
            <a:avLst/>
          </a:prstGeom>
          <a:solidFill>
            <a:srgbClr val="00B050"/>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57" name="组合 56"/>
          <p:cNvGrpSpPr/>
          <p:nvPr/>
        </p:nvGrpSpPr>
        <p:grpSpPr>
          <a:xfrm>
            <a:off x="10319839" y="5270354"/>
            <a:ext cx="697432" cy="707710"/>
            <a:chOff x="10319839" y="5270354"/>
            <a:chExt cx="697432" cy="707710"/>
          </a:xfrm>
        </p:grpSpPr>
        <p:grpSp>
          <p:nvGrpSpPr>
            <p:cNvPr id="37" name="组合 36"/>
            <p:cNvGrpSpPr/>
            <p:nvPr/>
          </p:nvGrpSpPr>
          <p:grpSpPr>
            <a:xfrm>
              <a:off x="10319839" y="5708595"/>
              <a:ext cx="361266" cy="269469"/>
              <a:chOff x="10465747" y="5850460"/>
              <a:chExt cx="361266" cy="269469"/>
            </a:xfrm>
          </p:grpSpPr>
          <p:sp>
            <p:nvSpPr>
              <p:cNvPr id="302" name="Line 7"/>
              <p:cNvSpPr>
                <a:spLocks noChangeShapeType="1"/>
              </p:cNvSpPr>
              <p:nvPr/>
            </p:nvSpPr>
            <p:spPr bwMode="auto">
              <a:xfrm rot="16200000">
                <a:off x="10348000" y="6002182"/>
                <a:ext cx="235494" cy="0"/>
              </a:xfrm>
              <a:prstGeom prst="line">
                <a:avLst/>
              </a:prstGeom>
              <a:noFill/>
              <a:ln w="57150">
                <a:solidFill>
                  <a:srgbClr val="92D05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03" name="Line 7"/>
              <p:cNvSpPr>
                <a:spLocks noChangeShapeType="1"/>
              </p:cNvSpPr>
              <p:nvPr/>
            </p:nvSpPr>
            <p:spPr bwMode="auto">
              <a:xfrm rot="16200000">
                <a:off x="10754104" y="5923369"/>
                <a:ext cx="145817" cy="0"/>
              </a:xfrm>
              <a:prstGeom prst="line">
                <a:avLst/>
              </a:prstGeom>
              <a:noFill/>
              <a:ln w="57150" cap="sq">
                <a:solidFill>
                  <a:srgbClr val="92D050"/>
                </a:solidFill>
                <a:miter lim="800000"/>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04" name="Line 7"/>
              <p:cNvSpPr>
                <a:spLocks noChangeShapeType="1"/>
              </p:cNvSpPr>
              <p:nvPr/>
            </p:nvSpPr>
            <p:spPr bwMode="auto">
              <a:xfrm rot="10800000" flipH="1">
                <a:off x="10465748" y="5996277"/>
                <a:ext cx="359816" cy="0"/>
              </a:xfrm>
              <a:prstGeom prst="line">
                <a:avLst/>
              </a:prstGeom>
              <a:noFill/>
              <a:ln w="57150" cap="sq">
                <a:solidFill>
                  <a:srgbClr val="92D050"/>
                </a:solidFill>
                <a:miter lim="800000"/>
                <a:headEnd type="none"/>
                <a:tailEnd type="none" w="med" len="med"/>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50" name="组合 49"/>
            <p:cNvGrpSpPr/>
            <p:nvPr/>
          </p:nvGrpSpPr>
          <p:grpSpPr>
            <a:xfrm>
              <a:off x="10511466" y="5270354"/>
              <a:ext cx="505805" cy="481748"/>
              <a:chOff x="11202272" y="5245564"/>
              <a:chExt cx="505805" cy="481748"/>
            </a:xfrm>
          </p:grpSpPr>
          <p:sp>
            <p:nvSpPr>
              <p:cNvPr id="305" name="Line 7"/>
              <p:cNvSpPr>
                <a:spLocks noChangeShapeType="1"/>
              </p:cNvSpPr>
              <p:nvPr/>
            </p:nvSpPr>
            <p:spPr bwMode="auto">
              <a:xfrm rot="16200000">
                <a:off x="11322336" y="5368315"/>
                <a:ext cx="245501" cy="0"/>
              </a:xfrm>
              <a:prstGeom prst="line">
                <a:avLst/>
              </a:prstGeom>
              <a:noFill/>
              <a:ln w="57150">
                <a:solidFill>
                  <a:srgbClr val="92D050"/>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44" name="组合 43"/>
              <p:cNvGrpSpPr/>
              <p:nvPr/>
            </p:nvGrpSpPr>
            <p:grpSpPr>
              <a:xfrm>
                <a:off x="11202272" y="5450313"/>
                <a:ext cx="505805" cy="276999"/>
                <a:chOff x="10664620" y="5629176"/>
                <a:chExt cx="505805" cy="276999"/>
              </a:xfrm>
            </p:grpSpPr>
            <p:sp>
              <p:nvSpPr>
                <p:cNvPr id="306" name="流程图: 手动操作 305">
                  <a:extLst>
                    <a:ext uri="{FF2B5EF4-FFF2-40B4-BE49-F238E27FC236}">
                      <a16:creationId xmlns:a16="http://schemas.microsoft.com/office/drawing/2014/main" id="{6C2FCBC5-1898-4C55-8A7D-7DB4F2A02A90}"/>
                    </a:ext>
                  </a:extLst>
                </p:cNvPr>
                <p:cNvSpPr/>
                <p:nvPr/>
              </p:nvSpPr>
              <p:spPr>
                <a:xfrm rot="10800000">
                  <a:off x="10664620" y="5664734"/>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07" name="矩形 306">
                  <a:extLst>
                    <a:ext uri="{FF2B5EF4-FFF2-40B4-BE49-F238E27FC236}">
                      <a16:creationId xmlns:a16="http://schemas.microsoft.com/office/drawing/2014/main" id="{DB6FEBF0-D3C1-4E44-A076-F8543F45AA45}"/>
                    </a:ext>
                  </a:extLst>
                </p:cNvPr>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308" name="矩形 307">
                  <a:extLst>
                    <a:ext uri="{FF2B5EF4-FFF2-40B4-BE49-F238E27FC236}">
                      <a16:creationId xmlns:a16="http://schemas.microsoft.com/office/drawing/2014/main" id="{DB6FEBF0-D3C1-4E44-A076-F8543F45AA45}"/>
                    </a:ext>
                  </a:extLst>
                </p:cNvPr>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grpSp>
        <p:nvGrpSpPr>
          <p:cNvPr id="56" name="组合 55"/>
          <p:cNvGrpSpPr/>
          <p:nvPr/>
        </p:nvGrpSpPr>
        <p:grpSpPr>
          <a:xfrm>
            <a:off x="11062107" y="4289700"/>
            <a:ext cx="495445" cy="383918"/>
            <a:chOff x="11213367" y="4442743"/>
            <a:chExt cx="495445" cy="383918"/>
          </a:xfrm>
        </p:grpSpPr>
        <p:sp>
          <p:nvSpPr>
            <p:cNvPr id="309" name="Text Box 36"/>
            <p:cNvSpPr txBox="1">
              <a:spLocks noChangeArrowheads="1"/>
            </p:cNvSpPr>
            <p:nvPr/>
          </p:nvSpPr>
          <p:spPr bwMode="auto">
            <a:xfrm>
              <a:off x="11398919" y="4442743"/>
              <a:ext cx="30989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10" name="直接箭头连接符 309"/>
            <p:cNvCxnSpPr/>
            <p:nvPr/>
          </p:nvCxnSpPr>
          <p:spPr>
            <a:xfrm flipH="1">
              <a:off x="11213367" y="4704665"/>
              <a:ext cx="421150" cy="0"/>
            </a:xfrm>
            <a:prstGeom prst="straightConnector1">
              <a:avLst/>
            </a:prstGeom>
            <a:noFill/>
            <a:ln w="25400">
              <a:solidFill>
                <a:srgbClr val="FF0000"/>
              </a:solidFill>
              <a:round/>
              <a:headEnd w="lg" len="lg"/>
              <a:tailEnd type="stealth" w="lg" len="lg"/>
            </a:ln>
          </p:spPr>
        </p:cxnSp>
      </p:grpSp>
      <p:sp>
        <p:nvSpPr>
          <p:cNvPr id="271" name="Rectangle 129"/>
          <p:cNvSpPr>
            <a:spLocks noChangeArrowheads="1"/>
          </p:cNvSpPr>
          <p:nvPr/>
        </p:nvSpPr>
        <p:spPr bwMode="auto">
          <a:xfrm>
            <a:off x="5571094" y="2097917"/>
            <a:ext cx="810414" cy="1491370"/>
          </a:xfrm>
          <a:prstGeom prst="rect">
            <a:avLst/>
          </a:prstGeom>
          <a:solidFill>
            <a:srgbClr val="00B050"/>
          </a:solidFill>
          <a:ln w="28575">
            <a:solidFill>
              <a:srgbClr val="000000"/>
            </a:solidFill>
            <a:miter lim="800000"/>
            <a:headEnd/>
            <a:tailEnd/>
          </a:ln>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p>
        </p:txBody>
      </p:sp>
      <p:grpSp>
        <p:nvGrpSpPr>
          <p:cNvPr id="321" name="组合 320"/>
          <p:cNvGrpSpPr/>
          <p:nvPr/>
        </p:nvGrpSpPr>
        <p:grpSpPr>
          <a:xfrm>
            <a:off x="6674703" y="3527618"/>
            <a:ext cx="292482" cy="292482"/>
            <a:chOff x="4039397" y="292531"/>
            <a:chExt cx="799099" cy="799099"/>
          </a:xfrm>
        </p:grpSpPr>
        <p:sp>
          <p:nvSpPr>
            <p:cNvPr id="322" name="椭圆 321"/>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3" name="图片 322"/>
            <p:cNvPicPr>
              <a:picLocks noChangeAspect="1"/>
            </p:cNvPicPr>
            <p:nvPr/>
          </p:nvPicPr>
          <p:blipFill rotWithShape="1">
            <a:blip r:embed="rId4">
              <a:clrChange>
                <a:clrFrom>
                  <a:srgbClr val="FFFFFF"/>
                </a:clrFrom>
                <a:clrTo>
                  <a:srgbClr val="FFFFFF">
                    <a:alpha val="0"/>
                  </a:srgbClr>
                </a:clrTo>
              </a:clrChange>
            </a:blip>
            <a:srcRect b="10195"/>
            <a:stretch/>
          </p:blipFill>
          <p:spPr>
            <a:xfrm>
              <a:off x="4162720" y="475745"/>
              <a:ext cx="552450" cy="419139"/>
            </a:xfrm>
            <a:prstGeom prst="rect">
              <a:avLst/>
            </a:prstGeom>
            <a:solidFill>
              <a:schemeClr val="accent1">
                <a:lumMod val="20000"/>
                <a:lumOff val="80000"/>
              </a:schemeClr>
            </a:solidFill>
          </p:spPr>
        </p:pic>
      </p:grpSp>
      <p:grpSp>
        <p:nvGrpSpPr>
          <p:cNvPr id="324" name="组合 323"/>
          <p:cNvGrpSpPr/>
          <p:nvPr/>
        </p:nvGrpSpPr>
        <p:grpSpPr>
          <a:xfrm>
            <a:off x="7726194" y="4898872"/>
            <a:ext cx="292482" cy="292482"/>
            <a:chOff x="4039397" y="292531"/>
            <a:chExt cx="799099" cy="799099"/>
          </a:xfrm>
        </p:grpSpPr>
        <p:sp>
          <p:nvSpPr>
            <p:cNvPr id="325" name="椭圆 324"/>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6" name="图片 325"/>
            <p:cNvPicPr>
              <a:picLocks noChangeAspect="1"/>
            </p:cNvPicPr>
            <p:nvPr/>
          </p:nvPicPr>
          <p:blipFill rotWithShape="1">
            <a:blip r:embed="rId4">
              <a:clrChange>
                <a:clrFrom>
                  <a:srgbClr val="FFFFFF"/>
                </a:clrFrom>
                <a:clrTo>
                  <a:srgbClr val="FFFFFF">
                    <a:alpha val="0"/>
                  </a:srgbClr>
                </a:clrTo>
              </a:clrChange>
            </a:blip>
            <a:srcRect b="9064"/>
            <a:stretch/>
          </p:blipFill>
          <p:spPr>
            <a:xfrm>
              <a:off x="4162720" y="475745"/>
              <a:ext cx="552450" cy="424420"/>
            </a:xfrm>
            <a:prstGeom prst="rect">
              <a:avLst/>
            </a:prstGeom>
            <a:solidFill>
              <a:schemeClr val="accent1">
                <a:lumMod val="20000"/>
                <a:lumOff val="80000"/>
              </a:schemeClr>
            </a:solidFill>
          </p:spPr>
        </p:pic>
      </p:grpSp>
      <p:grpSp>
        <p:nvGrpSpPr>
          <p:cNvPr id="327" name="组合 326"/>
          <p:cNvGrpSpPr/>
          <p:nvPr/>
        </p:nvGrpSpPr>
        <p:grpSpPr>
          <a:xfrm>
            <a:off x="7723442" y="2598897"/>
            <a:ext cx="292482" cy="292482"/>
            <a:chOff x="4039397" y="292531"/>
            <a:chExt cx="799099" cy="799099"/>
          </a:xfrm>
        </p:grpSpPr>
        <p:sp>
          <p:nvSpPr>
            <p:cNvPr id="328" name="椭圆 327"/>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9" name="图片 328"/>
            <p:cNvPicPr>
              <a:picLocks noChangeAspect="1"/>
            </p:cNvPicPr>
            <p:nvPr/>
          </p:nvPicPr>
          <p:blipFill rotWithShape="1">
            <a:blip r:embed="rId4">
              <a:clrChange>
                <a:clrFrom>
                  <a:srgbClr val="FFFFFF"/>
                </a:clrFrom>
                <a:clrTo>
                  <a:srgbClr val="FFFFFF">
                    <a:alpha val="0"/>
                  </a:srgbClr>
                </a:clrTo>
              </a:clrChange>
            </a:blip>
            <a:srcRect b="8317"/>
            <a:stretch/>
          </p:blipFill>
          <p:spPr>
            <a:xfrm>
              <a:off x="4162720" y="475745"/>
              <a:ext cx="552450" cy="427904"/>
            </a:xfrm>
            <a:prstGeom prst="rect">
              <a:avLst/>
            </a:prstGeom>
            <a:solidFill>
              <a:schemeClr val="accent1">
                <a:lumMod val="20000"/>
                <a:lumOff val="80000"/>
              </a:schemeClr>
            </a:solidFill>
          </p:spPr>
        </p:pic>
      </p:grpSp>
      <p:grpSp>
        <p:nvGrpSpPr>
          <p:cNvPr id="330" name="组合 329"/>
          <p:cNvGrpSpPr/>
          <p:nvPr/>
        </p:nvGrpSpPr>
        <p:grpSpPr>
          <a:xfrm>
            <a:off x="7731301" y="3381377"/>
            <a:ext cx="292482" cy="292482"/>
            <a:chOff x="4039397" y="292531"/>
            <a:chExt cx="799099" cy="799099"/>
          </a:xfrm>
        </p:grpSpPr>
        <p:sp>
          <p:nvSpPr>
            <p:cNvPr id="331" name="椭圆 330"/>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2" name="图片 331"/>
            <p:cNvPicPr>
              <a:picLocks noChangeAspect="1"/>
            </p:cNvPicPr>
            <p:nvPr/>
          </p:nvPicPr>
          <p:blipFill rotWithShape="1">
            <a:blip r:embed="rId4">
              <a:clrChange>
                <a:clrFrom>
                  <a:srgbClr val="FFFFFF"/>
                </a:clrFrom>
                <a:clrTo>
                  <a:srgbClr val="FFFFFF">
                    <a:alpha val="0"/>
                  </a:srgbClr>
                </a:clrTo>
              </a:clrChange>
            </a:blip>
            <a:srcRect t="1" b="9619"/>
            <a:stretch/>
          </p:blipFill>
          <p:spPr>
            <a:xfrm>
              <a:off x="4162720" y="475745"/>
              <a:ext cx="552450" cy="421827"/>
            </a:xfrm>
            <a:prstGeom prst="rect">
              <a:avLst/>
            </a:prstGeom>
            <a:solidFill>
              <a:schemeClr val="accent1">
                <a:lumMod val="20000"/>
                <a:lumOff val="80000"/>
              </a:schemeClr>
            </a:solidFill>
          </p:spPr>
        </p:pic>
      </p:grpSp>
      <p:grpSp>
        <p:nvGrpSpPr>
          <p:cNvPr id="333" name="组合 332"/>
          <p:cNvGrpSpPr/>
          <p:nvPr/>
        </p:nvGrpSpPr>
        <p:grpSpPr>
          <a:xfrm>
            <a:off x="9593354" y="4223420"/>
            <a:ext cx="292482" cy="292482"/>
            <a:chOff x="4039397" y="292531"/>
            <a:chExt cx="799099" cy="799099"/>
          </a:xfrm>
        </p:grpSpPr>
        <p:sp>
          <p:nvSpPr>
            <p:cNvPr id="334" name="椭圆 333"/>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5" name="图片 334"/>
            <p:cNvPicPr>
              <a:picLocks noChangeAspect="1"/>
            </p:cNvPicPr>
            <p:nvPr/>
          </p:nvPicPr>
          <p:blipFill rotWithShape="1">
            <a:blip r:embed="rId4">
              <a:clrChange>
                <a:clrFrom>
                  <a:srgbClr val="FFFFFF"/>
                </a:clrFrom>
                <a:clrTo>
                  <a:srgbClr val="FFFFFF">
                    <a:alpha val="0"/>
                  </a:srgbClr>
                </a:clrTo>
              </a:clrChange>
            </a:blip>
            <a:srcRect b="8617"/>
            <a:stretch/>
          </p:blipFill>
          <p:spPr>
            <a:xfrm>
              <a:off x="4158384" y="462735"/>
              <a:ext cx="552450" cy="426507"/>
            </a:xfrm>
            <a:prstGeom prst="rect">
              <a:avLst/>
            </a:prstGeom>
            <a:solidFill>
              <a:schemeClr val="accent1">
                <a:lumMod val="20000"/>
                <a:lumOff val="80000"/>
              </a:schemeClr>
            </a:solidFill>
          </p:spPr>
        </p:pic>
      </p:grpSp>
      <p:grpSp>
        <p:nvGrpSpPr>
          <p:cNvPr id="192" name="组合 191"/>
          <p:cNvGrpSpPr/>
          <p:nvPr/>
        </p:nvGrpSpPr>
        <p:grpSpPr>
          <a:xfrm>
            <a:off x="523775" y="1157260"/>
            <a:ext cx="4792613" cy="574256"/>
            <a:chOff x="400250" y="925545"/>
            <a:chExt cx="6664199" cy="798512"/>
          </a:xfrm>
        </p:grpSpPr>
        <p:sp>
          <p:nvSpPr>
            <p:cNvPr id="344" name="矩形 7"/>
            <p:cNvSpPr/>
            <p:nvPr/>
          </p:nvSpPr>
          <p:spPr>
            <a:xfrm>
              <a:off x="400250" y="1295432"/>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b="1" kern="0">
                  <a:solidFill>
                    <a:sysClr val="window" lastClr="FFFFFF"/>
                  </a:solidFill>
                  <a:latin typeface="+mj-lt"/>
                  <a:ea typeface="宋体"/>
                </a:rPr>
                <a:t>OP=34</a:t>
              </a:r>
              <a:endParaRPr lang="zh-CN" altLang="en-US" sz="1400" b="1" kern="0" dirty="0">
                <a:solidFill>
                  <a:sysClr val="window" lastClr="FFFFFF"/>
                </a:solidFill>
                <a:latin typeface="+mj-lt"/>
                <a:ea typeface="宋体"/>
              </a:endParaRPr>
            </a:p>
          </p:txBody>
        </p:sp>
        <p:sp>
          <p:nvSpPr>
            <p:cNvPr id="345" name="矩形 24"/>
            <p:cNvSpPr/>
            <p:nvPr/>
          </p:nvSpPr>
          <p:spPr>
            <a:xfrm>
              <a:off x="1666907"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46" name="矩形 25"/>
            <p:cNvSpPr/>
            <p:nvPr/>
          </p:nvSpPr>
          <p:spPr>
            <a:xfrm>
              <a:off x="2725826"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rgbClr val="0000FF"/>
                  </a:solidFill>
                  <a:latin typeface="微软雅黑" panose="020B0503020204020204" pitchFamily="34" charset="-122"/>
                  <a:ea typeface="微软雅黑" panose="020B0503020204020204" pitchFamily="34" charset="-122"/>
                </a:rPr>
                <a:t>rt</a:t>
              </a:r>
              <a:endParaRPr lang="zh-CN" altLang="en-US" b="1" kern="0" dirty="0">
                <a:solidFill>
                  <a:srgbClr val="0000FF"/>
                </a:solidFill>
                <a:latin typeface="微软雅黑" panose="020B0503020204020204" pitchFamily="34" charset="-122"/>
                <a:ea typeface="微软雅黑" panose="020B0503020204020204" pitchFamily="34" charset="-122"/>
              </a:endParaRPr>
            </a:p>
          </p:txBody>
        </p:sp>
        <p:sp>
          <p:nvSpPr>
            <p:cNvPr id="347" name="TextBox 32"/>
            <p:cNvSpPr txBox="1"/>
            <p:nvPr/>
          </p:nvSpPr>
          <p:spPr>
            <a:xfrm>
              <a:off x="536291" y="925545"/>
              <a:ext cx="1031343" cy="427969"/>
            </a:xfrm>
            <a:prstGeom prst="rect">
              <a:avLst/>
            </a:prstGeom>
            <a:noFill/>
          </p:spPr>
          <p:txBody>
            <a:bodyPr>
              <a:spAutoFit/>
            </a:bodyPr>
            <a:lstStyle/>
            <a:p>
              <a:pPr algn="ctr">
                <a:defRPr/>
              </a:pPr>
              <a:r>
                <a:rPr lang="en-US" altLang="zh-CN" sz="1400" b="1" kern="0" dirty="0">
                  <a:solidFill>
                    <a:srgbClr val="0070C0"/>
                  </a:solidFill>
                  <a:latin typeface="Arial" pitchFamily="34" charset="0"/>
                  <a:ea typeface="华文细黑" pitchFamily="2" charset="-122"/>
                </a:rPr>
                <a:t>6bits</a:t>
              </a:r>
              <a:endParaRPr lang="zh-CN" altLang="en-US" sz="1400" b="1" kern="0" dirty="0">
                <a:solidFill>
                  <a:srgbClr val="0070C0"/>
                </a:solidFill>
                <a:latin typeface="Arial" pitchFamily="34" charset="0"/>
                <a:ea typeface="华文细黑" pitchFamily="2" charset="-122"/>
              </a:endParaRPr>
            </a:p>
          </p:txBody>
        </p:sp>
        <p:sp>
          <p:nvSpPr>
            <p:cNvPr id="348" name="矩形 26"/>
            <p:cNvSpPr/>
            <p:nvPr/>
          </p:nvSpPr>
          <p:spPr>
            <a:xfrm>
              <a:off x="3784744" y="1295432"/>
              <a:ext cx="3279705"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a:ea typeface="微软雅黑"/>
                </a:rPr>
                <a:t>imm</a:t>
              </a:r>
              <a:endParaRPr lang="zh-CN" altLang="en-US" b="1" kern="0" dirty="0">
                <a:solidFill>
                  <a:sysClr val="window" lastClr="FFFFFF"/>
                </a:solidFill>
                <a:latin typeface="微软雅黑"/>
                <a:ea typeface="微软雅黑"/>
              </a:endParaRPr>
            </a:p>
          </p:txBody>
        </p:sp>
        <p:sp>
          <p:nvSpPr>
            <p:cNvPr id="349" name="TextBox 34"/>
            <p:cNvSpPr txBox="1"/>
            <p:nvPr/>
          </p:nvSpPr>
          <p:spPr>
            <a:xfrm>
              <a:off x="1652201" y="925545"/>
              <a:ext cx="1031342" cy="427969"/>
            </a:xfrm>
            <a:prstGeom prst="rect">
              <a:avLst/>
            </a:prstGeom>
            <a:noFill/>
          </p:spPr>
          <p:txBody>
            <a:bodyPr>
              <a:spAutoFit/>
            </a:bodyPr>
            <a:lstStyle/>
            <a:p>
              <a:pPr algn="ctr">
                <a:defRPr/>
              </a:pPr>
              <a:r>
                <a:rPr lang="en-US" altLang="zh-CN" sz="1400" b="1" kern="0" dirty="0">
                  <a:solidFill>
                    <a:srgbClr val="0070C0"/>
                  </a:solidFill>
                  <a:latin typeface="Arial" pitchFamily="34" charset="0"/>
                  <a:ea typeface="华文细黑" pitchFamily="2" charset="-122"/>
                </a:rPr>
                <a:t>5bits</a:t>
              </a:r>
              <a:endParaRPr lang="zh-CN" altLang="en-US" sz="1400" b="1" kern="0" dirty="0">
                <a:solidFill>
                  <a:srgbClr val="0070C0"/>
                </a:solidFill>
                <a:latin typeface="Arial" pitchFamily="34" charset="0"/>
                <a:ea typeface="华文细黑" pitchFamily="2" charset="-122"/>
              </a:endParaRPr>
            </a:p>
          </p:txBody>
        </p:sp>
        <p:sp>
          <p:nvSpPr>
            <p:cNvPr id="350" name="TextBox 35"/>
            <p:cNvSpPr txBox="1"/>
            <p:nvPr/>
          </p:nvSpPr>
          <p:spPr>
            <a:xfrm>
              <a:off x="2652292" y="925545"/>
              <a:ext cx="1033182" cy="427969"/>
            </a:xfrm>
            <a:prstGeom prst="rect">
              <a:avLst/>
            </a:prstGeom>
            <a:noFill/>
          </p:spPr>
          <p:txBody>
            <a:bodyPr>
              <a:spAutoFit/>
            </a:bodyPr>
            <a:lstStyle/>
            <a:p>
              <a:pPr algn="ctr">
                <a:defRPr/>
              </a:pPr>
              <a:r>
                <a:rPr lang="en-US" altLang="zh-CN" sz="1400" b="1" kern="0" dirty="0">
                  <a:solidFill>
                    <a:srgbClr val="0070C0"/>
                  </a:solidFill>
                  <a:latin typeface="Arial" pitchFamily="34" charset="0"/>
                  <a:ea typeface="华文细黑" pitchFamily="2" charset="-122"/>
                </a:rPr>
                <a:t>5bits</a:t>
              </a:r>
              <a:endParaRPr lang="zh-CN" altLang="en-US" sz="1400" b="1" kern="0" dirty="0">
                <a:solidFill>
                  <a:srgbClr val="0070C0"/>
                </a:solidFill>
                <a:latin typeface="Arial" pitchFamily="34" charset="0"/>
                <a:ea typeface="华文细黑" pitchFamily="2" charset="-122"/>
              </a:endParaRPr>
            </a:p>
          </p:txBody>
        </p:sp>
        <p:sp>
          <p:nvSpPr>
            <p:cNvPr id="351" name="TextBox 37"/>
            <p:cNvSpPr txBox="1"/>
            <p:nvPr/>
          </p:nvSpPr>
          <p:spPr>
            <a:xfrm>
              <a:off x="4819763" y="925545"/>
              <a:ext cx="1033182" cy="427969"/>
            </a:xfrm>
            <a:prstGeom prst="rect">
              <a:avLst/>
            </a:prstGeom>
            <a:noFill/>
          </p:spPr>
          <p:txBody>
            <a:bodyPr>
              <a:spAutoFit/>
            </a:bodyPr>
            <a:lstStyle/>
            <a:p>
              <a:pPr algn="ctr">
                <a:defRPr/>
              </a:pPr>
              <a:r>
                <a:rPr lang="en-US" altLang="zh-CN" sz="1400" b="1" kern="0" dirty="0">
                  <a:solidFill>
                    <a:srgbClr val="0070C0"/>
                  </a:solidFill>
                  <a:latin typeface="Arial" pitchFamily="34" charset="0"/>
                  <a:ea typeface="华文细黑" pitchFamily="2" charset="-122"/>
                </a:rPr>
                <a:t>16bits</a:t>
              </a:r>
              <a:endParaRPr lang="zh-CN" altLang="en-US" sz="1400" b="1" kern="0" dirty="0">
                <a:solidFill>
                  <a:srgbClr val="0070C0"/>
                </a:solidFill>
                <a:latin typeface="Arial" pitchFamily="34" charset="0"/>
                <a:ea typeface="华文细黑" pitchFamily="2" charset="-122"/>
              </a:endParaRPr>
            </a:p>
          </p:txBody>
        </p:sp>
      </p:grpSp>
      <p:grpSp>
        <p:nvGrpSpPr>
          <p:cNvPr id="70" name="组合 69"/>
          <p:cNvGrpSpPr/>
          <p:nvPr/>
        </p:nvGrpSpPr>
        <p:grpSpPr>
          <a:xfrm>
            <a:off x="9952146" y="4196602"/>
            <a:ext cx="1158542" cy="1183791"/>
            <a:chOff x="12466417" y="2661883"/>
            <a:chExt cx="1158542" cy="1183791"/>
          </a:xfrm>
        </p:grpSpPr>
        <p:sp>
          <p:nvSpPr>
            <p:cNvPr id="336" name="Rectangle 104"/>
            <p:cNvSpPr>
              <a:spLocks noChangeArrowheads="1"/>
            </p:cNvSpPr>
            <p:nvPr/>
          </p:nvSpPr>
          <p:spPr bwMode="auto">
            <a:xfrm>
              <a:off x="12466417" y="2661883"/>
              <a:ext cx="1077271" cy="1057709"/>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5" name="Text Box 36"/>
            <p:cNvSpPr txBox="1">
              <a:spLocks noChangeArrowheads="1"/>
            </p:cNvSpPr>
            <p:nvPr/>
          </p:nvSpPr>
          <p:spPr bwMode="auto">
            <a:xfrm>
              <a:off x="12547689" y="3458176"/>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6" name="Text Box 36"/>
            <p:cNvSpPr txBox="1">
              <a:spLocks noChangeArrowheads="1"/>
            </p:cNvSpPr>
            <p:nvPr/>
          </p:nvSpPr>
          <p:spPr bwMode="auto">
            <a:xfrm>
              <a:off x="13041676" y="3461756"/>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1" name="Text Box 36"/>
            <p:cNvSpPr txBox="1">
              <a:spLocks noChangeArrowheads="1"/>
            </p:cNvSpPr>
            <p:nvPr/>
          </p:nvSpPr>
          <p:spPr bwMode="auto">
            <a:xfrm>
              <a:off x="12691380" y="2979910"/>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Tree>
    <p:custDataLst>
      <p:tags r:id="rId1"/>
    </p:custDataLst>
    <p:extLst>
      <p:ext uri="{BB962C8B-B14F-4D97-AF65-F5344CB8AC3E}">
        <p14:creationId xmlns:p14="http://schemas.microsoft.com/office/powerpoint/2010/main" val="4095680524"/>
      </p:ext>
    </p:extLst>
  </p:cSld>
  <p:clrMapOvr>
    <a:masterClrMapping/>
  </p:clrMapOvr>
  <p:transition spd="slow" advClick="0" advTm="262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wipe(left)">
                                      <p:cBhvr>
                                        <p:cTn id="7" dur="500"/>
                                        <p:tgtEl>
                                          <p:spTgt spid="19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1"/>
                                        </p:tgtEl>
                                        <p:attrNameLst>
                                          <p:attrName>style.visibility</p:attrName>
                                        </p:attrNameLst>
                                      </p:cBhvr>
                                      <p:to>
                                        <p:strVal val="visible"/>
                                      </p:to>
                                    </p:set>
                                    <p:animEffect transition="in" filter="wipe(left)">
                                      <p:cBhvr>
                                        <p:cTn id="12" dur="500"/>
                                        <p:tgtEl>
                                          <p:spTgt spid="1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19"/>
                                        </p:tgtEl>
                                        <p:attrNameLst>
                                          <p:attrName>style.visibility</p:attrName>
                                        </p:attrNameLst>
                                      </p:cBhvr>
                                      <p:to>
                                        <p:strVal val="visible"/>
                                      </p:to>
                                    </p:set>
                                    <p:animEffect transition="in" filter="wipe(left)">
                                      <p:cBhvr>
                                        <p:cTn id="17" dur="500"/>
                                        <p:tgtEl>
                                          <p:spTgt spid="3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repeatCount="500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right)">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250"/>
                                        </p:tgtEl>
                                        <p:attrNameLst>
                                          <p:attrName>style.visibility</p:attrName>
                                        </p:attrNameLst>
                                      </p:cBhvr>
                                      <p:to>
                                        <p:strVal val="visible"/>
                                      </p:to>
                                    </p:set>
                                    <p:animEffect transition="in" filter="wipe(right)">
                                      <p:cBhvr>
                                        <p:cTn id="32" dur="500"/>
                                        <p:tgtEl>
                                          <p:spTgt spid="250"/>
                                        </p:tgtEl>
                                      </p:cBhvr>
                                    </p:animEffect>
                                  </p:childTnLst>
                                </p:cTn>
                              </p:par>
                            </p:childTnLst>
                          </p:cTn>
                        </p:par>
                        <p:par>
                          <p:cTn id="33" fill="hold">
                            <p:stCondLst>
                              <p:cond delay="500"/>
                            </p:stCondLst>
                            <p:childTnLst>
                              <p:par>
                                <p:cTn id="34" presetID="22" presetClass="entr" presetSubtype="2"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right)">
                                      <p:cBhvr>
                                        <p:cTn id="36" dur="500"/>
                                        <p:tgtEl>
                                          <p:spTgt spid="20"/>
                                        </p:tgtEl>
                                      </p:cBhvr>
                                    </p:animEffect>
                                  </p:childTnLst>
                                </p:cTn>
                              </p:par>
                            </p:childTnLst>
                          </p:cTn>
                        </p:par>
                        <p:par>
                          <p:cTn id="37" fill="hold">
                            <p:stCondLst>
                              <p:cond delay="1000"/>
                            </p:stCondLst>
                            <p:childTnLst>
                              <p:par>
                                <p:cTn id="38" presetID="22" presetClass="entr" presetSubtype="4" fill="hold" grpId="0" nodeType="afterEffect">
                                  <p:stCondLst>
                                    <p:cond delay="0"/>
                                  </p:stCondLst>
                                  <p:childTnLst>
                                    <p:set>
                                      <p:cBhvr>
                                        <p:cTn id="39" dur="1" fill="hold">
                                          <p:stCondLst>
                                            <p:cond delay="0"/>
                                          </p:stCondLst>
                                        </p:cTn>
                                        <p:tgtEl>
                                          <p:spTgt spid="248"/>
                                        </p:tgtEl>
                                        <p:attrNameLst>
                                          <p:attrName>style.visibility</p:attrName>
                                        </p:attrNameLst>
                                      </p:cBhvr>
                                      <p:to>
                                        <p:strVal val="visible"/>
                                      </p:to>
                                    </p:set>
                                    <p:animEffect transition="in" filter="wipe(down)">
                                      <p:cBhvr>
                                        <p:cTn id="40" dur="500"/>
                                        <p:tgtEl>
                                          <p:spTgt spid="248"/>
                                        </p:tgtEl>
                                      </p:cBhvr>
                                    </p:animEffect>
                                  </p:childTnLst>
                                </p:cTn>
                              </p:par>
                            </p:childTnLst>
                          </p:cTn>
                        </p:par>
                        <p:par>
                          <p:cTn id="41" fill="hold">
                            <p:stCondLst>
                              <p:cond delay="1500"/>
                            </p:stCondLst>
                            <p:childTnLst>
                              <p:par>
                                <p:cTn id="42" presetID="22" presetClass="entr" presetSubtype="2" fill="hold" grpId="0" nodeType="afterEffect">
                                  <p:stCondLst>
                                    <p:cond delay="0"/>
                                  </p:stCondLst>
                                  <p:childTnLst>
                                    <p:set>
                                      <p:cBhvr>
                                        <p:cTn id="43" dur="1" fill="hold">
                                          <p:stCondLst>
                                            <p:cond delay="0"/>
                                          </p:stCondLst>
                                        </p:cTn>
                                        <p:tgtEl>
                                          <p:spTgt spid="278"/>
                                        </p:tgtEl>
                                        <p:attrNameLst>
                                          <p:attrName>style.visibility</p:attrName>
                                        </p:attrNameLst>
                                      </p:cBhvr>
                                      <p:to>
                                        <p:strVal val="visible"/>
                                      </p:to>
                                    </p:set>
                                    <p:animEffect transition="in" filter="wipe(right)">
                                      <p:cBhvr>
                                        <p:cTn id="44" dur="500"/>
                                        <p:tgtEl>
                                          <p:spTgt spid="27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repeatCount="5000"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left)">
                                      <p:cBhvr>
                                        <p:cTn id="49" dur="500"/>
                                        <p:tgtEl>
                                          <p:spTgt spid="22"/>
                                        </p:tgtEl>
                                      </p:cBhvr>
                                    </p:animEffect>
                                  </p:childTnLst>
                                </p:cTn>
                              </p:par>
                            </p:childTnLst>
                          </p:cTn>
                        </p:par>
                        <p:par>
                          <p:cTn id="50" fill="hold">
                            <p:stCondLst>
                              <p:cond delay="2500"/>
                            </p:stCondLst>
                            <p:childTnLst>
                              <p:par>
                                <p:cTn id="51" presetID="22" presetClass="entr" presetSubtype="4" fill="hold" nodeType="afterEffect">
                                  <p:stCondLst>
                                    <p:cond delay="0"/>
                                  </p:stCondLst>
                                  <p:childTnLst>
                                    <p:set>
                                      <p:cBhvr>
                                        <p:cTn id="52" dur="1" fill="hold">
                                          <p:stCondLst>
                                            <p:cond delay="0"/>
                                          </p:stCondLst>
                                        </p:cTn>
                                        <p:tgtEl>
                                          <p:spTgt spid="321"/>
                                        </p:tgtEl>
                                        <p:attrNameLst>
                                          <p:attrName>style.visibility</p:attrName>
                                        </p:attrNameLst>
                                      </p:cBhvr>
                                      <p:to>
                                        <p:strVal val="visible"/>
                                      </p:to>
                                    </p:set>
                                    <p:animEffect transition="in" filter="wipe(down)">
                                      <p:cBhvr>
                                        <p:cTn id="53" dur="500"/>
                                        <p:tgtEl>
                                          <p:spTgt spid="321"/>
                                        </p:tgtEl>
                                      </p:cBhvr>
                                    </p:animEffect>
                                  </p:childTnLst>
                                </p:cTn>
                              </p:par>
                            </p:childTnLst>
                          </p:cTn>
                        </p:par>
                        <p:par>
                          <p:cTn id="54" fill="hold">
                            <p:stCondLst>
                              <p:cond delay="3000"/>
                            </p:stCondLst>
                            <p:childTnLst>
                              <p:par>
                                <p:cTn id="55" presetID="35" presetClass="emph" presetSubtype="0" repeatCount="3000" fill="hold" nodeType="afterEffect">
                                  <p:stCondLst>
                                    <p:cond delay="0"/>
                                  </p:stCondLst>
                                  <p:childTnLst>
                                    <p:anim calcmode="discrete" valueType="str">
                                      <p:cBhvr>
                                        <p:cTn id="56" dur="1000" fill="hold"/>
                                        <p:tgtEl>
                                          <p:spTgt spid="321"/>
                                        </p:tgtEl>
                                        <p:attrNameLst>
                                          <p:attrName>style.visibility</p:attrName>
                                        </p:attrNameLst>
                                      </p:cBhvr>
                                      <p:tavLst>
                                        <p:tav tm="0">
                                          <p:val>
                                            <p:strVal val="hidden"/>
                                          </p:val>
                                        </p:tav>
                                        <p:tav tm="50000">
                                          <p:val>
                                            <p:strVal val="visible"/>
                                          </p:val>
                                        </p:tav>
                                      </p:tavLst>
                                    </p:anim>
                                  </p:childTnLst>
                                </p:cTn>
                              </p:par>
                            </p:childTnLst>
                          </p:cTn>
                        </p:par>
                        <p:par>
                          <p:cTn id="57" fill="hold">
                            <p:stCondLst>
                              <p:cond delay="6000"/>
                            </p:stCondLst>
                            <p:childTnLst>
                              <p:par>
                                <p:cTn id="58" presetID="22" presetClass="entr" presetSubtype="2" fill="hold" grpId="0" nodeType="afterEffect">
                                  <p:stCondLst>
                                    <p:cond delay="0"/>
                                  </p:stCondLst>
                                  <p:childTnLst>
                                    <p:set>
                                      <p:cBhvr>
                                        <p:cTn id="59" dur="1" fill="hold">
                                          <p:stCondLst>
                                            <p:cond delay="0"/>
                                          </p:stCondLst>
                                        </p:cTn>
                                        <p:tgtEl>
                                          <p:spTgt spid="270"/>
                                        </p:tgtEl>
                                        <p:attrNameLst>
                                          <p:attrName>style.visibility</p:attrName>
                                        </p:attrNameLst>
                                      </p:cBhvr>
                                      <p:to>
                                        <p:strVal val="visible"/>
                                      </p:to>
                                    </p:set>
                                    <p:animEffect transition="in" filter="wipe(right)">
                                      <p:cBhvr>
                                        <p:cTn id="60" dur="500"/>
                                        <p:tgtEl>
                                          <p:spTgt spid="270"/>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3"/>
                                        </p:tgtEl>
                                        <p:attrNameLst>
                                          <p:attrName>style.visibility</p:attrName>
                                        </p:attrNameLst>
                                      </p:cBhvr>
                                      <p:to>
                                        <p:strVal val="hidden"/>
                                      </p:to>
                                    </p:set>
                                  </p:childTnLst>
                                </p:cTn>
                              </p:par>
                            </p:childTnLst>
                          </p:cTn>
                        </p:par>
                        <p:par>
                          <p:cTn id="65" fill="hold">
                            <p:stCondLst>
                              <p:cond delay="0"/>
                            </p:stCondLst>
                            <p:childTnLst>
                              <p:par>
                                <p:cTn id="66" presetID="1" presetClass="exit" presetSubtype="0" fill="hold" grpId="1" nodeType="afterEffect">
                                  <p:stCondLst>
                                    <p:cond delay="0"/>
                                  </p:stCondLst>
                                  <p:childTnLst>
                                    <p:set>
                                      <p:cBhvr>
                                        <p:cTn id="67" dur="1" fill="hold">
                                          <p:stCondLst>
                                            <p:cond delay="0"/>
                                          </p:stCondLst>
                                        </p:cTn>
                                        <p:tgtEl>
                                          <p:spTgt spid="250"/>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20"/>
                                        </p:tgtEl>
                                        <p:attrNameLst>
                                          <p:attrName>style.visibility</p:attrName>
                                        </p:attrNameLst>
                                      </p:cBhvr>
                                      <p:to>
                                        <p:strVal val="hidden"/>
                                      </p:to>
                                    </p:set>
                                  </p:childTnLst>
                                </p:cTn>
                              </p:par>
                              <p:par>
                                <p:cTn id="70" presetID="1" presetClass="exit" presetSubtype="0" fill="hold" grpId="1" nodeType="withEffect">
                                  <p:stCondLst>
                                    <p:cond delay="0"/>
                                  </p:stCondLst>
                                  <p:childTnLst>
                                    <p:set>
                                      <p:cBhvr>
                                        <p:cTn id="71" dur="1" fill="hold">
                                          <p:stCondLst>
                                            <p:cond delay="0"/>
                                          </p:stCondLst>
                                        </p:cTn>
                                        <p:tgtEl>
                                          <p:spTgt spid="248"/>
                                        </p:tgtEl>
                                        <p:attrNameLst>
                                          <p:attrName>style.visibility</p:attrName>
                                        </p:attrNameLst>
                                      </p:cBhvr>
                                      <p:to>
                                        <p:strVal val="hidden"/>
                                      </p:to>
                                    </p:set>
                                  </p:childTnLst>
                                </p:cTn>
                              </p:par>
                              <p:par>
                                <p:cTn id="72" presetID="1" presetClass="exit" presetSubtype="0" fill="hold" grpId="1" nodeType="withEffect">
                                  <p:stCondLst>
                                    <p:cond delay="0"/>
                                  </p:stCondLst>
                                  <p:childTnLst>
                                    <p:set>
                                      <p:cBhvr>
                                        <p:cTn id="73" dur="1" fill="hold">
                                          <p:stCondLst>
                                            <p:cond delay="0"/>
                                          </p:stCondLst>
                                        </p:cTn>
                                        <p:tgtEl>
                                          <p:spTgt spid="278"/>
                                        </p:tgtEl>
                                        <p:attrNameLst>
                                          <p:attrName>style.visibility</p:attrName>
                                        </p:attrNameLst>
                                      </p:cBhvr>
                                      <p:to>
                                        <p:strVal val="hidden"/>
                                      </p:to>
                                    </p:set>
                                  </p:childTnLst>
                                </p:cTn>
                              </p:par>
                              <p:par>
                                <p:cTn id="74" presetID="1" presetClass="exit" presetSubtype="0" fill="hold" nodeType="withEffect">
                                  <p:stCondLst>
                                    <p:cond delay="0"/>
                                  </p:stCondLst>
                                  <p:childTnLst>
                                    <p:set>
                                      <p:cBhvr>
                                        <p:cTn id="75" dur="1" fill="hold">
                                          <p:stCondLst>
                                            <p:cond delay="0"/>
                                          </p:stCondLst>
                                        </p:cTn>
                                        <p:tgtEl>
                                          <p:spTgt spid="18"/>
                                        </p:tgtEl>
                                        <p:attrNameLst>
                                          <p:attrName>style.visibility</p:attrName>
                                        </p:attrNameLst>
                                      </p:cBhvr>
                                      <p:to>
                                        <p:strVal val="hidden"/>
                                      </p:to>
                                    </p:set>
                                  </p:childTnLst>
                                </p:cTn>
                              </p:par>
                              <p:par>
                                <p:cTn id="76" presetID="1" presetClass="exit" presetSubtype="0" fill="hold" nodeType="withEffect">
                                  <p:stCondLst>
                                    <p:cond delay="0"/>
                                  </p:stCondLst>
                                  <p:childTnLst>
                                    <p:set>
                                      <p:cBhvr>
                                        <p:cTn id="77" dur="1" fill="hold">
                                          <p:stCondLst>
                                            <p:cond delay="0"/>
                                          </p:stCondLst>
                                        </p:cTn>
                                        <p:tgtEl>
                                          <p:spTgt spid="22"/>
                                        </p:tgtEl>
                                        <p:attrNameLst>
                                          <p:attrName>style.visibility</p:attrName>
                                        </p:attrNameLst>
                                      </p:cBhvr>
                                      <p:to>
                                        <p:strVal val="hidden"/>
                                      </p:to>
                                    </p:set>
                                  </p:childTnLst>
                                </p:cTn>
                              </p:par>
                            </p:childTnLst>
                          </p:cTn>
                        </p:par>
                        <p:par>
                          <p:cTn id="78" fill="hold">
                            <p:stCondLst>
                              <p:cond delay="0"/>
                            </p:stCondLst>
                            <p:childTnLst>
                              <p:par>
                                <p:cTn id="79" presetID="22" presetClass="entr" presetSubtype="8" fill="hold" nodeType="afterEffect">
                                  <p:stCondLst>
                                    <p:cond delay="0"/>
                                  </p:stCondLst>
                                  <p:childTnLst>
                                    <p:set>
                                      <p:cBhvr>
                                        <p:cTn id="80" dur="1" fill="hold">
                                          <p:stCondLst>
                                            <p:cond delay="0"/>
                                          </p:stCondLst>
                                        </p:cTn>
                                        <p:tgtEl>
                                          <p:spTgt spid="339"/>
                                        </p:tgtEl>
                                        <p:attrNameLst>
                                          <p:attrName>style.visibility</p:attrName>
                                        </p:attrNameLst>
                                      </p:cBhvr>
                                      <p:to>
                                        <p:strVal val="visible"/>
                                      </p:to>
                                    </p:set>
                                    <p:animEffect transition="in" filter="wipe(left)">
                                      <p:cBhvr>
                                        <p:cTn id="81" dur="500"/>
                                        <p:tgtEl>
                                          <p:spTgt spid="339"/>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2" fill="hold" grpId="0" nodeType="clickEffect">
                                  <p:stCondLst>
                                    <p:cond delay="0"/>
                                  </p:stCondLst>
                                  <p:childTnLst>
                                    <p:set>
                                      <p:cBhvr>
                                        <p:cTn id="85" dur="1" fill="hold">
                                          <p:stCondLst>
                                            <p:cond delay="0"/>
                                          </p:stCondLst>
                                        </p:cTn>
                                        <p:tgtEl>
                                          <p:spTgt spid="289"/>
                                        </p:tgtEl>
                                        <p:attrNameLst>
                                          <p:attrName>style.visibility</p:attrName>
                                        </p:attrNameLst>
                                      </p:cBhvr>
                                      <p:to>
                                        <p:strVal val="visible"/>
                                      </p:to>
                                    </p:set>
                                    <p:animEffect transition="in" filter="wipe(right)">
                                      <p:cBhvr>
                                        <p:cTn id="86" dur="500"/>
                                        <p:tgtEl>
                                          <p:spTgt spid="289"/>
                                        </p:tgtEl>
                                      </p:cBhvr>
                                    </p:animEffect>
                                  </p:childTnLst>
                                </p:cTn>
                              </p:par>
                            </p:childTnLst>
                          </p:cTn>
                        </p:par>
                        <p:par>
                          <p:cTn id="87" fill="hold">
                            <p:stCondLst>
                              <p:cond delay="500"/>
                            </p:stCondLst>
                            <p:childTnLst>
                              <p:par>
                                <p:cTn id="88" presetID="22" presetClass="entr" presetSubtype="2" fill="hold" nodeType="afterEffect">
                                  <p:stCondLst>
                                    <p:cond delay="0"/>
                                  </p:stCondLst>
                                  <p:childTnLst>
                                    <p:set>
                                      <p:cBhvr>
                                        <p:cTn id="89" dur="1" fill="hold">
                                          <p:stCondLst>
                                            <p:cond delay="0"/>
                                          </p:stCondLst>
                                        </p:cTn>
                                        <p:tgtEl>
                                          <p:spTgt spid="290"/>
                                        </p:tgtEl>
                                        <p:attrNameLst>
                                          <p:attrName>style.visibility</p:attrName>
                                        </p:attrNameLst>
                                      </p:cBhvr>
                                      <p:to>
                                        <p:strVal val="visible"/>
                                      </p:to>
                                    </p:set>
                                    <p:animEffect transition="in" filter="wipe(right)">
                                      <p:cBhvr>
                                        <p:cTn id="90" dur="500"/>
                                        <p:tgtEl>
                                          <p:spTgt spid="290"/>
                                        </p:tgtEl>
                                      </p:cBhvr>
                                    </p:animEffect>
                                  </p:childTnLst>
                                </p:cTn>
                              </p:par>
                            </p:childTnLst>
                          </p:cTn>
                        </p:par>
                        <p:par>
                          <p:cTn id="91" fill="hold">
                            <p:stCondLst>
                              <p:cond delay="1000"/>
                            </p:stCondLst>
                            <p:childTnLst>
                              <p:par>
                                <p:cTn id="92" presetID="22" presetClass="entr" presetSubtype="4" fill="hold" grpId="0" nodeType="afterEffect">
                                  <p:stCondLst>
                                    <p:cond delay="0"/>
                                  </p:stCondLst>
                                  <p:childTnLst>
                                    <p:set>
                                      <p:cBhvr>
                                        <p:cTn id="93" dur="1" fill="hold">
                                          <p:stCondLst>
                                            <p:cond delay="0"/>
                                          </p:stCondLst>
                                        </p:cTn>
                                        <p:tgtEl>
                                          <p:spTgt spid="216"/>
                                        </p:tgtEl>
                                        <p:attrNameLst>
                                          <p:attrName>style.visibility</p:attrName>
                                        </p:attrNameLst>
                                      </p:cBhvr>
                                      <p:to>
                                        <p:strVal val="visible"/>
                                      </p:to>
                                    </p:set>
                                    <p:animEffect transition="in" filter="wipe(down)">
                                      <p:cBhvr>
                                        <p:cTn id="94" dur="500"/>
                                        <p:tgtEl>
                                          <p:spTgt spid="216"/>
                                        </p:tgtEl>
                                      </p:cBhvr>
                                    </p:animEffect>
                                  </p:childTnLst>
                                </p:cTn>
                              </p:par>
                            </p:childTnLst>
                          </p:cTn>
                        </p:par>
                        <p:par>
                          <p:cTn id="95" fill="hold">
                            <p:stCondLst>
                              <p:cond delay="1500"/>
                            </p:stCondLst>
                            <p:childTnLst>
                              <p:par>
                                <p:cTn id="96" presetID="22" presetClass="entr" presetSubtype="2" fill="hold" grpId="0" nodeType="afterEffect">
                                  <p:stCondLst>
                                    <p:cond delay="0"/>
                                  </p:stCondLst>
                                  <p:childTnLst>
                                    <p:set>
                                      <p:cBhvr>
                                        <p:cTn id="97" dur="1" fill="hold">
                                          <p:stCondLst>
                                            <p:cond delay="0"/>
                                          </p:stCondLst>
                                        </p:cTn>
                                        <p:tgtEl>
                                          <p:spTgt spid="279"/>
                                        </p:tgtEl>
                                        <p:attrNameLst>
                                          <p:attrName>style.visibility</p:attrName>
                                        </p:attrNameLst>
                                      </p:cBhvr>
                                      <p:to>
                                        <p:strVal val="visible"/>
                                      </p:to>
                                    </p:set>
                                    <p:animEffect transition="in" filter="wipe(right)">
                                      <p:cBhvr>
                                        <p:cTn id="98" dur="500"/>
                                        <p:tgtEl>
                                          <p:spTgt spid="279"/>
                                        </p:tgtEl>
                                      </p:cBhvr>
                                    </p:animEffect>
                                  </p:childTnLst>
                                </p:cTn>
                              </p:par>
                            </p:childTnLst>
                          </p:cTn>
                        </p:par>
                        <p:par>
                          <p:cTn id="99" fill="hold">
                            <p:stCondLst>
                              <p:cond delay="2000"/>
                            </p:stCondLst>
                            <p:childTnLst>
                              <p:par>
                                <p:cTn id="100" presetID="22" presetClass="entr" presetSubtype="1" fill="hold" nodeType="afterEffect">
                                  <p:stCondLst>
                                    <p:cond delay="0"/>
                                  </p:stCondLst>
                                  <p:childTnLst>
                                    <p:set>
                                      <p:cBhvr>
                                        <p:cTn id="101" dur="1" fill="hold">
                                          <p:stCondLst>
                                            <p:cond delay="0"/>
                                          </p:stCondLst>
                                        </p:cTn>
                                        <p:tgtEl>
                                          <p:spTgt spid="277"/>
                                        </p:tgtEl>
                                        <p:attrNameLst>
                                          <p:attrName>style.visibility</p:attrName>
                                        </p:attrNameLst>
                                      </p:cBhvr>
                                      <p:to>
                                        <p:strVal val="visible"/>
                                      </p:to>
                                    </p:set>
                                    <p:animEffect transition="in" filter="wipe(up)">
                                      <p:cBhvr>
                                        <p:cTn id="102" dur="500"/>
                                        <p:tgtEl>
                                          <p:spTgt spid="277"/>
                                        </p:tgtEl>
                                      </p:cBhvr>
                                    </p:animEffect>
                                  </p:childTnLst>
                                </p:cTn>
                              </p:par>
                              <p:par>
                                <p:cTn id="103" presetID="22" presetClass="entr" presetSubtype="1" fill="hold" nodeType="withEffect">
                                  <p:stCondLst>
                                    <p:cond delay="0"/>
                                  </p:stCondLst>
                                  <p:childTnLst>
                                    <p:set>
                                      <p:cBhvr>
                                        <p:cTn id="104" dur="1" fill="hold">
                                          <p:stCondLst>
                                            <p:cond delay="0"/>
                                          </p:stCondLst>
                                        </p:cTn>
                                        <p:tgtEl>
                                          <p:spTgt spid="217"/>
                                        </p:tgtEl>
                                        <p:attrNameLst>
                                          <p:attrName>style.visibility</p:attrName>
                                        </p:attrNameLst>
                                      </p:cBhvr>
                                      <p:to>
                                        <p:strVal val="visible"/>
                                      </p:to>
                                    </p:set>
                                    <p:animEffect transition="in" filter="wipe(up)">
                                      <p:cBhvr>
                                        <p:cTn id="105" dur="500"/>
                                        <p:tgtEl>
                                          <p:spTgt spid="217"/>
                                        </p:tgtEl>
                                      </p:cBhvr>
                                    </p:animEffect>
                                  </p:childTnLst>
                                </p:cTn>
                              </p:par>
                            </p:childTnLst>
                          </p:cTn>
                        </p:par>
                        <p:par>
                          <p:cTn id="106" fill="hold">
                            <p:stCondLst>
                              <p:cond delay="2500"/>
                            </p:stCondLst>
                            <p:childTnLst>
                              <p:par>
                                <p:cTn id="107" presetID="22" presetClass="entr" presetSubtype="1" fill="hold" nodeType="afterEffect">
                                  <p:stCondLst>
                                    <p:cond delay="0"/>
                                  </p:stCondLst>
                                  <p:childTnLst>
                                    <p:set>
                                      <p:cBhvr>
                                        <p:cTn id="108" dur="1" fill="hold">
                                          <p:stCondLst>
                                            <p:cond delay="0"/>
                                          </p:stCondLst>
                                        </p:cTn>
                                        <p:tgtEl>
                                          <p:spTgt spid="219"/>
                                        </p:tgtEl>
                                        <p:attrNameLst>
                                          <p:attrName>style.visibility</p:attrName>
                                        </p:attrNameLst>
                                      </p:cBhvr>
                                      <p:to>
                                        <p:strVal val="visible"/>
                                      </p:to>
                                    </p:set>
                                    <p:animEffect transition="in" filter="wipe(up)">
                                      <p:cBhvr>
                                        <p:cTn id="109" dur="500"/>
                                        <p:tgtEl>
                                          <p:spTgt spid="219"/>
                                        </p:tgtEl>
                                      </p:cBhvr>
                                    </p:animEffect>
                                  </p:childTnLst>
                                </p:cTn>
                              </p:par>
                              <p:par>
                                <p:cTn id="110" presetID="22" presetClass="entr" presetSubtype="1" fill="hold" nodeType="withEffect">
                                  <p:stCondLst>
                                    <p:cond delay="0"/>
                                  </p:stCondLst>
                                  <p:childTnLst>
                                    <p:set>
                                      <p:cBhvr>
                                        <p:cTn id="111" dur="1" fill="hold">
                                          <p:stCondLst>
                                            <p:cond delay="0"/>
                                          </p:stCondLst>
                                        </p:cTn>
                                        <p:tgtEl>
                                          <p:spTgt spid="281"/>
                                        </p:tgtEl>
                                        <p:attrNameLst>
                                          <p:attrName>style.visibility</p:attrName>
                                        </p:attrNameLst>
                                      </p:cBhvr>
                                      <p:to>
                                        <p:strVal val="visible"/>
                                      </p:to>
                                    </p:set>
                                    <p:animEffect transition="in" filter="wipe(up)">
                                      <p:cBhvr>
                                        <p:cTn id="112" dur="500"/>
                                        <p:tgtEl>
                                          <p:spTgt spid="281"/>
                                        </p:tgtEl>
                                      </p:cBhvr>
                                    </p:animEffect>
                                  </p:childTnLst>
                                </p:cTn>
                              </p:par>
                            </p:childTnLst>
                          </p:cTn>
                        </p:par>
                        <p:par>
                          <p:cTn id="113" fill="hold">
                            <p:stCondLst>
                              <p:cond delay="3000"/>
                            </p:stCondLst>
                            <p:childTnLst>
                              <p:par>
                                <p:cTn id="114" presetID="22" presetClass="entr" presetSubtype="4" repeatCount="5000" fill="hold" nodeType="afterEffect">
                                  <p:stCondLst>
                                    <p:cond delay="0"/>
                                  </p:stCondLst>
                                  <p:childTnLst>
                                    <p:set>
                                      <p:cBhvr>
                                        <p:cTn id="115" dur="1" fill="hold">
                                          <p:stCondLst>
                                            <p:cond delay="0"/>
                                          </p:stCondLst>
                                        </p:cTn>
                                        <p:tgtEl>
                                          <p:spTgt spid="19"/>
                                        </p:tgtEl>
                                        <p:attrNameLst>
                                          <p:attrName>style.visibility</p:attrName>
                                        </p:attrNameLst>
                                      </p:cBhvr>
                                      <p:to>
                                        <p:strVal val="visible"/>
                                      </p:to>
                                    </p:set>
                                    <p:animEffect transition="in" filter="wipe(down)">
                                      <p:cBhvr>
                                        <p:cTn id="116" dur="500"/>
                                        <p:tgtEl>
                                          <p:spTgt spid="19"/>
                                        </p:tgtEl>
                                      </p:cBhvr>
                                    </p:animEffect>
                                  </p:childTnLst>
                                </p:cTn>
                              </p:par>
                              <p:par>
                                <p:cTn id="117" presetID="22" presetClass="entr" presetSubtype="2" repeatCount="5000" fill="hold" nodeType="withEffect">
                                  <p:stCondLst>
                                    <p:cond delay="0"/>
                                  </p:stCondLst>
                                  <p:childTnLst>
                                    <p:set>
                                      <p:cBhvr>
                                        <p:cTn id="118" dur="1" fill="hold">
                                          <p:stCondLst>
                                            <p:cond delay="0"/>
                                          </p:stCondLst>
                                        </p:cTn>
                                        <p:tgtEl>
                                          <p:spTgt spid="23"/>
                                        </p:tgtEl>
                                        <p:attrNameLst>
                                          <p:attrName>style.visibility</p:attrName>
                                        </p:attrNameLst>
                                      </p:cBhvr>
                                      <p:to>
                                        <p:strVal val="visible"/>
                                      </p:to>
                                    </p:set>
                                    <p:animEffect transition="in" filter="wipe(right)">
                                      <p:cBhvr>
                                        <p:cTn id="119" dur="500"/>
                                        <p:tgtEl>
                                          <p:spTgt spid="23"/>
                                        </p:tgtEl>
                                      </p:cBhvr>
                                    </p:animEffect>
                                  </p:childTnLst>
                                </p:cTn>
                              </p:par>
                            </p:childTnLst>
                          </p:cTn>
                        </p:par>
                        <p:par>
                          <p:cTn id="120" fill="hold">
                            <p:stCondLst>
                              <p:cond delay="5500"/>
                            </p:stCondLst>
                            <p:childTnLst>
                              <p:par>
                                <p:cTn id="121" presetID="22" presetClass="entr" presetSubtype="4" fill="hold" nodeType="afterEffect">
                                  <p:stCondLst>
                                    <p:cond delay="0"/>
                                  </p:stCondLst>
                                  <p:childTnLst>
                                    <p:set>
                                      <p:cBhvr>
                                        <p:cTn id="122" dur="1" fill="hold">
                                          <p:stCondLst>
                                            <p:cond delay="0"/>
                                          </p:stCondLst>
                                        </p:cTn>
                                        <p:tgtEl>
                                          <p:spTgt spid="324"/>
                                        </p:tgtEl>
                                        <p:attrNameLst>
                                          <p:attrName>style.visibility</p:attrName>
                                        </p:attrNameLst>
                                      </p:cBhvr>
                                      <p:to>
                                        <p:strVal val="visible"/>
                                      </p:to>
                                    </p:set>
                                    <p:animEffect transition="in" filter="wipe(down)">
                                      <p:cBhvr>
                                        <p:cTn id="123" dur="500"/>
                                        <p:tgtEl>
                                          <p:spTgt spid="324"/>
                                        </p:tgtEl>
                                      </p:cBhvr>
                                    </p:animEffect>
                                  </p:childTnLst>
                                </p:cTn>
                              </p:par>
                            </p:childTnLst>
                          </p:cTn>
                        </p:par>
                        <p:par>
                          <p:cTn id="124" fill="hold">
                            <p:stCondLst>
                              <p:cond delay="6000"/>
                            </p:stCondLst>
                            <p:childTnLst>
                              <p:par>
                                <p:cTn id="125" presetID="35" presetClass="emph" presetSubtype="0" repeatCount="3000" fill="hold" nodeType="afterEffect">
                                  <p:stCondLst>
                                    <p:cond delay="0"/>
                                  </p:stCondLst>
                                  <p:childTnLst>
                                    <p:anim calcmode="discrete" valueType="str">
                                      <p:cBhvr>
                                        <p:cTn id="126" dur="1000" fill="hold"/>
                                        <p:tgtEl>
                                          <p:spTgt spid="324"/>
                                        </p:tgtEl>
                                        <p:attrNameLst>
                                          <p:attrName>style.visibility</p:attrName>
                                        </p:attrNameLst>
                                      </p:cBhvr>
                                      <p:tavLst>
                                        <p:tav tm="0">
                                          <p:val>
                                            <p:strVal val="hidden"/>
                                          </p:val>
                                        </p:tav>
                                        <p:tav tm="50000">
                                          <p:val>
                                            <p:strVal val="visible"/>
                                          </p:val>
                                        </p:tav>
                                      </p:tavLst>
                                    </p:anim>
                                  </p:childTnLst>
                                </p:cTn>
                              </p:par>
                            </p:childTnLst>
                          </p:cTn>
                        </p:par>
                        <p:par>
                          <p:cTn id="127" fill="hold">
                            <p:stCondLst>
                              <p:cond delay="9000"/>
                            </p:stCondLst>
                            <p:childTnLst>
                              <p:par>
                                <p:cTn id="128" presetID="22" presetClass="entr" presetSubtype="1" fill="hold" grpId="0" nodeType="afterEffect">
                                  <p:stCondLst>
                                    <p:cond delay="0"/>
                                  </p:stCondLst>
                                  <p:childTnLst>
                                    <p:set>
                                      <p:cBhvr>
                                        <p:cTn id="129" dur="1" fill="hold">
                                          <p:stCondLst>
                                            <p:cond delay="0"/>
                                          </p:stCondLst>
                                        </p:cTn>
                                        <p:tgtEl>
                                          <p:spTgt spid="280"/>
                                        </p:tgtEl>
                                        <p:attrNameLst>
                                          <p:attrName>style.visibility</p:attrName>
                                        </p:attrNameLst>
                                      </p:cBhvr>
                                      <p:to>
                                        <p:strVal val="visible"/>
                                      </p:to>
                                    </p:set>
                                    <p:animEffect transition="in" filter="wipe(up)">
                                      <p:cBhvr>
                                        <p:cTn id="130" dur="500"/>
                                        <p:tgtEl>
                                          <p:spTgt spid="280"/>
                                        </p:tgtEl>
                                      </p:cBhvr>
                                    </p:animEffec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nodeType="clickEffect">
                                  <p:stCondLst>
                                    <p:cond delay="0"/>
                                  </p:stCondLst>
                                  <p:childTnLst>
                                    <p:set>
                                      <p:cBhvr>
                                        <p:cTn id="134" dur="1" fill="hold">
                                          <p:stCondLst>
                                            <p:cond delay="0"/>
                                          </p:stCondLst>
                                        </p:cTn>
                                        <p:tgtEl>
                                          <p:spTgt spid="290"/>
                                        </p:tgtEl>
                                        <p:attrNameLst>
                                          <p:attrName>style.visibility</p:attrName>
                                        </p:attrNameLst>
                                      </p:cBhvr>
                                      <p:to>
                                        <p:strVal val="hidden"/>
                                      </p:to>
                                    </p:set>
                                  </p:childTnLst>
                                </p:cTn>
                              </p:par>
                              <p:par>
                                <p:cTn id="135" presetID="1" presetClass="exit" presetSubtype="0" fill="hold" grpId="1" nodeType="withEffect">
                                  <p:stCondLst>
                                    <p:cond delay="0"/>
                                  </p:stCondLst>
                                  <p:childTnLst>
                                    <p:set>
                                      <p:cBhvr>
                                        <p:cTn id="136" dur="1" fill="hold">
                                          <p:stCondLst>
                                            <p:cond delay="0"/>
                                          </p:stCondLst>
                                        </p:cTn>
                                        <p:tgtEl>
                                          <p:spTgt spid="279"/>
                                        </p:tgtEl>
                                        <p:attrNameLst>
                                          <p:attrName>style.visibility</p:attrName>
                                        </p:attrNameLst>
                                      </p:cBhvr>
                                      <p:to>
                                        <p:strVal val="hidden"/>
                                      </p:to>
                                    </p:set>
                                  </p:childTnLst>
                                </p:cTn>
                              </p:par>
                              <p:par>
                                <p:cTn id="137" presetID="1" presetClass="exit" presetSubtype="0" fill="hold" nodeType="withEffect">
                                  <p:stCondLst>
                                    <p:cond delay="0"/>
                                  </p:stCondLst>
                                  <p:childTnLst>
                                    <p:set>
                                      <p:cBhvr>
                                        <p:cTn id="138" dur="1" fill="hold">
                                          <p:stCondLst>
                                            <p:cond delay="0"/>
                                          </p:stCondLst>
                                        </p:cTn>
                                        <p:tgtEl>
                                          <p:spTgt spid="277"/>
                                        </p:tgtEl>
                                        <p:attrNameLst>
                                          <p:attrName>style.visibility</p:attrName>
                                        </p:attrNameLst>
                                      </p:cBhvr>
                                      <p:to>
                                        <p:strVal val="hidden"/>
                                      </p:to>
                                    </p:set>
                                  </p:childTnLst>
                                </p:cTn>
                              </p:par>
                              <p:par>
                                <p:cTn id="139" presetID="1" presetClass="exit" presetSubtype="0" fill="hold" nodeType="withEffect">
                                  <p:stCondLst>
                                    <p:cond delay="0"/>
                                  </p:stCondLst>
                                  <p:childTnLst>
                                    <p:set>
                                      <p:cBhvr>
                                        <p:cTn id="140" dur="1" fill="hold">
                                          <p:stCondLst>
                                            <p:cond delay="0"/>
                                          </p:stCondLst>
                                        </p:cTn>
                                        <p:tgtEl>
                                          <p:spTgt spid="217"/>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0"/>
                                          </p:stCondLst>
                                        </p:cTn>
                                        <p:tgtEl>
                                          <p:spTgt spid="216"/>
                                        </p:tgtEl>
                                        <p:attrNameLst>
                                          <p:attrName>style.visibility</p:attrName>
                                        </p:attrNameLst>
                                      </p:cBhvr>
                                      <p:to>
                                        <p:strVal val="hidden"/>
                                      </p:to>
                                    </p:set>
                                  </p:childTnLst>
                                </p:cTn>
                              </p:par>
                            </p:childTnLst>
                          </p:cTn>
                        </p:par>
                        <p:par>
                          <p:cTn id="143" fill="hold">
                            <p:stCondLst>
                              <p:cond delay="0"/>
                            </p:stCondLst>
                            <p:childTnLst>
                              <p:par>
                                <p:cTn id="144" presetID="1" presetClass="exit" presetSubtype="0" fill="hold" nodeType="afterEffect">
                                  <p:stCondLst>
                                    <p:cond delay="0"/>
                                  </p:stCondLst>
                                  <p:childTnLst>
                                    <p:set>
                                      <p:cBhvr>
                                        <p:cTn id="145" dur="1" fill="hold">
                                          <p:stCondLst>
                                            <p:cond delay="0"/>
                                          </p:stCondLst>
                                        </p:cTn>
                                        <p:tgtEl>
                                          <p:spTgt spid="219"/>
                                        </p:tgtEl>
                                        <p:attrNameLst>
                                          <p:attrName>style.visibility</p:attrName>
                                        </p:attrNameLst>
                                      </p:cBhvr>
                                      <p:to>
                                        <p:strVal val="hidden"/>
                                      </p:to>
                                    </p:set>
                                  </p:childTnLst>
                                </p:cTn>
                              </p:par>
                              <p:par>
                                <p:cTn id="146" presetID="1" presetClass="exit" presetSubtype="0" fill="hold" nodeType="withEffect">
                                  <p:stCondLst>
                                    <p:cond delay="0"/>
                                  </p:stCondLst>
                                  <p:childTnLst>
                                    <p:set>
                                      <p:cBhvr>
                                        <p:cTn id="147" dur="1" fill="hold">
                                          <p:stCondLst>
                                            <p:cond delay="0"/>
                                          </p:stCondLst>
                                        </p:cTn>
                                        <p:tgtEl>
                                          <p:spTgt spid="281"/>
                                        </p:tgtEl>
                                        <p:attrNameLst>
                                          <p:attrName>style.visibility</p:attrName>
                                        </p:attrNameLst>
                                      </p:cBhvr>
                                      <p:to>
                                        <p:strVal val="hidden"/>
                                      </p:to>
                                    </p:set>
                                  </p:childTnLst>
                                </p:cTn>
                              </p:par>
                              <p:par>
                                <p:cTn id="148" presetID="1" presetClass="exit" presetSubtype="0" fill="hold" nodeType="withEffect">
                                  <p:stCondLst>
                                    <p:cond delay="0"/>
                                  </p:stCondLst>
                                  <p:childTnLst>
                                    <p:set>
                                      <p:cBhvr>
                                        <p:cTn id="149" dur="1" fill="hold">
                                          <p:stCondLst>
                                            <p:cond delay="0"/>
                                          </p:stCondLst>
                                        </p:cTn>
                                        <p:tgtEl>
                                          <p:spTgt spid="19"/>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19"/>
                                        </p:tgtEl>
                                        <p:attrNameLst>
                                          <p:attrName>style.visibility</p:attrName>
                                        </p:attrNameLst>
                                      </p:cBhvr>
                                      <p:to>
                                        <p:strVal val="hidden"/>
                                      </p:to>
                                    </p:set>
                                  </p:childTnLst>
                                </p:cTn>
                              </p:par>
                              <p:par>
                                <p:cTn id="152" presetID="1" presetClass="exit" presetSubtype="0" fill="hold" nodeType="withEffect">
                                  <p:stCondLst>
                                    <p:cond delay="0"/>
                                  </p:stCondLst>
                                  <p:childTnLst>
                                    <p:set>
                                      <p:cBhvr>
                                        <p:cTn id="153" dur="1" fill="hold">
                                          <p:stCondLst>
                                            <p:cond delay="0"/>
                                          </p:stCondLst>
                                        </p:cTn>
                                        <p:tgtEl>
                                          <p:spTgt spid="23"/>
                                        </p:tgtEl>
                                        <p:attrNameLst>
                                          <p:attrName>style.visibility</p:attrName>
                                        </p:attrNameLst>
                                      </p:cBhvr>
                                      <p:to>
                                        <p:strVal val="hidden"/>
                                      </p:to>
                                    </p:set>
                                  </p:childTnLst>
                                </p:cTn>
                              </p:par>
                            </p:childTnLst>
                          </p:cTn>
                        </p:par>
                        <p:par>
                          <p:cTn id="154" fill="hold">
                            <p:stCondLst>
                              <p:cond delay="0"/>
                            </p:stCondLst>
                            <p:childTnLst>
                              <p:par>
                                <p:cTn id="155" presetID="22" presetClass="entr" presetSubtype="8" fill="hold" nodeType="afterEffect">
                                  <p:stCondLst>
                                    <p:cond delay="0"/>
                                  </p:stCondLst>
                                  <p:childTnLst>
                                    <p:set>
                                      <p:cBhvr>
                                        <p:cTn id="156" dur="1" fill="hold">
                                          <p:stCondLst>
                                            <p:cond delay="0"/>
                                          </p:stCondLst>
                                        </p:cTn>
                                        <p:tgtEl>
                                          <p:spTgt spid="340"/>
                                        </p:tgtEl>
                                        <p:attrNameLst>
                                          <p:attrName>style.visibility</p:attrName>
                                        </p:attrNameLst>
                                      </p:cBhvr>
                                      <p:to>
                                        <p:strVal val="visible"/>
                                      </p:to>
                                    </p:set>
                                    <p:animEffect transition="in" filter="wipe(left)">
                                      <p:cBhvr>
                                        <p:cTn id="157" dur="500"/>
                                        <p:tgtEl>
                                          <p:spTgt spid="340"/>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8" fill="hold" nodeType="clickEffect">
                                  <p:stCondLst>
                                    <p:cond delay="0"/>
                                  </p:stCondLst>
                                  <p:childTnLst>
                                    <p:set>
                                      <p:cBhvr>
                                        <p:cTn id="161" dur="1" fill="hold">
                                          <p:stCondLst>
                                            <p:cond delay="0"/>
                                          </p:stCondLst>
                                        </p:cTn>
                                        <p:tgtEl>
                                          <p:spTgt spid="25"/>
                                        </p:tgtEl>
                                        <p:attrNameLst>
                                          <p:attrName>style.visibility</p:attrName>
                                        </p:attrNameLst>
                                      </p:cBhvr>
                                      <p:to>
                                        <p:strVal val="visible"/>
                                      </p:to>
                                    </p:set>
                                    <p:animEffect transition="in" filter="wipe(left)">
                                      <p:cBhvr>
                                        <p:cTn id="162" dur="500"/>
                                        <p:tgtEl>
                                          <p:spTgt spid="25"/>
                                        </p:tgtEl>
                                      </p:cBhvr>
                                    </p:animEffect>
                                  </p:childTnLst>
                                </p:cTn>
                              </p:par>
                            </p:childTnLst>
                          </p:cTn>
                        </p:par>
                        <p:par>
                          <p:cTn id="163" fill="hold">
                            <p:stCondLst>
                              <p:cond delay="500"/>
                            </p:stCondLst>
                            <p:childTnLst>
                              <p:par>
                                <p:cTn id="164" presetID="22" presetClass="entr" presetSubtype="4" fill="hold" grpId="0" nodeType="afterEffect">
                                  <p:stCondLst>
                                    <p:cond delay="0"/>
                                  </p:stCondLst>
                                  <p:childTnLst>
                                    <p:set>
                                      <p:cBhvr>
                                        <p:cTn id="165" dur="1" fill="hold">
                                          <p:stCondLst>
                                            <p:cond delay="0"/>
                                          </p:stCondLst>
                                        </p:cTn>
                                        <p:tgtEl>
                                          <p:spTgt spid="231"/>
                                        </p:tgtEl>
                                        <p:attrNameLst>
                                          <p:attrName>style.visibility</p:attrName>
                                        </p:attrNameLst>
                                      </p:cBhvr>
                                      <p:to>
                                        <p:strVal val="visible"/>
                                      </p:to>
                                    </p:set>
                                    <p:animEffect transition="in" filter="wipe(down)">
                                      <p:cBhvr>
                                        <p:cTn id="166" dur="500"/>
                                        <p:tgtEl>
                                          <p:spTgt spid="231"/>
                                        </p:tgtEl>
                                      </p:cBhvr>
                                    </p:animEffect>
                                  </p:childTnLst>
                                </p:cTn>
                              </p:par>
                            </p:childTnLst>
                          </p:cTn>
                        </p:par>
                        <p:par>
                          <p:cTn id="167" fill="hold">
                            <p:stCondLst>
                              <p:cond delay="1000"/>
                            </p:stCondLst>
                            <p:childTnLst>
                              <p:par>
                                <p:cTn id="168" presetID="22" presetClass="entr" presetSubtype="2" fill="hold" grpId="0" nodeType="afterEffect">
                                  <p:stCondLst>
                                    <p:cond delay="0"/>
                                  </p:stCondLst>
                                  <p:childTnLst>
                                    <p:set>
                                      <p:cBhvr>
                                        <p:cTn id="169" dur="1" fill="hold">
                                          <p:stCondLst>
                                            <p:cond delay="0"/>
                                          </p:stCondLst>
                                        </p:cTn>
                                        <p:tgtEl>
                                          <p:spTgt spid="232"/>
                                        </p:tgtEl>
                                        <p:attrNameLst>
                                          <p:attrName>style.visibility</p:attrName>
                                        </p:attrNameLst>
                                      </p:cBhvr>
                                      <p:to>
                                        <p:strVal val="visible"/>
                                      </p:to>
                                    </p:set>
                                    <p:animEffect transition="in" filter="wipe(right)">
                                      <p:cBhvr>
                                        <p:cTn id="170" dur="500"/>
                                        <p:tgtEl>
                                          <p:spTgt spid="232"/>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8" repeatCount="3000" fill="hold" nodeType="clickEffect">
                                  <p:stCondLst>
                                    <p:cond delay="0"/>
                                  </p:stCondLst>
                                  <p:childTnLst>
                                    <p:set>
                                      <p:cBhvr>
                                        <p:cTn id="174" dur="1" fill="hold">
                                          <p:stCondLst>
                                            <p:cond delay="0"/>
                                          </p:stCondLst>
                                        </p:cTn>
                                        <p:tgtEl>
                                          <p:spTgt spid="24"/>
                                        </p:tgtEl>
                                        <p:attrNameLst>
                                          <p:attrName>style.visibility</p:attrName>
                                        </p:attrNameLst>
                                      </p:cBhvr>
                                      <p:to>
                                        <p:strVal val="visible"/>
                                      </p:to>
                                    </p:set>
                                    <p:animEffect transition="in" filter="wipe(left)">
                                      <p:cBhvr>
                                        <p:cTn id="175" dur="500"/>
                                        <p:tgtEl>
                                          <p:spTgt spid="24"/>
                                        </p:tgtEl>
                                      </p:cBhvr>
                                    </p:animEffect>
                                  </p:childTnLst>
                                </p:cTn>
                              </p:par>
                              <p:par>
                                <p:cTn id="176" presetID="22" presetClass="entr" presetSubtype="2" repeatCount="3000" fill="hold" nodeType="withEffect">
                                  <p:stCondLst>
                                    <p:cond delay="0"/>
                                  </p:stCondLst>
                                  <p:childTnLst>
                                    <p:set>
                                      <p:cBhvr>
                                        <p:cTn id="177" dur="1" fill="hold">
                                          <p:stCondLst>
                                            <p:cond delay="0"/>
                                          </p:stCondLst>
                                        </p:cTn>
                                        <p:tgtEl>
                                          <p:spTgt spid="26"/>
                                        </p:tgtEl>
                                        <p:attrNameLst>
                                          <p:attrName>style.visibility</p:attrName>
                                        </p:attrNameLst>
                                      </p:cBhvr>
                                      <p:to>
                                        <p:strVal val="visible"/>
                                      </p:to>
                                    </p:set>
                                    <p:animEffect transition="in" filter="wipe(right)">
                                      <p:cBhvr>
                                        <p:cTn id="178" dur="500"/>
                                        <p:tgtEl>
                                          <p:spTgt spid="26"/>
                                        </p:tgtEl>
                                      </p:cBhvr>
                                    </p:animEffect>
                                  </p:childTnLst>
                                </p:cTn>
                              </p:par>
                            </p:childTnLst>
                          </p:cTn>
                        </p:par>
                        <p:par>
                          <p:cTn id="179" fill="hold">
                            <p:stCondLst>
                              <p:cond delay="1500"/>
                            </p:stCondLst>
                            <p:childTnLst>
                              <p:par>
                                <p:cTn id="180" presetID="22" presetClass="entr" presetSubtype="4" fill="hold" nodeType="afterEffect">
                                  <p:stCondLst>
                                    <p:cond delay="0"/>
                                  </p:stCondLst>
                                  <p:childTnLst>
                                    <p:set>
                                      <p:cBhvr>
                                        <p:cTn id="181" dur="1" fill="hold">
                                          <p:stCondLst>
                                            <p:cond delay="0"/>
                                          </p:stCondLst>
                                        </p:cTn>
                                        <p:tgtEl>
                                          <p:spTgt spid="327"/>
                                        </p:tgtEl>
                                        <p:attrNameLst>
                                          <p:attrName>style.visibility</p:attrName>
                                        </p:attrNameLst>
                                      </p:cBhvr>
                                      <p:to>
                                        <p:strVal val="visible"/>
                                      </p:to>
                                    </p:set>
                                    <p:animEffect transition="in" filter="wipe(down)">
                                      <p:cBhvr>
                                        <p:cTn id="182" dur="500"/>
                                        <p:tgtEl>
                                          <p:spTgt spid="327"/>
                                        </p:tgtEl>
                                      </p:cBhvr>
                                    </p:animEffect>
                                  </p:childTnLst>
                                </p:cTn>
                              </p:par>
                            </p:childTnLst>
                          </p:cTn>
                        </p:par>
                        <p:par>
                          <p:cTn id="183" fill="hold">
                            <p:stCondLst>
                              <p:cond delay="2000"/>
                            </p:stCondLst>
                            <p:childTnLst>
                              <p:par>
                                <p:cTn id="184" presetID="35" presetClass="emph" presetSubtype="0" repeatCount="3000" fill="hold" nodeType="afterEffect">
                                  <p:stCondLst>
                                    <p:cond delay="0"/>
                                  </p:stCondLst>
                                  <p:childTnLst>
                                    <p:anim calcmode="discrete" valueType="str">
                                      <p:cBhvr>
                                        <p:cTn id="185" dur="1000" fill="hold"/>
                                        <p:tgtEl>
                                          <p:spTgt spid="327"/>
                                        </p:tgtEl>
                                        <p:attrNameLst>
                                          <p:attrName>style.visibility</p:attrName>
                                        </p:attrNameLst>
                                      </p:cBhvr>
                                      <p:tavLst>
                                        <p:tav tm="0">
                                          <p:val>
                                            <p:strVal val="hidden"/>
                                          </p:val>
                                        </p:tav>
                                        <p:tav tm="50000">
                                          <p:val>
                                            <p:strVal val="visible"/>
                                          </p:val>
                                        </p:tav>
                                      </p:tavLst>
                                    </p:anim>
                                  </p:childTnLst>
                                </p:cTn>
                              </p:par>
                            </p:childTnLst>
                          </p:cTn>
                        </p:par>
                        <p:par>
                          <p:cTn id="186" fill="hold">
                            <p:stCondLst>
                              <p:cond delay="5000"/>
                            </p:stCondLst>
                            <p:childTnLst>
                              <p:par>
                                <p:cTn id="187" presetID="22" presetClass="entr" presetSubtype="2" fill="hold" grpId="0" nodeType="afterEffect">
                                  <p:stCondLst>
                                    <p:cond delay="0"/>
                                  </p:stCondLst>
                                  <p:childTnLst>
                                    <p:set>
                                      <p:cBhvr>
                                        <p:cTn id="188" dur="1" fill="hold">
                                          <p:stCondLst>
                                            <p:cond delay="0"/>
                                          </p:stCondLst>
                                        </p:cTn>
                                        <p:tgtEl>
                                          <p:spTgt spid="233"/>
                                        </p:tgtEl>
                                        <p:attrNameLst>
                                          <p:attrName>style.visibility</p:attrName>
                                        </p:attrNameLst>
                                      </p:cBhvr>
                                      <p:to>
                                        <p:strVal val="visible"/>
                                      </p:to>
                                    </p:set>
                                    <p:animEffect transition="in" filter="wipe(right)">
                                      <p:cBhvr>
                                        <p:cTn id="189" dur="500"/>
                                        <p:tgtEl>
                                          <p:spTgt spid="233"/>
                                        </p:tgtEl>
                                      </p:cBhvr>
                                    </p:animEffect>
                                  </p:childTnLst>
                                </p:cTn>
                              </p:par>
                            </p:childTnLst>
                          </p:cTn>
                        </p:par>
                      </p:childTnLst>
                    </p:cTn>
                  </p:par>
                  <p:par>
                    <p:cTn id="190" fill="hold">
                      <p:stCondLst>
                        <p:cond delay="indefinite"/>
                      </p:stCondLst>
                      <p:childTnLst>
                        <p:par>
                          <p:cTn id="191" fill="hold">
                            <p:stCondLst>
                              <p:cond delay="0"/>
                            </p:stCondLst>
                            <p:childTnLst>
                              <p:par>
                                <p:cTn id="192" presetID="1" presetClass="exit" presetSubtype="0" fill="hold" nodeType="clickEffect">
                                  <p:stCondLst>
                                    <p:cond delay="0"/>
                                  </p:stCondLst>
                                  <p:childTnLst>
                                    <p:set>
                                      <p:cBhvr>
                                        <p:cTn id="193" dur="1" fill="hold">
                                          <p:stCondLst>
                                            <p:cond delay="0"/>
                                          </p:stCondLst>
                                        </p:cTn>
                                        <p:tgtEl>
                                          <p:spTgt spid="25"/>
                                        </p:tgtEl>
                                        <p:attrNameLst>
                                          <p:attrName>style.visibility</p:attrName>
                                        </p:attrNameLst>
                                      </p:cBhvr>
                                      <p:to>
                                        <p:strVal val="hidden"/>
                                      </p:to>
                                    </p:set>
                                  </p:childTnLst>
                                </p:cTn>
                              </p:par>
                              <p:par>
                                <p:cTn id="194" presetID="1" presetClass="exit" presetSubtype="0" fill="hold" grpId="1" nodeType="withEffect">
                                  <p:stCondLst>
                                    <p:cond delay="0"/>
                                  </p:stCondLst>
                                  <p:childTnLst>
                                    <p:set>
                                      <p:cBhvr>
                                        <p:cTn id="195" dur="1" fill="hold">
                                          <p:stCondLst>
                                            <p:cond delay="0"/>
                                          </p:stCondLst>
                                        </p:cTn>
                                        <p:tgtEl>
                                          <p:spTgt spid="231"/>
                                        </p:tgtEl>
                                        <p:attrNameLst>
                                          <p:attrName>style.visibility</p:attrName>
                                        </p:attrNameLst>
                                      </p:cBhvr>
                                      <p:to>
                                        <p:strVal val="hidden"/>
                                      </p:to>
                                    </p:set>
                                  </p:childTnLst>
                                </p:cTn>
                              </p:par>
                              <p:par>
                                <p:cTn id="196" presetID="1" presetClass="exit" presetSubtype="0" fill="hold" grpId="1" nodeType="withEffect">
                                  <p:stCondLst>
                                    <p:cond delay="0"/>
                                  </p:stCondLst>
                                  <p:childTnLst>
                                    <p:set>
                                      <p:cBhvr>
                                        <p:cTn id="197" dur="1" fill="hold">
                                          <p:stCondLst>
                                            <p:cond delay="0"/>
                                          </p:stCondLst>
                                        </p:cTn>
                                        <p:tgtEl>
                                          <p:spTgt spid="232"/>
                                        </p:tgtEl>
                                        <p:attrNameLst>
                                          <p:attrName>style.visibility</p:attrName>
                                        </p:attrNameLst>
                                      </p:cBhvr>
                                      <p:to>
                                        <p:strVal val="hidden"/>
                                      </p:to>
                                    </p:set>
                                  </p:childTnLst>
                                </p:cTn>
                              </p:par>
                              <p:par>
                                <p:cTn id="198" presetID="1" presetClass="exit" presetSubtype="0" fill="hold" nodeType="withEffect">
                                  <p:stCondLst>
                                    <p:cond delay="0"/>
                                  </p:stCondLst>
                                  <p:childTnLst>
                                    <p:set>
                                      <p:cBhvr>
                                        <p:cTn id="199" dur="1" fill="hold">
                                          <p:stCondLst>
                                            <p:cond delay="0"/>
                                          </p:stCondLst>
                                        </p:cTn>
                                        <p:tgtEl>
                                          <p:spTgt spid="24"/>
                                        </p:tgtEl>
                                        <p:attrNameLst>
                                          <p:attrName>style.visibility</p:attrName>
                                        </p:attrNameLst>
                                      </p:cBhvr>
                                      <p:to>
                                        <p:strVal val="hidden"/>
                                      </p:to>
                                    </p:set>
                                  </p:childTnLst>
                                </p:cTn>
                              </p:par>
                              <p:par>
                                <p:cTn id="200" presetID="1" presetClass="exit" presetSubtype="0" fill="hold" nodeType="withEffect">
                                  <p:stCondLst>
                                    <p:cond delay="0"/>
                                  </p:stCondLst>
                                  <p:childTnLst>
                                    <p:set>
                                      <p:cBhvr>
                                        <p:cTn id="201" dur="1" fill="hold">
                                          <p:stCondLst>
                                            <p:cond delay="0"/>
                                          </p:stCondLst>
                                        </p:cTn>
                                        <p:tgtEl>
                                          <p:spTgt spid="26"/>
                                        </p:tgtEl>
                                        <p:attrNameLst>
                                          <p:attrName>style.visibility</p:attrName>
                                        </p:attrNameLst>
                                      </p:cBhvr>
                                      <p:to>
                                        <p:strVal val="hidden"/>
                                      </p:to>
                                    </p:set>
                                  </p:childTnLst>
                                </p:cTn>
                              </p:par>
                            </p:childTnLst>
                          </p:cTn>
                        </p:par>
                        <p:par>
                          <p:cTn id="202" fill="hold">
                            <p:stCondLst>
                              <p:cond delay="0"/>
                            </p:stCondLst>
                            <p:childTnLst>
                              <p:par>
                                <p:cTn id="203" presetID="22" presetClass="entr" presetSubtype="8" fill="hold" nodeType="afterEffect">
                                  <p:stCondLst>
                                    <p:cond delay="0"/>
                                  </p:stCondLst>
                                  <p:childTnLst>
                                    <p:set>
                                      <p:cBhvr>
                                        <p:cTn id="204" dur="1" fill="hold">
                                          <p:stCondLst>
                                            <p:cond delay="0"/>
                                          </p:stCondLst>
                                        </p:cTn>
                                        <p:tgtEl>
                                          <p:spTgt spid="341"/>
                                        </p:tgtEl>
                                        <p:attrNameLst>
                                          <p:attrName>style.visibility</p:attrName>
                                        </p:attrNameLst>
                                      </p:cBhvr>
                                      <p:to>
                                        <p:strVal val="visible"/>
                                      </p:to>
                                    </p:set>
                                    <p:animEffect transition="in" filter="wipe(left)">
                                      <p:cBhvr>
                                        <p:cTn id="205" dur="500"/>
                                        <p:tgtEl>
                                          <p:spTgt spid="341"/>
                                        </p:tgtEl>
                                      </p:cBhvr>
                                    </p:animEffect>
                                  </p:childTnLst>
                                </p:cTn>
                              </p:par>
                            </p:childTnLst>
                          </p:cTn>
                        </p:par>
                      </p:childTnLst>
                    </p:cTn>
                  </p:par>
                  <p:par>
                    <p:cTn id="206" fill="hold">
                      <p:stCondLst>
                        <p:cond delay="indefinite"/>
                      </p:stCondLst>
                      <p:childTnLst>
                        <p:par>
                          <p:cTn id="207" fill="hold">
                            <p:stCondLst>
                              <p:cond delay="0"/>
                            </p:stCondLst>
                            <p:childTnLst>
                              <p:par>
                                <p:cTn id="208" presetID="22" presetClass="entr" presetSubtype="2" fill="hold" grpId="0" nodeType="clickEffect">
                                  <p:stCondLst>
                                    <p:cond delay="0"/>
                                  </p:stCondLst>
                                  <p:childTnLst>
                                    <p:set>
                                      <p:cBhvr>
                                        <p:cTn id="209" dur="1" fill="hold">
                                          <p:stCondLst>
                                            <p:cond delay="0"/>
                                          </p:stCondLst>
                                        </p:cTn>
                                        <p:tgtEl>
                                          <p:spTgt spid="237"/>
                                        </p:tgtEl>
                                        <p:attrNameLst>
                                          <p:attrName>style.visibility</p:attrName>
                                        </p:attrNameLst>
                                      </p:cBhvr>
                                      <p:to>
                                        <p:strVal val="visible"/>
                                      </p:to>
                                    </p:set>
                                    <p:animEffect transition="in" filter="wipe(right)">
                                      <p:cBhvr>
                                        <p:cTn id="210" dur="500"/>
                                        <p:tgtEl>
                                          <p:spTgt spid="237"/>
                                        </p:tgtEl>
                                      </p:cBhvr>
                                    </p:animEffect>
                                  </p:childTnLst>
                                </p:cTn>
                              </p:par>
                            </p:childTnLst>
                          </p:cTn>
                        </p:par>
                        <p:par>
                          <p:cTn id="211" fill="hold">
                            <p:stCondLst>
                              <p:cond delay="500"/>
                            </p:stCondLst>
                            <p:childTnLst>
                              <p:par>
                                <p:cTn id="212" presetID="22" presetClass="entr" presetSubtype="1" fill="hold" grpId="0" nodeType="afterEffect">
                                  <p:stCondLst>
                                    <p:cond delay="0"/>
                                  </p:stCondLst>
                                  <p:childTnLst>
                                    <p:set>
                                      <p:cBhvr>
                                        <p:cTn id="213" dur="1" fill="hold">
                                          <p:stCondLst>
                                            <p:cond delay="0"/>
                                          </p:stCondLst>
                                        </p:cTn>
                                        <p:tgtEl>
                                          <p:spTgt spid="271"/>
                                        </p:tgtEl>
                                        <p:attrNameLst>
                                          <p:attrName>style.visibility</p:attrName>
                                        </p:attrNameLst>
                                      </p:cBhvr>
                                      <p:to>
                                        <p:strVal val="visible"/>
                                      </p:to>
                                    </p:set>
                                    <p:animEffect transition="in" filter="wipe(up)">
                                      <p:cBhvr>
                                        <p:cTn id="214" dur="500"/>
                                        <p:tgtEl>
                                          <p:spTgt spid="271"/>
                                        </p:tgtEl>
                                      </p:cBhvr>
                                    </p:animEffect>
                                  </p:childTnLst>
                                </p:cTn>
                              </p:par>
                            </p:childTnLst>
                          </p:cTn>
                        </p:par>
                        <p:par>
                          <p:cTn id="215" fill="hold">
                            <p:stCondLst>
                              <p:cond delay="1000"/>
                            </p:stCondLst>
                            <p:childTnLst>
                              <p:par>
                                <p:cTn id="216" presetID="22" presetClass="entr" presetSubtype="8" fill="hold" grpId="0" nodeType="afterEffect">
                                  <p:stCondLst>
                                    <p:cond delay="0"/>
                                  </p:stCondLst>
                                  <p:childTnLst>
                                    <p:set>
                                      <p:cBhvr>
                                        <p:cTn id="217" dur="1" fill="hold">
                                          <p:stCondLst>
                                            <p:cond delay="0"/>
                                          </p:stCondLst>
                                        </p:cTn>
                                        <p:tgtEl>
                                          <p:spTgt spid="243"/>
                                        </p:tgtEl>
                                        <p:attrNameLst>
                                          <p:attrName>style.visibility</p:attrName>
                                        </p:attrNameLst>
                                      </p:cBhvr>
                                      <p:to>
                                        <p:strVal val="visible"/>
                                      </p:to>
                                    </p:set>
                                    <p:animEffect transition="in" filter="wipe(left)">
                                      <p:cBhvr>
                                        <p:cTn id="218" dur="500"/>
                                        <p:tgtEl>
                                          <p:spTgt spid="243"/>
                                        </p:tgtEl>
                                      </p:cBhvr>
                                    </p:animEffect>
                                  </p:childTnLst>
                                </p:cTn>
                              </p:par>
                            </p:childTnLst>
                          </p:cTn>
                        </p:par>
                        <p:par>
                          <p:cTn id="219" fill="hold">
                            <p:stCondLst>
                              <p:cond delay="1500"/>
                            </p:stCondLst>
                            <p:childTnLst>
                              <p:par>
                                <p:cTn id="220" presetID="22" presetClass="entr" presetSubtype="1" repeatCount="5000" fill="hold" nodeType="afterEffect">
                                  <p:stCondLst>
                                    <p:cond delay="0"/>
                                  </p:stCondLst>
                                  <p:childTnLst>
                                    <p:set>
                                      <p:cBhvr>
                                        <p:cTn id="221" dur="1" fill="hold">
                                          <p:stCondLst>
                                            <p:cond delay="0"/>
                                          </p:stCondLst>
                                        </p:cTn>
                                        <p:tgtEl>
                                          <p:spTgt spid="36"/>
                                        </p:tgtEl>
                                        <p:attrNameLst>
                                          <p:attrName>style.visibility</p:attrName>
                                        </p:attrNameLst>
                                      </p:cBhvr>
                                      <p:to>
                                        <p:strVal val="visible"/>
                                      </p:to>
                                    </p:set>
                                    <p:animEffect transition="in" filter="wipe(up)">
                                      <p:cBhvr>
                                        <p:cTn id="222" dur="500"/>
                                        <p:tgtEl>
                                          <p:spTgt spid="36"/>
                                        </p:tgtEl>
                                      </p:cBhvr>
                                    </p:animEffect>
                                  </p:childTnLst>
                                </p:cTn>
                              </p:par>
                              <p:par>
                                <p:cTn id="223" presetID="22" presetClass="entr" presetSubtype="4" repeatCount="5000" fill="hold" nodeType="withEffect">
                                  <p:stCondLst>
                                    <p:cond delay="0"/>
                                  </p:stCondLst>
                                  <p:childTnLst>
                                    <p:set>
                                      <p:cBhvr>
                                        <p:cTn id="224" dur="1" fill="hold">
                                          <p:stCondLst>
                                            <p:cond delay="0"/>
                                          </p:stCondLst>
                                        </p:cTn>
                                        <p:tgtEl>
                                          <p:spTgt spid="245"/>
                                        </p:tgtEl>
                                        <p:attrNameLst>
                                          <p:attrName>style.visibility</p:attrName>
                                        </p:attrNameLst>
                                      </p:cBhvr>
                                      <p:to>
                                        <p:strVal val="visible"/>
                                      </p:to>
                                    </p:set>
                                    <p:animEffect transition="in" filter="wipe(down)">
                                      <p:cBhvr>
                                        <p:cTn id="225" dur="500"/>
                                        <p:tgtEl>
                                          <p:spTgt spid="245"/>
                                        </p:tgtEl>
                                      </p:cBhvr>
                                    </p:animEffect>
                                  </p:childTnLst>
                                </p:cTn>
                              </p:par>
                            </p:childTnLst>
                          </p:cTn>
                        </p:par>
                        <p:par>
                          <p:cTn id="226" fill="hold">
                            <p:stCondLst>
                              <p:cond delay="4000"/>
                            </p:stCondLst>
                            <p:childTnLst>
                              <p:par>
                                <p:cTn id="227" presetID="22" presetClass="entr" presetSubtype="4" fill="hold" nodeType="afterEffect">
                                  <p:stCondLst>
                                    <p:cond delay="0"/>
                                  </p:stCondLst>
                                  <p:childTnLst>
                                    <p:set>
                                      <p:cBhvr>
                                        <p:cTn id="228" dur="1" fill="hold">
                                          <p:stCondLst>
                                            <p:cond delay="0"/>
                                          </p:stCondLst>
                                        </p:cTn>
                                        <p:tgtEl>
                                          <p:spTgt spid="330"/>
                                        </p:tgtEl>
                                        <p:attrNameLst>
                                          <p:attrName>style.visibility</p:attrName>
                                        </p:attrNameLst>
                                      </p:cBhvr>
                                      <p:to>
                                        <p:strVal val="visible"/>
                                      </p:to>
                                    </p:set>
                                    <p:animEffect transition="in" filter="wipe(down)">
                                      <p:cBhvr>
                                        <p:cTn id="229" dur="500"/>
                                        <p:tgtEl>
                                          <p:spTgt spid="330"/>
                                        </p:tgtEl>
                                      </p:cBhvr>
                                    </p:animEffect>
                                  </p:childTnLst>
                                </p:cTn>
                              </p:par>
                            </p:childTnLst>
                          </p:cTn>
                        </p:par>
                        <p:par>
                          <p:cTn id="230" fill="hold">
                            <p:stCondLst>
                              <p:cond delay="4500"/>
                            </p:stCondLst>
                            <p:childTnLst>
                              <p:par>
                                <p:cTn id="231" presetID="35" presetClass="emph" presetSubtype="0" repeatCount="3000" fill="hold" nodeType="afterEffect">
                                  <p:stCondLst>
                                    <p:cond delay="0"/>
                                  </p:stCondLst>
                                  <p:childTnLst>
                                    <p:anim calcmode="discrete" valueType="str">
                                      <p:cBhvr>
                                        <p:cTn id="232" dur="1000" fill="hold"/>
                                        <p:tgtEl>
                                          <p:spTgt spid="330"/>
                                        </p:tgtEl>
                                        <p:attrNameLst>
                                          <p:attrName>style.visibility</p:attrName>
                                        </p:attrNameLst>
                                      </p:cBhvr>
                                      <p:tavLst>
                                        <p:tav tm="0">
                                          <p:val>
                                            <p:strVal val="hidden"/>
                                          </p:val>
                                        </p:tav>
                                        <p:tav tm="50000">
                                          <p:val>
                                            <p:strVal val="visible"/>
                                          </p:val>
                                        </p:tav>
                                      </p:tavLst>
                                    </p:anim>
                                  </p:childTnLst>
                                </p:cTn>
                              </p:par>
                            </p:childTnLst>
                          </p:cTn>
                        </p:par>
                        <p:par>
                          <p:cTn id="233" fill="hold">
                            <p:stCondLst>
                              <p:cond delay="7500"/>
                            </p:stCondLst>
                            <p:childTnLst>
                              <p:par>
                                <p:cTn id="234" presetID="22" presetClass="entr" presetSubtype="8" fill="hold" grpId="0" nodeType="afterEffect">
                                  <p:stCondLst>
                                    <p:cond delay="0"/>
                                  </p:stCondLst>
                                  <p:childTnLst>
                                    <p:set>
                                      <p:cBhvr>
                                        <p:cTn id="235" dur="1" fill="hold">
                                          <p:stCondLst>
                                            <p:cond delay="0"/>
                                          </p:stCondLst>
                                        </p:cTn>
                                        <p:tgtEl>
                                          <p:spTgt spid="244"/>
                                        </p:tgtEl>
                                        <p:attrNameLst>
                                          <p:attrName>style.visibility</p:attrName>
                                        </p:attrNameLst>
                                      </p:cBhvr>
                                      <p:to>
                                        <p:strVal val="visible"/>
                                      </p:to>
                                    </p:set>
                                    <p:animEffect transition="in" filter="wipe(left)">
                                      <p:cBhvr>
                                        <p:cTn id="236" dur="500"/>
                                        <p:tgtEl>
                                          <p:spTgt spid="244"/>
                                        </p:tgtEl>
                                      </p:cBhvr>
                                    </p:animEffect>
                                  </p:childTnLst>
                                </p:cTn>
                              </p:par>
                            </p:childTnLst>
                          </p:cTn>
                        </p:par>
                      </p:childTnLst>
                    </p:cTn>
                  </p:par>
                  <p:par>
                    <p:cTn id="237" fill="hold">
                      <p:stCondLst>
                        <p:cond delay="indefinite"/>
                      </p:stCondLst>
                      <p:childTnLst>
                        <p:par>
                          <p:cTn id="238" fill="hold">
                            <p:stCondLst>
                              <p:cond delay="0"/>
                            </p:stCondLst>
                            <p:childTnLst>
                              <p:par>
                                <p:cTn id="239" presetID="1" presetClass="exit" presetSubtype="0" fill="hold" grpId="1" nodeType="clickEffect">
                                  <p:stCondLst>
                                    <p:cond delay="0"/>
                                  </p:stCondLst>
                                  <p:childTnLst>
                                    <p:set>
                                      <p:cBhvr>
                                        <p:cTn id="240" dur="1" fill="hold">
                                          <p:stCondLst>
                                            <p:cond delay="0"/>
                                          </p:stCondLst>
                                        </p:cTn>
                                        <p:tgtEl>
                                          <p:spTgt spid="237"/>
                                        </p:tgtEl>
                                        <p:attrNameLst>
                                          <p:attrName>style.visibility</p:attrName>
                                        </p:attrNameLst>
                                      </p:cBhvr>
                                      <p:to>
                                        <p:strVal val="hidden"/>
                                      </p:to>
                                    </p:set>
                                  </p:childTnLst>
                                </p:cTn>
                              </p:par>
                              <p:par>
                                <p:cTn id="241" presetID="1" presetClass="exit" presetSubtype="0" fill="hold" grpId="1" nodeType="withEffect">
                                  <p:stCondLst>
                                    <p:cond delay="0"/>
                                  </p:stCondLst>
                                  <p:childTnLst>
                                    <p:set>
                                      <p:cBhvr>
                                        <p:cTn id="242" dur="1" fill="hold">
                                          <p:stCondLst>
                                            <p:cond delay="0"/>
                                          </p:stCondLst>
                                        </p:cTn>
                                        <p:tgtEl>
                                          <p:spTgt spid="271"/>
                                        </p:tgtEl>
                                        <p:attrNameLst>
                                          <p:attrName>style.visibility</p:attrName>
                                        </p:attrNameLst>
                                      </p:cBhvr>
                                      <p:to>
                                        <p:strVal val="hidden"/>
                                      </p:to>
                                    </p:set>
                                  </p:childTnLst>
                                </p:cTn>
                              </p:par>
                              <p:par>
                                <p:cTn id="243" presetID="1" presetClass="exit" presetSubtype="0" fill="hold" grpId="1" nodeType="withEffect">
                                  <p:stCondLst>
                                    <p:cond delay="0"/>
                                  </p:stCondLst>
                                  <p:childTnLst>
                                    <p:set>
                                      <p:cBhvr>
                                        <p:cTn id="244" dur="1" fill="hold">
                                          <p:stCondLst>
                                            <p:cond delay="0"/>
                                          </p:stCondLst>
                                        </p:cTn>
                                        <p:tgtEl>
                                          <p:spTgt spid="243"/>
                                        </p:tgtEl>
                                        <p:attrNameLst>
                                          <p:attrName>style.visibility</p:attrName>
                                        </p:attrNameLst>
                                      </p:cBhvr>
                                      <p:to>
                                        <p:strVal val="hidden"/>
                                      </p:to>
                                    </p:set>
                                  </p:childTnLst>
                                </p:cTn>
                              </p:par>
                              <p:par>
                                <p:cTn id="245" presetID="1" presetClass="exit" presetSubtype="0" fill="hold" nodeType="withEffect">
                                  <p:stCondLst>
                                    <p:cond delay="0"/>
                                  </p:stCondLst>
                                  <p:childTnLst>
                                    <p:set>
                                      <p:cBhvr>
                                        <p:cTn id="246" dur="1" fill="hold">
                                          <p:stCondLst>
                                            <p:cond delay="0"/>
                                          </p:stCondLst>
                                        </p:cTn>
                                        <p:tgtEl>
                                          <p:spTgt spid="36"/>
                                        </p:tgtEl>
                                        <p:attrNameLst>
                                          <p:attrName>style.visibility</p:attrName>
                                        </p:attrNameLst>
                                      </p:cBhvr>
                                      <p:to>
                                        <p:strVal val="hidden"/>
                                      </p:to>
                                    </p:set>
                                  </p:childTnLst>
                                </p:cTn>
                              </p:par>
                            </p:childTnLst>
                          </p:cTn>
                        </p:par>
                        <p:par>
                          <p:cTn id="247" fill="hold">
                            <p:stCondLst>
                              <p:cond delay="0"/>
                            </p:stCondLst>
                            <p:childTnLst>
                              <p:par>
                                <p:cTn id="248" presetID="1" presetClass="exit" presetSubtype="0" fill="hold" nodeType="afterEffect">
                                  <p:stCondLst>
                                    <p:cond delay="0"/>
                                  </p:stCondLst>
                                  <p:childTnLst>
                                    <p:set>
                                      <p:cBhvr>
                                        <p:cTn id="249" dur="1" fill="hold">
                                          <p:stCondLst>
                                            <p:cond delay="0"/>
                                          </p:stCondLst>
                                        </p:cTn>
                                        <p:tgtEl>
                                          <p:spTgt spid="245"/>
                                        </p:tgtEl>
                                        <p:attrNameLst>
                                          <p:attrName>style.visibility</p:attrName>
                                        </p:attrNameLst>
                                      </p:cBhvr>
                                      <p:to>
                                        <p:strVal val="hidden"/>
                                      </p:to>
                                    </p:set>
                                  </p:childTnLst>
                                </p:cTn>
                              </p:par>
                            </p:childTnLst>
                          </p:cTn>
                        </p:par>
                        <p:par>
                          <p:cTn id="250" fill="hold">
                            <p:stCondLst>
                              <p:cond delay="0"/>
                            </p:stCondLst>
                            <p:childTnLst>
                              <p:par>
                                <p:cTn id="251" presetID="22" presetClass="entr" presetSubtype="8" fill="hold" nodeType="afterEffect">
                                  <p:stCondLst>
                                    <p:cond delay="0"/>
                                  </p:stCondLst>
                                  <p:childTnLst>
                                    <p:set>
                                      <p:cBhvr>
                                        <p:cTn id="252" dur="1" fill="hold">
                                          <p:stCondLst>
                                            <p:cond delay="0"/>
                                          </p:stCondLst>
                                        </p:cTn>
                                        <p:tgtEl>
                                          <p:spTgt spid="342"/>
                                        </p:tgtEl>
                                        <p:attrNameLst>
                                          <p:attrName>style.visibility</p:attrName>
                                        </p:attrNameLst>
                                      </p:cBhvr>
                                      <p:to>
                                        <p:strVal val="visible"/>
                                      </p:to>
                                    </p:set>
                                    <p:animEffect transition="in" filter="wipe(left)">
                                      <p:cBhvr>
                                        <p:cTn id="253" dur="500"/>
                                        <p:tgtEl>
                                          <p:spTgt spid="342"/>
                                        </p:tgtEl>
                                      </p:cBhvr>
                                    </p:animEffect>
                                  </p:childTnLst>
                                </p:cTn>
                              </p:par>
                            </p:childTnLst>
                          </p:cTn>
                        </p:par>
                      </p:childTnLst>
                    </p:cTn>
                  </p:par>
                  <p:par>
                    <p:cTn id="254" fill="hold">
                      <p:stCondLst>
                        <p:cond delay="indefinite"/>
                      </p:stCondLst>
                      <p:childTnLst>
                        <p:par>
                          <p:cTn id="255" fill="hold">
                            <p:stCondLst>
                              <p:cond delay="0"/>
                            </p:stCondLst>
                            <p:childTnLst>
                              <p:par>
                                <p:cTn id="256" presetID="22" presetClass="entr" presetSubtype="8" fill="hold" nodeType="clickEffect">
                                  <p:stCondLst>
                                    <p:cond delay="0"/>
                                  </p:stCondLst>
                                  <p:childTnLst>
                                    <p:set>
                                      <p:cBhvr>
                                        <p:cTn id="257" dur="1" fill="hold">
                                          <p:stCondLst>
                                            <p:cond delay="0"/>
                                          </p:stCondLst>
                                        </p:cTn>
                                        <p:tgtEl>
                                          <p:spTgt spid="297"/>
                                        </p:tgtEl>
                                        <p:attrNameLst>
                                          <p:attrName>style.visibility</p:attrName>
                                        </p:attrNameLst>
                                      </p:cBhvr>
                                      <p:to>
                                        <p:strVal val="visible"/>
                                      </p:to>
                                    </p:set>
                                    <p:animEffect transition="in" filter="wipe(left)">
                                      <p:cBhvr>
                                        <p:cTn id="258" dur="500"/>
                                        <p:tgtEl>
                                          <p:spTgt spid="297"/>
                                        </p:tgtEl>
                                      </p:cBhvr>
                                    </p:animEffect>
                                  </p:childTnLst>
                                </p:cTn>
                              </p:par>
                            </p:childTnLst>
                          </p:cTn>
                        </p:par>
                        <p:par>
                          <p:cTn id="259" fill="hold">
                            <p:stCondLst>
                              <p:cond delay="500"/>
                            </p:stCondLst>
                            <p:childTnLst>
                              <p:par>
                                <p:cTn id="260" presetID="22" presetClass="entr" presetSubtype="8" fill="hold" grpId="0" nodeType="afterEffect">
                                  <p:stCondLst>
                                    <p:cond delay="0"/>
                                  </p:stCondLst>
                                  <p:childTnLst>
                                    <p:set>
                                      <p:cBhvr>
                                        <p:cTn id="261" dur="1" fill="hold">
                                          <p:stCondLst>
                                            <p:cond delay="0"/>
                                          </p:stCondLst>
                                        </p:cTn>
                                        <p:tgtEl>
                                          <p:spTgt spid="300"/>
                                        </p:tgtEl>
                                        <p:attrNameLst>
                                          <p:attrName>style.visibility</p:attrName>
                                        </p:attrNameLst>
                                      </p:cBhvr>
                                      <p:to>
                                        <p:strVal val="visible"/>
                                      </p:to>
                                    </p:set>
                                    <p:animEffect transition="in" filter="wipe(left)">
                                      <p:cBhvr>
                                        <p:cTn id="262" dur="500"/>
                                        <p:tgtEl>
                                          <p:spTgt spid="300"/>
                                        </p:tgtEl>
                                      </p:cBhvr>
                                    </p:animEffect>
                                  </p:childTnLst>
                                </p:cTn>
                              </p:par>
                            </p:childTnLst>
                          </p:cTn>
                        </p:par>
                        <p:par>
                          <p:cTn id="263" fill="hold">
                            <p:stCondLst>
                              <p:cond delay="1000"/>
                            </p:stCondLst>
                            <p:childTnLst>
                              <p:par>
                                <p:cTn id="264" presetID="22" presetClass="entr" presetSubtype="8" fill="hold" grpId="0" nodeType="afterEffect">
                                  <p:stCondLst>
                                    <p:cond delay="0"/>
                                  </p:stCondLst>
                                  <p:childTnLst>
                                    <p:set>
                                      <p:cBhvr>
                                        <p:cTn id="265" dur="1" fill="hold">
                                          <p:stCondLst>
                                            <p:cond delay="0"/>
                                          </p:stCondLst>
                                        </p:cTn>
                                        <p:tgtEl>
                                          <p:spTgt spid="301"/>
                                        </p:tgtEl>
                                        <p:attrNameLst>
                                          <p:attrName>style.visibility</p:attrName>
                                        </p:attrNameLst>
                                      </p:cBhvr>
                                      <p:to>
                                        <p:strVal val="visible"/>
                                      </p:to>
                                    </p:set>
                                    <p:animEffect transition="in" filter="wipe(left)">
                                      <p:cBhvr>
                                        <p:cTn id="266" dur="500"/>
                                        <p:tgtEl>
                                          <p:spTgt spid="301"/>
                                        </p:tgtEl>
                                      </p:cBhvr>
                                    </p:animEffect>
                                  </p:childTnLst>
                                </p:cTn>
                              </p:par>
                            </p:childTnLst>
                          </p:cTn>
                        </p:par>
                        <p:par>
                          <p:cTn id="267" fill="hold">
                            <p:stCondLst>
                              <p:cond delay="1500"/>
                            </p:stCondLst>
                            <p:childTnLst>
                              <p:par>
                                <p:cTn id="268" presetID="22" presetClass="entr" presetSubtype="4" fill="hold" nodeType="afterEffect">
                                  <p:stCondLst>
                                    <p:cond delay="0"/>
                                  </p:stCondLst>
                                  <p:childTnLst>
                                    <p:set>
                                      <p:cBhvr>
                                        <p:cTn id="269" dur="1" fill="hold">
                                          <p:stCondLst>
                                            <p:cond delay="0"/>
                                          </p:stCondLst>
                                        </p:cTn>
                                        <p:tgtEl>
                                          <p:spTgt spid="57"/>
                                        </p:tgtEl>
                                        <p:attrNameLst>
                                          <p:attrName>style.visibility</p:attrName>
                                        </p:attrNameLst>
                                      </p:cBhvr>
                                      <p:to>
                                        <p:strVal val="visible"/>
                                      </p:to>
                                    </p:set>
                                    <p:animEffect transition="in" filter="wipe(down)">
                                      <p:cBhvr>
                                        <p:cTn id="270" dur="500"/>
                                        <p:tgtEl>
                                          <p:spTgt spid="57"/>
                                        </p:tgtEl>
                                      </p:cBhvr>
                                    </p:animEffect>
                                  </p:childTnLst>
                                </p:cTn>
                              </p:par>
                            </p:childTnLst>
                          </p:cTn>
                        </p:par>
                        <p:par>
                          <p:cTn id="271" fill="hold">
                            <p:stCondLst>
                              <p:cond delay="2000"/>
                            </p:stCondLst>
                            <p:childTnLst>
                              <p:par>
                                <p:cTn id="272" presetID="22" presetClass="entr" presetSubtype="2" repeatCount="4000" fill="hold" nodeType="afterEffect">
                                  <p:stCondLst>
                                    <p:cond delay="0"/>
                                  </p:stCondLst>
                                  <p:childTnLst>
                                    <p:set>
                                      <p:cBhvr>
                                        <p:cTn id="273" dur="1" fill="hold">
                                          <p:stCondLst>
                                            <p:cond delay="0"/>
                                          </p:stCondLst>
                                        </p:cTn>
                                        <p:tgtEl>
                                          <p:spTgt spid="56"/>
                                        </p:tgtEl>
                                        <p:attrNameLst>
                                          <p:attrName>style.visibility</p:attrName>
                                        </p:attrNameLst>
                                      </p:cBhvr>
                                      <p:to>
                                        <p:strVal val="visible"/>
                                      </p:to>
                                    </p:set>
                                    <p:animEffect transition="in" filter="wipe(right)">
                                      <p:cBhvr>
                                        <p:cTn id="274" dur="500"/>
                                        <p:tgtEl>
                                          <p:spTgt spid="56"/>
                                        </p:tgtEl>
                                      </p:cBhvr>
                                    </p:animEffect>
                                  </p:childTnLst>
                                </p:cTn>
                              </p:par>
                              <p:par>
                                <p:cTn id="275" presetID="22" presetClass="entr" presetSubtype="4" repeatCount="4000" fill="hold" nodeType="withEffect">
                                  <p:stCondLst>
                                    <p:cond delay="0"/>
                                  </p:stCondLst>
                                  <p:childTnLst>
                                    <p:set>
                                      <p:cBhvr>
                                        <p:cTn id="276" dur="1" fill="hold">
                                          <p:stCondLst>
                                            <p:cond delay="0"/>
                                          </p:stCondLst>
                                        </p:cTn>
                                        <p:tgtEl>
                                          <p:spTgt spid="264"/>
                                        </p:tgtEl>
                                        <p:attrNameLst>
                                          <p:attrName>style.visibility</p:attrName>
                                        </p:attrNameLst>
                                      </p:cBhvr>
                                      <p:to>
                                        <p:strVal val="visible"/>
                                      </p:to>
                                    </p:set>
                                    <p:animEffect transition="in" filter="wipe(down)">
                                      <p:cBhvr>
                                        <p:cTn id="277" dur="500"/>
                                        <p:tgtEl>
                                          <p:spTgt spid="264"/>
                                        </p:tgtEl>
                                      </p:cBhvr>
                                    </p:animEffect>
                                  </p:childTnLst>
                                </p:cTn>
                              </p:par>
                            </p:childTnLst>
                          </p:cTn>
                        </p:par>
                        <p:par>
                          <p:cTn id="278" fill="hold">
                            <p:stCondLst>
                              <p:cond delay="4000"/>
                            </p:stCondLst>
                            <p:childTnLst>
                              <p:par>
                                <p:cTn id="279" presetID="22" presetClass="entr" presetSubtype="4" fill="hold" nodeType="afterEffect">
                                  <p:stCondLst>
                                    <p:cond delay="0"/>
                                  </p:stCondLst>
                                  <p:childTnLst>
                                    <p:set>
                                      <p:cBhvr>
                                        <p:cTn id="280" dur="1" fill="hold">
                                          <p:stCondLst>
                                            <p:cond delay="0"/>
                                          </p:stCondLst>
                                        </p:cTn>
                                        <p:tgtEl>
                                          <p:spTgt spid="333"/>
                                        </p:tgtEl>
                                        <p:attrNameLst>
                                          <p:attrName>style.visibility</p:attrName>
                                        </p:attrNameLst>
                                      </p:cBhvr>
                                      <p:to>
                                        <p:strVal val="visible"/>
                                      </p:to>
                                    </p:set>
                                    <p:animEffect transition="in" filter="wipe(down)">
                                      <p:cBhvr>
                                        <p:cTn id="281" dur="500"/>
                                        <p:tgtEl>
                                          <p:spTgt spid="333"/>
                                        </p:tgtEl>
                                      </p:cBhvr>
                                    </p:animEffect>
                                  </p:childTnLst>
                                </p:cTn>
                              </p:par>
                            </p:childTnLst>
                          </p:cTn>
                        </p:par>
                        <p:par>
                          <p:cTn id="282" fill="hold">
                            <p:stCondLst>
                              <p:cond delay="4500"/>
                            </p:stCondLst>
                            <p:childTnLst>
                              <p:par>
                                <p:cTn id="283" presetID="35" presetClass="emph" presetSubtype="0" repeatCount="3000" fill="hold" nodeType="afterEffect">
                                  <p:stCondLst>
                                    <p:cond delay="0"/>
                                  </p:stCondLst>
                                  <p:childTnLst>
                                    <p:anim calcmode="discrete" valueType="str">
                                      <p:cBhvr>
                                        <p:cTn id="284" dur="1000" fill="hold"/>
                                        <p:tgtEl>
                                          <p:spTgt spid="333"/>
                                        </p:tgtEl>
                                        <p:attrNameLst>
                                          <p:attrName>style.visibility</p:attrName>
                                        </p:attrNameLst>
                                      </p:cBhvr>
                                      <p:tavLst>
                                        <p:tav tm="0">
                                          <p:val>
                                            <p:strVal val="hidden"/>
                                          </p:val>
                                        </p:tav>
                                        <p:tav tm="50000">
                                          <p:val>
                                            <p:strVal val="visible"/>
                                          </p:val>
                                        </p:tav>
                                      </p:tavLst>
                                    </p:anim>
                                  </p:childTnLst>
                                </p:cTn>
                              </p:par>
                            </p:childTnLst>
                          </p:cTn>
                        </p:par>
                        <p:par>
                          <p:cTn id="285" fill="hold">
                            <p:stCondLst>
                              <p:cond delay="7500"/>
                            </p:stCondLst>
                            <p:childTnLst>
                              <p:par>
                                <p:cTn id="286" presetID="22" presetClass="entr" presetSubtype="8" fill="hold" nodeType="afterEffect">
                                  <p:stCondLst>
                                    <p:cond delay="0"/>
                                  </p:stCondLst>
                                  <p:childTnLst>
                                    <p:set>
                                      <p:cBhvr>
                                        <p:cTn id="287" dur="1" fill="hold">
                                          <p:stCondLst>
                                            <p:cond delay="0"/>
                                          </p:stCondLst>
                                        </p:cTn>
                                        <p:tgtEl>
                                          <p:spTgt spid="58"/>
                                        </p:tgtEl>
                                        <p:attrNameLst>
                                          <p:attrName>style.visibility</p:attrName>
                                        </p:attrNameLst>
                                      </p:cBhvr>
                                      <p:to>
                                        <p:strVal val="visible"/>
                                      </p:to>
                                    </p:set>
                                    <p:animEffect transition="in" filter="wipe(left)">
                                      <p:cBhvr>
                                        <p:cTn id="288" dur="500"/>
                                        <p:tgtEl>
                                          <p:spTgt spid="58"/>
                                        </p:tgtEl>
                                      </p:cBhvr>
                                    </p:animEffect>
                                  </p:childTnLst>
                                </p:cTn>
                              </p:par>
                            </p:childTnLst>
                          </p:cTn>
                        </p:par>
                        <p:par>
                          <p:cTn id="289" fill="hold">
                            <p:stCondLst>
                              <p:cond delay="8000"/>
                            </p:stCondLst>
                            <p:childTnLst>
                              <p:par>
                                <p:cTn id="290" presetID="22" presetClass="entr" presetSubtype="8" fill="hold" nodeType="afterEffect">
                                  <p:stCondLst>
                                    <p:cond delay="0"/>
                                  </p:stCondLst>
                                  <p:childTnLst>
                                    <p:set>
                                      <p:cBhvr>
                                        <p:cTn id="291" dur="1" fill="hold">
                                          <p:stCondLst>
                                            <p:cond delay="0"/>
                                          </p:stCondLst>
                                        </p:cTn>
                                        <p:tgtEl>
                                          <p:spTgt spid="70"/>
                                        </p:tgtEl>
                                        <p:attrNameLst>
                                          <p:attrName>style.visibility</p:attrName>
                                        </p:attrNameLst>
                                      </p:cBhvr>
                                      <p:to>
                                        <p:strVal val="visible"/>
                                      </p:to>
                                    </p:set>
                                    <p:animEffect transition="in" filter="wipe(left)">
                                      <p:cBhvr>
                                        <p:cTn id="29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animBg="1"/>
      <p:bldP spid="250" grpId="1" animBg="1"/>
      <p:bldP spid="191" grpId="0"/>
      <p:bldP spid="278" grpId="0" animBg="1"/>
      <p:bldP spid="278" grpId="1" animBg="1"/>
      <p:bldP spid="279" grpId="0" animBg="1"/>
      <p:bldP spid="279" grpId="1" animBg="1"/>
      <p:bldP spid="270" grpId="0" animBg="1"/>
      <p:bldP spid="289" grpId="0" animBg="1"/>
      <p:bldP spid="280" grpId="0" animBg="1"/>
      <p:bldP spid="232" grpId="0" animBg="1"/>
      <p:bldP spid="232" grpId="1" animBg="1"/>
      <p:bldP spid="248" grpId="0" animBg="1"/>
      <p:bldP spid="248" grpId="1" animBg="1"/>
      <p:bldP spid="216" grpId="0" animBg="1"/>
      <p:bldP spid="216" grpId="1" animBg="1"/>
      <p:bldP spid="231" grpId="0" animBg="1"/>
      <p:bldP spid="231" grpId="1" animBg="1"/>
      <p:bldP spid="237" grpId="0" animBg="1"/>
      <p:bldP spid="237" grpId="1" animBg="1"/>
      <p:bldP spid="233" grpId="0" animBg="1"/>
      <p:bldP spid="243" grpId="0" animBg="1"/>
      <p:bldP spid="243" grpId="1" animBg="1"/>
      <p:bldP spid="244" grpId="0" animBg="1"/>
      <p:bldP spid="301" grpId="0" animBg="1"/>
      <p:bldP spid="300" grpId="0" animBg="1"/>
      <p:bldP spid="271" grpId="0" animBg="1"/>
      <p:bldP spid="271" grpId="1" animBg="1"/>
    </p:bldLst>
  </p:timing>
  <p:extLst>
    <p:ext uri="{E180D4A7-C9FB-4DFB-919C-405C955672EB}">
      <p14:showEvtLst xmlns:p14="http://schemas.microsoft.com/office/powerpoint/2010/main">
        <p14:playEvt time="244" objId="21"/>
        <p14:stopEvt time="261206" objId="21"/>
      </p14:showEvtLst>
    </p:ext>
  </p:extLst>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浮点数转换</a:t>
            </a:r>
            <a:r>
              <a:rPr lang="zh-CN" altLang="en-US" dirty="0"/>
              <a:t>实例</a:t>
            </a:r>
          </a:p>
        </p:txBody>
      </p:sp>
      <p:sp>
        <p:nvSpPr>
          <p:cNvPr id="3" name="内容占位符 2"/>
          <p:cNvSpPr>
            <a:spLocks noGrp="1"/>
          </p:cNvSpPr>
          <p:nvPr>
            <p:ph idx="1"/>
          </p:nvPr>
        </p:nvSpPr>
        <p:spPr>
          <a:xfrm>
            <a:off x="510972" y="942764"/>
            <a:ext cx="11063712" cy="3478765"/>
          </a:xfrm>
          <a:ln>
            <a:noFill/>
          </a:ln>
        </p:spPr>
        <p:txBody>
          <a:bodyPr>
            <a:normAutofit/>
          </a:bodyPr>
          <a:lstStyle/>
          <a:p>
            <a:r>
              <a:rPr lang="en-US" altLang="zh-CN" b="1" dirty="0"/>
              <a:t>1.1</a:t>
            </a:r>
            <a:r>
              <a:rPr lang="en-US" altLang="zh-CN" b="1" baseline="-25000" dirty="0"/>
              <a:t>10</a:t>
            </a:r>
            <a:r>
              <a:rPr lang="en-US" altLang="zh-CN" b="1" dirty="0"/>
              <a:t>  </a:t>
            </a:r>
            <a:r>
              <a:rPr lang="en-US" altLang="zh-CN" b="1" dirty="0">
                <a:sym typeface="Wingdings" panose="05000000000000000000" pitchFamily="2" charset="2"/>
              </a:rPr>
              <a:t>  IEEE 754 float</a:t>
            </a:r>
          </a:p>
          <a:p>
            <a:pPr>
              <a:buNone/>
            </a:pPr>
            <a:r>
              <a:rPr lang="zh-CN" altLang="en-US" dirty="0">
                <a:sym typeface="Wingdings" panose="05000000000000000000" pitchFamily="2" charset="2"/>
              </a:rPr>
              <a:t>    十进制转换二进制 </a:t>
            </a:r>
            <a:r>
              <a:rPr lang="en-US" altLang="zh-CN" sz="2800" dirty="0">
                <a:latin typeface="Consolas" panose="020B0609020204030204" pitchFamily="49" charset="0"/>
                <a:sym typeface="Wingdings" panose="05000000000000000000" pitchFamily="2" charset="2"/>
              </a:rPr>
              <a:t>1.1</a:t>
            </a:r>
            <a:r>
              <a:rPr lang="en-US" altLang="zh-CN" sz="2800" baseline="-25000" dirty="0">
                <a:latin typeface="Consolas" panose="020B0609020204030204" pitchFamily="49" charset="0"/>
                <a:sym typeface="Wingdings" panose="05000000000000000000" pitchFamily="2" charset="2"/>
              </a:rPr>
              <a:t>10 </a:t>
            </a:r>
            <a:r>
              <a:rPr lang="en-US" altLang="zh-CN" sz="2800" dirty="0">
                <a:latin typeface="Consolas" panose="020B0609020204030204" pitchFamily="49" charset="0"/>
                <a:sym typeface="Wingdings" panose="05000000000000000000" pitchFamily="2" charset="2"/>
              </a:rPr>
              <a:t>= 1.0</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dirty="0">
                <a:solidFill>
                  <a:srgbClr val="0000FF"/>
                </a:solidFill>
                <a:latin typeface="Consolas" panose="020B0609020204030204" pitchFamily="49" charset="0"/>
                <a:sym typeface="Wingdings" panose="05000000000000000000" pitchFamily="2" charset="2"/>
              </a:rPr>
              <a:t>...</a:t>
            </a:r>
            <a:r>
              <a:rPr lang="en-US" altLang="zh-CN" sz="2800" baseline="-25000" dirty="0">
                <a:latin typeface="Consolas" panose="020B0609020204030204" pitchFamily="49" charset="0"/>
                <a:sym typeface="Wingdings" panose="05000000000000000000" pitchFamily="2" charset="2"/>
              </a:rPr>
              <a:t>2</a:t>
            </a:r>
            <a:r>
              <a:rPr lang="en-US" altLang="zh-CN" sz="2800" dirty="0">
                <a:latin typeface="Consolas" panose="020B0609020204030204" pitchFamily="49" charset="0"/>
                <a:sym typeface="Wingdings" panose="05000000000000000000" pitchFamily="2" charset="2"/>
              </a:rPr>
              <a:t>  </a:t>
            </a:r>
            <a:endParaRPr lang="en-US" altLang="zh-CN" dirty="0">
              <a:latin typeface="Consolas" panose="020B0609020204030204" pitchFamily="49" charset="0"/>
              <a:sym typeface="Wingdings" panose="05000000000000000000" pitchFamily="2" charset="2"/>
            </a:endParaRPr>
          </a:p>
          <a:p>
            <a:pPr>
              <a:buNone/>
            </a:pPr>
            <a:r>
              <a:rPr lang="zh-CN" altLang="en-US" dirty="0">
                <a:sym typeface="Wingdings" panose="05000000000000000000" pitchFamily="2" charset="2"/>
              </a:rPr>
              <a:t>                    规格化            </a:t>
            </a:r>
            <a:r>
              <a:rPr lang="en-US" altLang="zh-CN" sz="2800" dirty="0">
                <a:latin typeface="Consolas" panose="020B0609020204030204" pitchFamily="49" charset="0"/>
                <a:sym typeface="Wingdings" panose="05000000000000000000" pitchFamily="2" charset="2"/>
              </a:rPr>
              <a:t>= 1.0</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0011×2</a:t>
            </a:r>
            <a:r>
              <a:rPr lang="en-US" altLang="zh-CN" b="1" baseline="5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0</a:t>
            </a:r>
            <a:r>
              <a:rPr lang="en-US" altLang="zh-CN" baseline="30000" dirty="0">
                <a:latin typeface="Consolas" panose="020B0609020204030204" pitchFamily="49" charset="0"/>
                <a:sym typeface="Wingdings" panose="05000000000000000000" pitchFamily="2" charset="2"/>
              </a:rPr>
              <a:t> </a:t>
            </a:r>
            <a:endParaRPr lang="en-US" altLang="zh-CN" dirty="0">
              <a:latin typeface="Consolas" panose="020B0609020204030204" pitchFamily="49" charset="0"/>
              <a:sym typeface="Wingdings" panose="05000000000000000000" pitchFamily="2" charset="2"/>
            </a:endParaRPr>
          </a:p>
          <a:p>
            <a:r>
              <a:rPr lang="zh-CN" altLang="en-US" dirty="0">
                <a:sym typeface="Wingdings" panose="05000000000000000000" pitchFamily="2" charset="2"/>
              </a:rPr>
              <a:t>取</a:t>
            </a:r>
            <a:r>
              <a:rPr lang="en-US" altLang="zh-CN" dirty="0">
                <a:sym typeface="Wingdings" panose="05000000000000000000" pitchFamily="2" charset="2"/>
              </a:rPr>
              <a:t>23</a:t>
            </a:r>
            <a:r>
              <a:rPr lang="zh-CN" altLang="en-US" dirty="0">
                <a:sym typeface="Wingdings" panose="05000000000000000000" pitchFamily="2" charset="2"/>
              </a:rPr>
              <a:t>位尾数，舍入后会</a:t>
            </a:r>
            <a:r>
              <a:rPr lang="zh-CN" altLang="en-US" b="1" dirty="0">
                <a:sym typeface="Wingdings" panose="05000000000000000000" pitchFamily="2" charset="2"/>
              </a:rPr>
              <a:t>变大</a:t>
            </a:r>
            <a:endParaRPr lang="en-US" altLang="zh-CN" sz="2800" b="1" dirty="0">
              <a:solidFill>
                <a:srgbClr val="0000FF"/>
              </a:solidFill>
              <a:latin typeface="Consolas" panose="020B0609020204030204" pitchFamily="49" charset="0"/>
              <a:sym typeface="Wingdings" panose="05000000000000000000" pitchFamily="2" charset="2"/>
            </a:endParaRPr>
          </a:p>
          <a:p>
            <a:r>
              <a:rPr lang="en-US" altLang="zh-CN" dirty="0">
                <a:sym typeface="Wingdings" panose="05000000000000000000" pitchFamily="2" charset="2"/>
              </a:rPr>
              <a:t>8</a:t>
            </a:r>
            <a:r>
              <a:rPr lang="zh-CN" altLang="en-US" dirty="0">
                <a:sym typeface="Wingdings" panose="05000000000000000000" pitchFamily="2" charset="2"/>
              </a:rPr>
              <a:t>位阶码                         </a:t>
            </a:r>
            <a:r>
              <a:rPr lang="en-US" altLang="zh-CN" sz="2800" dirty="0">
                <a:latin typeface="Consolas" panose="020B0609020204030204" pitchFamily="49" charset="0"/>
                <a:sym typeface="Wingdings" panose="05000000000000000000" pitchFamily="2" charset="2"/>
              </a:rPr>
              <a:t>= </a:t>
            </a:r>
            <a:r>
              <a:rPr lang="en-US" altLang="zh-CN" sz="2800" b="1" dirty="0">
                <a:solidFill>
                  <a:srgbClr val="C00000"/>
                </a:solidFill>
                <a:latin typeface="Consolas" panose="020B0609020204030204" pitchFamily="49" charset="0"/>
                <a:sym typeface="Wingdings" panose="05000000000000000000" pitchFamily="2" charset="2"/>
              </a:rPr>
              <a:t>0</a:t>
            </a:r>
            <a:r>
              <a:rPr lang="en-US" altLang="zh-CN" sz="2800" b="1" dirty="0">
                <a:solidFill>
                  <a:schemeClr val="accent6">
                    <a:lumMod val="50000"/>
                  </a:schemeClr>
                </a:solidFill>
                <a:latin typeface="Consolas" panose="020B0609020204030204" pitchFamily="49" charset="0"/>
                <a:sym typeface="Wingdings" panose="05000000000000000000" pitchFamily="2" charset="2"/>
              </a:rPr>
              <a:t> </a:t>
            </a:r>
            <a:r>
              <a:rPr lang="en-US" altLang="zh-CN" sz="2800" dirty="0">
                <a:latin typeface="Consolas" panose="020B0609020204030204" pitchFamily="49" charset="0"/>
                <a:sym typeface="Wingdings" panose="05000000000000000000" pitchFamily="2" charset="2"/>
              </a:rPr>
              <a:t>+ 127 = 01111111</a:t>
            </a:r>
            <a:r>
              <a:rPr lang="en-US" altLang="zh-CN" sz="2800" baseline="-25000" dirty="0">
                <a:latin typeface="Consolas" panose="020B0609020204030204" pitchFamily="49" charset="0"/>
                <a:sym typeface="Wingdings" panose="05000000000000000000" pitchFamily="2" charset="2"/>
              </a:rPr>
              <a:t>2</a:t>
            </a:r>
            <a:endParaRPr lang="en-US" altLang="zh-CN" sz="2800" dirty="0">
              <a:latin typeface="Consolas" panose="020B0609020204030204" pitchFamily="49" charset="0"/>
              <a:sym typeface="Wingdings" panose="05000000000000000000" pitchFamily="2" charset="2"/>
            </a:endParaRPr>
          </a:p>
          <a:p>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971429565"/>
              </p:ext>
            </p:extLst>
          </p:nvPr>
        </p:nvGraphicFramePr>
        <p:xfrm>
          <a:off x="1759346" y="5144663"/>
          <a:ext cx="8762048" cy="504478"/>
        </p:xfrm>
        <a:graphic>
          <a:graphicData uri="http://schemas.openxmlformats.org/drawingml/2006/table">
            <a:tbl>
              <a:tblPr firstRow="1" bandRow="1">
                <a:tableStyleId>{5C22544A-7EE6-4342-B048-85BDC9FD1C3A}</a:tableStyleId>
              </a:tblPr>
              <a:tblGrid>
                <a:gridCol w="273814">
                  <a:extLst>
                    <a:ext uri="{9D8B030D-6E8A-4147-A177-3AD203B41FA5}">
                      <a16:colId xmlns:a16="http://schemas.microsoft.com/office/drawing/2014/main" val="20000"/>
                    </a:ext>
                  </a:extLst>
                </a:gridCol>
                <a:gridCol w="273814">
                  <a:extLst>
                    <a:ext uri="{9D8B030D-6E8A-4147-A177-3AD203B41FA5}">
                      <a16:colId xmlns:a16="http://schemas.microsoft.com/office/drawing/2014/main" val="20001"/>
                    </a:ext>
                  </a:extLst>
                </a:gridCol>
                <a:gridCol w="273814">
                  <a:extLst>
                    <a:ext uri="{9D8B030D-6E8A-4147-A177-3AD203B41FA5}">
                      <a16:colId xmlns:a16="http://schemas.microsoft.com/office/drawing/2014/main" val="20002"/>
                    </a:ext>
                  </a:extLst>
                </a:gridCol>
                <a:gridCol w="273814">
                  <a:extLst>
                    <a:ext uri="{9D8B030D-6E8A-4147-A177-3AD203B41FA5}">
                      <a16:colId xmlns:a16="http://schemas.microsoft.com/office/drawing/2014/main" val="20003"/>
                    </a:ext>
                  </a:extLst>
                </a:gridCol>
                <a:gridCol w="273814">
                  <a:extLst>
                    <a:ext uri="{9D8B030D-6E8A-4147-A177-3AD203B41FA5}">
                      <a16:colId xmlns:a16="http://schemas.microsoft.com/office/drawing/2014/main" val="20004"/>
                    </a:ext>
                  </a:extLst>
                </a:gridCol>
                <a:gridCol w="273814">
                  <a:extLst>
                    <a:ext uri="{9D8B030D-6E8A-4147-A177-3AD203B41FA5}">
                      <a16:colId xmlns:a16="http://schemas.microsoft.com/office/drawing/2014/main" val="20005"/>
                    </a:ext>
                  </a:extLst>
                </a:gridCol>
                <a:gridCol w="273814">
                  <a:extLst>
                    <a:ext uri="{9D8B030D-6E8A-4147-A177-3AD203B41FA5}">
                      <a16:colId xmlns:a16="http://schemas.microsoft.com/office/drawing/2014/main" val="20006"/>
                    </a:ext>
                  </a:extLst>
                </a:gridCol>
                <a:gridCol w="273814">
                  <a:extLst>
                    <a:ext uri="{9D8B030D-6E8A-4147-A177-3AD203B41FA5}">
                      <a16:colId xmlns:a16="http://schemas.microsoft.com/office/drawing/2014/main" val="20007"/>
                    </a:ext>
                  </a:extLst>
                </a:gridCol>
                <a:gridCol w="273814">
                  <a:extLst>
                    <a:ext uri="{9D8B030D-6E8A-4147-A177-3AD203B41FA5}">
                      <a16:colId xmlns:a16="http://schemas.microsoft.com/office/drawing/2014/main" val="20008"/>
                    </a:ext>
                  </a:extLst>
                </a:gridCol>
                <a:gridCol w="273814">
                  <a:extLst>
                    <a:ext uri="{9D8B030D-6E8A-4147-A177-3AD203B41FA5}">
                      <a16:colId xmlns:a16="http://schemas.microsoft.com/office/drawing/2014/main" val="20009"/>
                    </a:ext>
                  </a:extLst>
                </a:gridCol>
                <a:gridCol w="273814">
                  <a:extLst>
                    <a:ext uri="{9D8B030D-6E8A-4147-A177-3AD203B41FA5}">
                      <a16:colId xmlns:a16="http://schemas.microsoft.com/office/drawing/2014/main" val="20010"/>
                    </a:ext>
                  </a:extLst>
                </a:gridCol>
                <a:gridCol w="273814">
                  <a:extLst>
                    <a:ext uri="{9D8B030D-6E8A-4147-A177-3AD203B41FA5}">
                      <a16:colId xmlns:a16="http://schemas.microsoft.com/office/drawing/2014/main" val="20011"/>
                    </a:ext>
                  </a:extLst>
                </a:gridCol>
                <a:gridCol w="273814">
                  <a:extLst>
                    <a:ext uri="{9D8B030D-6E8A-4147-A177-3AD203B41FA5}">
                      <a16:colId xmlns:a16="http://schemas.microsoft.com/office/drawing/2014/main" val="20012"/>
                    </a:ext>
                  </a:extLst>
                </a:gridCol>
                <a:gridCol w="273814">
                  <a:extLst>
                    <a:ext uri="{9D8B030D-6E8A-4147-A177-3AD203B41FA5}">
                      <a16:colId xmlns:a16="http://schemas.microsoft.com/office/drawing/2014/main" val="20013"/>
                    </a:ext>
                  </a:extLst>
                </a:gridCol>
                <a:gridCol w="273814">
                  <a:extLst>
                    <a:ext uri="{9D8B030D-6E8A-4147-A177-3AD203B41FA5}">
                      <a16:colId xmlns:a16="http://schemas.microsoft.com/office/drawing/2014/main" val="20014"/>
                    </a:ext>
                  </a:extLst>
                </a:gridCol>
                <a:gridCol w="273814">
                  <a:extLst>
                    <a:ext uri="{9D8B030D-6E8A-4147-A177-3AD203B41FA5}">
                      <a16:colId xmlns:a16="http://schemas.microsoft.com/office/drawing/2014/main" val="20015"/>
                    </a:ext>
                  </a:extLst>
                </a:gridCol>
                <a:gridCol w="273814">
                  <a:extLst>
                    <a:ext uri="{9D8B030D-6E8A-4147-A177-3AD203B41FA5}">
                      <a16:colId xmlns:a16="http://schemas.microsoft.com/office/drawing/2014/main" val="20016"/>
                    </a:ext>
                  </a:extLst>
                </a:gridCol>
                <a:gridCol w="273814">
                  <a:extLst>
                    <a:ext uri="{9D8B030D-6E8A-4147-A177-3AD203B41FA5}">
                      <a16:colId xmlns:a16="http://schemas.microsoft.com/office/drawing/2014/main" val="20017"/>
                    </a:ext>
                  </a:extLst>
                </a:gridCol>
                <a:gridCol w="273814">
                  <a:extLst>
                    <a:ext uri="{9D8B030D-6E8A-4147-A177-3AD203B41FA5}">
                      <a16:colId xmlns:a16="http://schemas.microsoft.com/office/drawing/2014/main" val="20018"/>
                    </a:ext>
                  </a:extLst>
                </a:gridCol>
                <a:gridCol w="273814">
                  <a:extLst>
                    <a:ext uri="{9D8B030D-6E8A-4147-A177-3AD203B41FA5}">
                      <a16:colId xmlns:a16="http://schemas.microsoft.com/office/drawing/2014/main" val="20019"/>
                    </a:ext>
                  </a:extLst>
                </a:gridCol>
                <a:gridCol w="273814">
                  <a:extLst>
                    <a:ext uri="{9D8B030D-6E8A-4147-A177-3AD203B41FA5}">
                      <a16:colId xmlns:a16="http://schemas.microsoft.com/office/drawing/2014/main" val="20020"/>
                    </a:ext>
                  </a:extLst>
                </a:gridCol>
                <a:gridCol w="273814">
                  <a:extLst>
                    <a:ext uri="{9D8B030D-6E8A-4147-A177-3AD203B41FA5}">
                      <a16:colId xmlns:a16="http://schemas.microsoft.com/office/drawing/2014/main" val="20021"/>
                    </a:ext>
                  </a:extLst>
                </a:gridCol>
                <a:gridCol w="273814">
                  <a:extLst>
                    <a:ext uri="{9D8B030D-6E8A-4147-A177-3AD203B41FA5}">
                      <a16:colId xmlns:a16="http://schemas.microsoft.com/office/drawing/2014/main" val="20022"/>
                    </a:ext>
                  </a:extLst>
                </a:gridCol>
                <a:gridCol w="273814">
                  <a:extLst>
                    <a:ext uri="{9D8B030D-6E8A-4147-A177-3AD203B41FA5}">
                      <a16:colId xmlns:a16="http://schemas.microsoft.com/office/drawing/2014/main" val="20023"/>
                    </a:ext>
                  </a:extLst>
                </a:gridCol>
                <a:gridCol w="273814">
                  <a:extLst>
                    <a:ext uri="{9D8B030D-6E8A-4147-A177-3AD203B41FA5}">
                      <a16:colId xmlns:a16="http://schemas.microsoft.com/office/drawing/2014/main" val="20024"/>
                    </a:ext>
                  </a:extLst>
                </a:gridCol>
                <a:gridCol w="273814">
                  <a:extLst>
                    <a:ext uri="{9D8B030D-6E8A-4147-A177-3AD203B41FA5}">
                      <a16:colId xmlns:a16="http://schemas.microsoft.com/office/drawing/2014/main" val="20025"/>
                    </a:ext>
                  </a:extLst>
                </a:gridCol>
                <a:gridCol w="273814">
                  <a:extLst>
                    <a:ext uri="{9D8B030D-6E8A-4147-A177-3AD203B41FA5}">
                      <a16:colId xmlns:a16="http://schemas.microsoft.com/office/drawing/2014/main" val="20026"/>
                    </a:ext>
                  </a:extLst>
                </a:gridCol>
                <a:gridCol w="273814">
                  <a:extLst>
                    <a:ext uri="{9D8B030D-6E8A-4147-A177-3AD203B41FA5}">
                      <a16:colId xmlns:a16="http://schemas.microsoft.com/office/drawing/2014/main" val="20027"/>
                    </a:ext>
                  </a:extLst>
                </a:gridCol>
                <a:gridCol w="273814">
                  <a:extLst>
                    <a:ext uri="{9D8B030D-6E8A-4147-A177-3AD203B41FA5}">
                      <a16:colId xmlns:a16="http://schemas.microsoft.com/office/drawing/2014/main" val="20028"/>
                    </a:ext>
                  </a:extLst>
                </a:gridCol>
                <a:gridCol w="273814">
                  <a:extLst>
                    <a:ext uri="{9D8B030D-6E8A-4147-A177-3AD203B41FA5}">
                      <a16:colId xmlns:a16="http://schemas.microsoft.com/office/drawing/2014/main" val="20029"/>
                    </a:ext>
                  </a:extLst>
                </a:gridCol>
                <a:gridCol w="273814">
                  <a:extLst>
                    <a:ext uri="{9D8B030D-6E8A-4147-A177-3AD203B41FA5}">
                      <a16:colId xmlns:a16="http://schemas.microsoft.com/office/drawing/2014/main" val="20030"/>
                    </a:ext>
                  </a:extLst>
                </a:gridCol>
                <a:gridCol w="273814">
                  <a:extLst>
                    <a:ext uri="{9D8B030D-6E8A-4147-A177-3AD203B41FA5}">
                      <a16:colId xmlns:a16="http://schemas.microsoft.com/office/drawing/2014/main" val="20031"/>
                    </a:ext>
                  </a:extLst>
                </a:gridCol>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0</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1" dirty="0">
                          <a:solidFill>
                            <a:srgbClr val="00B0F0"/>
                          </a:solidFill>
                          <a:latin typeface="Consolas" panose="020B0609020204030204" pitchFamily="49" charset="0"/>
                          <a:cs typeface="Courier New" panose="02070309020205020404" pitchFamily="49" charset="0"/>
                        </a:rPr>
                        <a:t>1</a:t>
                      </a:r>
                      <a:endParaRPr lang="zh-CN" altLang="en-US" sz="2400" b="1" dirty="0">
                        <a:solidFill>
                          <a:srgbClr val="00B0F0"/>
                        </a:solidFill>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extLst>
                  <a:ext uri="{0D108BD9-81ED-4DB2-BD59-A6C34878D82A}">
                    <a16:rowId xmlns:a16="http://schemas.microsoft.com/office/drawing/2014/main" val="10000"/>
                  </a:ext>
                </a:extLst>
              </a:tr>
            </a:tbl>
          </a:graphicData>
        </a:graphic>
      </p:graphicFrame>
      <p:grpSp>
        <p:nvGrpSpPr>
          <p:cNvPr id="11" name="组合 10"/>
          <p:cNvGrpSpPr/>
          <p:nvPr/>
        </p:nvGrpSpPr>
        <p:grpSpPr>
          <a:xfrm>
            <a:off x="1332237" y="4489038"/>
            <a:ext cx="9189156" cy="655626"/>
            <a:chOff x="1332237" y="4489038"/>
            <a:chExt cx="9189156" cy="655626"/>
          </a:xfrm>
        </p:grpSpPr>
        <p:sp>
          <p:nvSpPr>
            <p:cNvPr id="6" name="右大括号 5"/>
            <p:cNvSpPr/>
            <p:nvPr/>
          </p:nvSpPr>
          <p:spPr>
            <a:xfrm rot="16200000">
              <a:off x="3012102" y="3945065"/>
              <a:ext cx="206296" cy="2190134"/>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latin typeface="微软雅黑" panose="020B0503020204020204" pitchFamily="34" charset="-122"/>
                <a:ea typeface="微软雅黑" panose="020B0503020204020204" pitchFamily="34" charset="-122"/>
              </a:endParaRPr>
            </a:p>
          </p:txBody>
        </p:sp>
        <p:sp>
          <p:nvSpPr>
            <p:cNvPr id="7" name="右大括号 6"/>
            <p:cNvSpPr/>
            <p:nvPr/>
          </p:nvSpPr>
          <p:spPr>
            <a:xfrm rot="16200000">
              <a:off x="7269823" y="1893094"/>
              <a:ext cx="212827" cy="6290313"/>
            </a:xfrm>
            <a:prstGeom prst="righ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6975973" y="4503213"/>
              <a:ext cx="854220" cy="400110"/>
            </a:xfrm>
            <a:prstGeom prst="rect">
              <a:avLst/>
            </a:prstGeom>
            <a:noFill/>
          </p:spPr>
          <p:txBody>
            <a:bodyPr wrap="square" rtlCol="0">
              <a:spAutoFit/>
            </a:bodyPr>
            <a:lstStyle/>
            <a:p>
              <a:pPr algn="ct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尾码</a:t>
              </a:r>
            </a:p>
          </p:txBody>
        </p:sp>
        <p:sp>
          <p:nvSpPr>
            <p:cNvPr id="9" name="文本框 8"/>
            <p:cNvSpPr txBox="1"/>
            <p:nvPr/>
          </p:nvSpPr>
          <p:spPr>
            <a:xfrm>
              <a:off x="2688139" y="4489038"/>
              <a:ext cx="854220" cy="400110"/>
            </a:xfrm>
            <a:prstGeom prst="rect">
              <a:avLst/>
            </a:prstGeom>
            <a:noFill/>
          </p:spPr>
          <p:txBody>
            <a:bodyPr wrap="square" rtlCol="0">
              <a:spAutoFit/>
            </a:bodyPr>
            <a:lstStyle/>
            <a:p>
              <a:pPr algn="ct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阶码</a:t>
              </a:r>
            </a:p>
          </p:txBody>
        </p:sp>
        <p:sp>
          <p:nvSpPr>
            <p:cNvPr id="10" name="文本框 9"/>
            <p:cNvSpPr txBox="1"/>
            <p:nvPr/>
          </p:nvSpPr>
          <p:spPr>
            <a:xfrm>
              <a:off x="1332237" y="4489038"/>
              <a:ext cx="854220" cy="400110"/>
            </a:xfrm>
            <a:prstGeom prst="rect">
              <a:avLst/>
            </a:prstGeom>
            <a:noFill/>
          </p:spPr>
          <p:txBody>
            <a:bodyPr wrap="square" rtlCol="0">
              <a:spAutoFit/>
            </a:bodyPr>
            <a:lstStyle/>
            <a:p>
              <a:pPr algn="ctr"/>
              <a:r>
                <a:rPr lang="zh-CN" altLang="en-US" sz="2000" b="1" dirty="0">
                  <a:solidFill>
                    <a:schemeClr val="accent5">
                      <a:lumMod val="75000"/>
                    </a:schemeClr>
                  </a:solidFill>
                  <a:latin typeface="微软雅黑" panose="020B0503020204020204" pitchFamily="34" charset="-122"/>
                  <a:ea typeface="微软雅黑" panose="020B0503020204020204" pitchFamily="34" charset="-122"/>
                </a:rPr>
                <a:t>符号</a:t>
              </a:r>
            </a:p>
          </p:txBody>
        </p:sp>
        <p:cxnSp>
          <p:nvCxnSpPr>
            <p:cNvPr id="12" name="直接箭头连接符 11"/>
            <p:cNvCxnSpPr>
              <a:endCxn id="10" idx="2"/>
            </p:cNvCxnSpPr>
            <p:nvPr/>
          </p:nvCxnSpPr>
          <p:spPr>
            <a:xfrm flipH="1" flipV="1">
              <a:off x="1759347" y="4889148"/>
              <a:ext cx="127326" cy="25413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13" name="表格 12"/>
          <p:cNvGraphicFramePr>
            <a:graphicFrameLocks noGrp="1"/>
          </p:cNvGraphicFramePr>
          <p:nvPr>
            <p:extLst>
              <p:ext uri="{D42A27DB-BD31-4B8C-83A1-F6EECF244321}">
                <p14:modId xmlns:p14="http://schemas.microsoft.com/office/powerpoint/2010/main" val="3857331394"/>
              </p:ext>
            </p:extLst>
          </p:nvPr>
        </p:nvGraphicFramePr>
        <p:xfrm>
          <a:off x="1759344" y="5729088"/>
          <a:ext cx="8762048" cy="365760"/>
        </p:xfrm>
        <a:graphic>
          <a:graphicData uri="http://schemas.openxmlformats.org/drawingml/2006/table">
            <a:tbl>
              <a:tblPr firstRow="1" bandRow="1">
                <a:tableStyleId>{5C22544A-7EE6-4342-B048-85BDC9FD1C3A}</a:tableStyleId>
              </a:tblPr>
              <a:tblGrid>
                <a:gridCol w="1095256">
                  <a:extLst>
                    <a:ext uri="{9D8B030D-6E8A-4147-A177-3AD203B41FA5}">
                      <a16:colId xmlns:a16="http://schemas.microsoft.com/office/drawing/2014/main" val="20000"/>
                    </a:ext>
                  </a:extLst>
                </a:gridCol>
                <a:gridCol w="1095256">
                  <a:extLst>
                    <a:ext uri="{9D8B030D-6E8A-4147-A177-3AD203B41FA5}">
                      <a16:colId xmlns:a16="http://schemas.microsoft.com/office/drawing/2014/main" val="20001"/>
                    </a:ext>
                  </a:extLst>
                </a:gridCol>
                <a:gridCol w="1095256">
                  <a:extLst>
                    <a:ext uri="{9D8B030D-6E8A-4147-A177-3AD203B41FA5}">
                      <a16:colId xmlns:a16="http://schemas.microsoft.com/office/drawing/2014/main" val="20002"/>
                    </a:ext>
                  </a:extLst>
                </a:gridCol>
                <a:gridCol w="1095256">
                  <a:extLst>
                    <a:ext uri="{9D8B030D-6E8A-4147-A177-3AD203B41FA5}">
                      <a16:colId xmlns:a16="http://schemas.microsoft.com/office/drawing/2014/main" val="20003"/>
                    </a:ext>
                  </a:extLst>
                </a:gridCol>
                <a:gridCol w="1095256">
                  <a:extLst>
                    <a:ext uri="{9D8B030D-6E8A-4147-A177-3AD203B41FA5}">
                      <a16:colId xmlns:a16="http://schemas.microsoft.com/office/drawing/2014/main" val="20004"/>
                    </a:ext>
                  </a:extLst>
                </a:gridCol>
                <a:gridCol w="1095256">
                  <a:extLst>
                    <a:ext uri="{9D8B030D-6E8A-4147-A177-3AD203B41FA5}">
                      <a16:colId xmlns:a16="http://schemas.microsoft.com/office/drawing/2014/main" val="20005"/>
                    </a:ext>
                  </a:extLst>
                </a:gridCol>
                <a:gridCol w="1095256">
                  <a:extLst>
                    <a:ext uri="{9D8B030D-6E8A-4147-A177-3AD203B41FA5}">
                      <a16:colId xmlns:a16="http://schemas.microsoft.com/office/drawing/2014/main" val="20006"/>
                    </a:ext>
                  </a:extLst>
                </a:gridCol>
                <a:gridCol w="1095256">
                  <a:extLst>
                    <a:ext uri="{9D8B030D-6E8A-4147-A177-3AD203B41FA5}">
                      <a16:colId xmlns:a16="http://schemas.microsoft.com/office/drawing/2014/main" val="20007"/>
                    </a:ext>
                  </a:extLst>
                </a:gridCol>
              </a:tblGrid>
              <a:tr h="269849">
                <a:tc>
                  <a:txBody>
                    <a:bodyPr/>
                    <a:lstStyle/>
                    <a:p>
                      <a:r>
                        <a:rPr lang="en-US" altLang="zh-CN" dirty="0">
                          <a:solidFill>
                            <a:schemeClr val="tx1"/>
                          </a:solidFill>
                        </a:rPr>
                        <a:t>3</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F</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8</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C</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C</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C</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C</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D</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bl>
          </a:graphicData>
        </a:graphic>
      </p:graphicFrame>
      <p:sp>
        <p:nvSpPr>
          <p:cNvPr id="16" name="矩形 15"/>
          <p:cNvSpPr/>
          <p:nvPr/>
        </p:nvSpPr>
        <p:spPr>
          <a:xfrm>
            <a:off x="5486400" y="2267709"/>
            <a:ext cx="4537276" cy="462987"/>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83765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left)">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2" name="表格 341"/>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3396047709"/>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282" name="表格 281"/>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IR[I]+X</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IR(I)</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ADD</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286" name="表格 285"/>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IR[I]+X</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IR(I)</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Z</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Z</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AR</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469532006"/>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295" name="表格 294"/>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IR[I]+X</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IR(I)</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T8</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R[rt]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baseline="0">
                          <a:solidFill>
                            <a:srgbClr val="FF0000"/>
                          </a:solidFill>
                          <a:latin typeface="微软雅黑" panose="020B0503020204020204" pitchFamily="34" charset="-122"/>
                          <a:ea typeface="微软雅黑" panose="020B0503020204020204" pitchFamily="34" charset="-122"/>
                        </a:rPr>
                        <a:t>, Rs/Rt, </a:t>
                      </a:r>
                      <a:r>
                        <a:rPr lang="en-US" altLang="zh-CN" sz="1700" b="1">
                          <a:solidFill>
                            <a:srgbClr val="FF0000"/>
                          </a:solidFill>
                          <a:latin typeface="微软雅黑" panose="020B0503020204020204" pitchFamily="34" charset="-122"/>
                          <a:ea typeface="微软雅黑" panose="020B0503020204020204" pitchFamily="34" charset="-122"/>
                        </a:rPr>
                        <a:t>DR</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6">
                        <a:lumMod val="40000"/>
                        <a:lumOff val="60000"/>
                      </a:schemeClr>
                    </a:solidFill>
                  </a:tcPr>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296" name="表格 295"/>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X+imm</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IR(I)</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T8</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R[rt]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Rs/Rt, </a:t>
                      </a:r>
                      <a:r>
                        <a:rPr lang="en-US" altLang="zh-CN" sz="1700" b="0">
                          <a:solidFill>
                            <a:schemeClr val="tx1"/>
                          </a:solidFill>
                          <a:latin typeface="微软雅黑" panose="020B0503020204020204" pitchFamily="34" charset="-122"/>
                          <a:ea typeface="微软雅黑" panose="020B0503020204020204" pitchFamily="34" charset="-122"/>
                        </a:rPr>
                        <a:t>DR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chemeClr val="accent1">
                              <a:lumMod val="50000"/>
                            </a:schemeClr>
                          </a:solidFill>
                          <a:latin typeface="微软雅黑" panose="020B0503020204020204" pitchFamily="34" charset="-122"/>
                          <a:ea typeface="微软雅黑" panose="020B0503020204020204" pitchFamily="34" charset="-122"/>
                        </a:rPr>
                        <a:t>T9</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DR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M[AR]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DRE</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Write</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833729760"/>
                  </a:ext>
                </a:extLst>
              </a:tr>
            </a:tbl>
          </a:graphicData>
        </a:graphic>
      </p:graphicFrame>
      <p:sp>
        <p:nvSpPr>
          <p:cNvPr id="337"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headEnd/>
            <a:tailEnd/>
          </a:ln>
        </p:spPr>
        <p:txBody>
          <a:bodyPr vert="horz" wrap="square" lIns="86699" tIns="43349" rIns="86699" bIns="43349" numCol="1" anchor="t" anchorCtr="0" compatLnSpc="1">
            <a:prstTxWarp prst="textNoShape">
              <a:avLst/>
            </a:prstTxWarp>
          </a:bodyPr>
          <a:lstStyle/>
          <a:p>
            <a:endParaRPr lang="zh-CN" altLang="en-US" sz="3600">
              <a:latin typeface="Segoe UI Black" panose="020B0A02040204020203" pitchFamily="34" charset="0"/>
              <a:cs typeface="Segoe UI Black" panose="020B0A02040204020203" pitchFamily="34" charset="0"/>
            </a:endParaRPr>
          </a:p>
        </p:txBody>
      </p:sp>
      <p:sp>
        <p:nvSpPr>
          <p:cNvPr id="2" name="标题 1"/>
          <p:cNvSpPr>
            <a:spLocks noGrp="1"/>
          </p:cNvSpPr>
          <p:nvPr>
            <p:ph type="title"/>
          </p:nvPr>
        </p:nvSpPr>
        <p:spPr>
          <a:xfrm>
            <a:off x="487822" y="257614"/>
            <a:ext cx="6980266" cy="617641"/>
          </a:xfrm>
        </p:spPr>
        <p:txBody>
          <a:bodyPr>
            <a:normAutofit/>
          </a:bodyPr>
          <a:lstStyle/>
          <a:p>
            <a:r>
              <a:rPr lang="en-US" altLang="zh-CN"/>
              <a:t>SW </a:t>
            </a:r>
            <a:r>
              <a:rPr lang="zh-CN" altLang="en-US"/>
              <a:t>指令执行数据通路 </a:t>
            </a:r>
            <a:r>
              <a:rPr lang="en-US" altLang="zh-CN" i="1">
                <a:latin typeface="Consolas" panose="020B0609020204030204" pitchFamily="49" charset="0"/>
                <a:cs typeface="Times New Roman" panose="02020603050405020304" pitchFamily="18" charset="0"/>
                <a:sym typeface="Arial" panose="020B0604020202020204" pitchFamily="34" charset="0"/>
              </a:rPr>
              <a:t>sw rt,imm(rs)</a:t>
            </a:r>
            <a:endParaRPr lang="zh-CN" altLang="en-US"/>
          </a:p>
        </p:txBody>
      </p:sp>
      <p:sp>
        <p:nvSpPr>
          <p:cNvPr id="267" name="任意多边形 266"/>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5" name="组合 4"/>
          <p:cNvGrpSpPr/>
          <p:nvPr/>
        </p:nvGrpSpPr>
        <p:grpSpPr>
          <a:xfrm>
            <a:off x="10393551" y="2277096"/>
            <a:ext cx="858666" cy="711391"/>
            <a:chOff x="10819307" y="2466844"/>
            <a:chExt cx="905624" cy="750295"/>
          </a:xfrm>
          <a:noFill/>
        </p:grpSpPr>
        <p:sp>
          <p:nvSpPr>
            <p:cNvPr id="6" name="Line 7"/>
            <p:cNvSpPr>
              <a:spLocks noChangeShapeType="1"/>
            </p:cNvSpPr>
            <p:nvPr/>
          </p:nvSpPr>
          <p:spPr bwMode="auto">
            <a:xfrm rot="16200000">
              <a:off x="11096748" y="2630505"/>
              <a:ext cx="327322" cy="0"/>
            </a:xfrm>
            <a:prstGeom prst="line">
              <a:avLst/>
            </a:prstGeom>
            <a:grpFill/>
            <a:ln w="28575">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6940930" y="1506758"/>
            <a:ext cx="2183057" cy="656338"/>
            <a:chOff x="7177868" y="1654379"/>
            <a:chExt cx="2302442" cy="692230"/>
          </a:xfrm>
          <a:noFill/>
        </p:grpSpPr>
        <p:cxnSp>
          <p:nvCxnSpPr>
            <p:cNvPr id="9" name="直接箭头连接符 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10" name="直接箭头连接符 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11" name="组合 10"/>
            <p:cNvGrpSpPr/>
            <p:nvPr/>
          </p:nvGrpSpPr>
          <p:grpSpPr>
            <a:xfrm>
              <a:off x="7190721" y="1654379"/>
              <a:ext cx="2289589" cy="692230"/>
              <a:chOff x="7190721" y="1654379"/>
              <a:chExt cx="2289589" cy="692230"/>
            </a:xfrm>
            <a:grpFill/>
          </p:grpSpPr>
          <p:sp>
            <p:nvSpPr>
              <p:cNvPr id="12" name="Line 7"/>
              <p:cNvSpPr>
                <a:spLocks noChangeShapeType="1"/>
              </p:cNvSpPr>
              <p:nvPr/>
            </p:nvSpPr>
            <p:spPr bwMode="auto">
              <a:xfrm flipH="1">
                <a:off x="8623192" y="1920746"/>
                <a:ext cx="835600"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grpFill/>
              <a:ln w="19050">
                <a:solidFill>
                  <a:srgbClr val="000000"/>
                </a:solidFill>
                <a:round/>
                <a:headEnd/>
                <a:tailEnd type="none" w="lg" len="lg"/>
              </a:ln>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83" name="Text Box 109"/>
          <p:cNvSpPr txBox="1">
            <a:spLocks noChangeArrowheads="1"/>
          </p:cNvSpPr>
          <p:nvPr/>
        </p:nvSpPr>
        <p:spPr bwMode="auto">
          <a:xfrm>
            <a:off x="8473910" y="1240256"/>
            <a:ext cx="758322" cy="32257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4" name="上下箭头 83"/>
          <p:cNvSpPr/>
          <p:nvPr/>
        </p:nvSpPr>
        <p:spPr>
          <a:xfrm>
            <a:off x="9074049" y="1226542"/>
            <a:ext cx="177326" cy="4934647"/>
          </a:xfrm>
          <a:prstGeom prst="upDownArrow">
            <a:avLst/>
          </a:prstGeom>
          <a:solidFill>
            <a:schemeClr val="bg1"/>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85" name="组合 84"/>
          <p:cNvGrpSpPr/>
          <p:nvPr/>
        </p:nvGrpSpPr>
        <p:grpSpPr>
          <a:xfrm>
            <a:off x="9925575" y="1316254"/>
            <a:ext cx="1556542" cy="597916"/>
            <a:chOff x="10325741" y="1453458"/>
            <a:chExt cx="1641666" cy="630614"/>
          </a:xfrm>
          <a:noFill/>
        </p:grpSpPr>
        <p:sp>
          <p:nvSpPr>
            <p:cNvPr id="86"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grpFill/>
            <a:ln w="9525">
              <a:noFill/>
              <a:miter lim="800000"/>
              <a:headEnd/>
              <a:tailEnd/>
            </a:ln>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p>
          </p:txBody>
        </p:sp>
        <p:sp>
          <p:nvSpPr>
            <p:cNvPr id="93" name="Text Box 126"/>
            <p:cNvSpPr txBox="1">
              <a:spLocks noChangeArrowheads="1"/>
            </p:cNvSpPr>
            <p:nvPr/>
          </p:nvSpPr>
          <p:spPr bwMode="auto">
            <a:xfrm>
              <a:off x="10716776" y="1663586"/>
              <a:ext cx="763341" cy="420486"/>
            </a:xfrm>
            <a:prstGeom prst="rect">
              <a:avLst/>
            </a:prstGeom>
            <a:grpFill/>
            <a:ln w="9525">
              <a:noFill/>
              <a:miter lim="800000"/>
              <a:headEnd/>
              <a:tailEnd/>
            </a:ln>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9218073" y="4195326"/>
            <a:ext cx="2467603" cy="2067711"/>
            <a:chOff x="9218073" y="4195326"/>
            <a:chExt cx="2467603" cy="2067711"/>
          </a:xfrm>
          <a:noFill/>
        </p:grpSpPr>
        <p:sp>
          <p:nvSpPr>
            <p:cNvPr id="95"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a:grpFill/>
          </p:grpSpPr>
          <p:sp>
            <p:nvSpPr>
              <p:cNvPr id="97" name="Line 7"/>
              <p:cNvSpPr>
                <a:spLocks noChangeShapeType="1"/>
              </p:cNvSpPr>
              <p:nvPr/>
            </p:nvSpPr>
            <p:spPr bwMode="auto">
              <a:xfrm>
                <a:off x="9143016" y="4779112"/>
                <a:ext cx="728681"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grpFill/>
              <a:ln w="19050">
                <a:solidFill>
                  <a:srgbClr val="000000"/>
                </a:solidFill>
                <a:round/>
                <a:headEnd/>
                <a:tailEnd type="none" w="lg" len="lg"/>
              </a:ln>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104" name="直接箭头连接符 103"/>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105"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sp>
          <p:nvSpPr>
            <p:cNvPr id="106"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109" name="直接箭头连接符 108"/>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110"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a:grpFill/>
          </p:grpSpPr>
          <p:grpSp>
            <p:nvGrpSpPr>
              <p:cNvPr id="114" name="组合 113"/>
              <p:cNvGrpSpPr/>
              <p:nvPr/>
            </p:nvGrpSpPr>
            <p:grpSpPr>
              <a:xfrm>
                <a:off x="5347918" y="5340113"/>
                <a:ext cx="505805" cy="692644"/>
                <a:chOff x="5347918" y="5340113"/>
                <a:chExt cx="505805" cy="692644"/>
              </a:xfrm>
              <a:grpFill/>
            </p:grpSpPr>
            <p:sp>
              <p:nvSpPr>
                <p:cNvPr id="117"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18" name="流程图: 手动操作 117">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grpFill/>
                <a:ln w="19050">
                  <a:solidFill>
                    <a:srgbClr val="00000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15" name="矩形 114">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16" name="矩形 115">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nvGrpSpPr>
            <p:cNvPr id="121" name="组合 120"/>
            <p:cNvGrpSpPr/>
            <p:nvPr/>
          </p:nvGrpSpPr>
          <p:grpSpPr>
            <a:xfrm>
              <a:off x="10512220" y="5269170"/>
              <a:ext cx="505805" cy="692644"/>
              <a:chOff x="5347918" y="5340113"/>
              <a:chExt cx="505805" cy="692644"/>
            </a:xfrm>
            <a:grpFill/>
          </p:grpSpPr>
          <p:grpSp>
            <p:nvGrpSpPr>
              <p:cNvPr id="122" name="组合 121"/>
              <p:cNvGrpSpPr/>
              <p:nvPr/>
            </p:nvGrpSpPr>
            <p:grpSpPr>
              <a:xfrm>
                <a:off x="5347918" y="5340113"/>
                <a:ext cx="505805" cy="692644"/>
                <a:chOff x="5347918" y="5340113"/>
                <a:chExt cx="505805" cy="692644"/>
              </a:xfrm>
              <a:grpFill/>
            </p:grpSpPr>
            <p:sp>
              <p:nvSpPr>
                <p:cNvPr id="125"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grpFill/>
                <a:ln w="19050" cap="sq">
                  <a:solidFill>
                    <a:srgbClr val="000000"/>
                  </a:solidFill>
                  <a:miter lim="800000"/>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26" name="流程图: 手动操作 125">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sp>
            <p:nvSpPr>
              <p:cNvPr id="123" name="矩形 122">
                <a:extLst>
                  <a:ext uri="{FF2B5EF4-FFF2-40B4-BE49-F238E27FC236}">
                    <a16:creationId xmlns:a16="http://schemas.microsoft.com/office/drawing/2014/main" id="{DB6FEBF0-D3C1-4E44-A076-F8543F45AA45}"/>
                  </a:ext>
                </a:extLst>
              </p:cNvPr>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24" name="矩形 123">
                <a:extLst>
                  <a:ext uri="{FF2B5EF4-FFF2-40B4-BE49-F238E27FC236}">
                    <a16:creationId xmlns:a16="http://schemas.microsoft.com/office/drawing/2014/main" id="{DB6FEBF0-D3C1-4E44-A076-F8543F45AA45}"/>
                  </a:ext>
                </a:extLst>
              </p:cNvPr>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sp>
          <p:nvSpPr>
            <p:cNvPr id="12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none"/>
              <a:tailEnd type="none" w="med" len="med"/>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7" name="组合 206"/>
          <p:cNvGrpSpPr/>
          <p:nvPr/>
        </p:nvGrpSpPr>
        <p:grpSpPr>
          <a:xfrm>
            <a:off x="9702285" y="2584710"/>
            <a:ext cx="602150" cy="725137"/>
            <a:chOff x="9702285" y="2584710"/>
            <a:chExt cx="602150" cy="725137"/>
          </a:xfrm>
          <a:noFill/>
        </p:grpSpPr>
        <p:sp>
          <p:nvSpPr>
            <p:cNvPr id="140"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142" name="Line 7"/>
            <p:cNvSpPr>
              <a:spLocks noChangeShapeType="1"/>
            </p:cNvSpPr>
            <p:nvPr/>
          </p:nvSpPr>
          <p:spPr bwMode="auto">
            <a:xfrm rot="16200000">
              <a:off x="9926093" y="3154672"/>
              <a:ext cx="310350"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209" name="组合 208"/>
          <p:cNvGrpSpPr/>
          <p:nvPr/>
        </p:nvGrpSpPr>
        <p:grpSpPr>
          <a:xfrm>
            <a:off x="9708801" y="1700541"/>
            <a:ext cx="2096515" cy="882231"/>
            <a:chOff x="9708801" y="1700541"/>
            <a:chExt cx="2096515" cy="882231"/>
          </a:xfrm>
          <a:noFill/>
        </p:grpSpPr>
        <p:cxnSp>
          <p:nvCxnSpPr>
            <p:cNvPr id="134" name="直接箭头连接符 133"/>
            <p:cNvCxnSpPr/>
            <p:nvPr/>
          </p:nvCxnSpPr>
          <p:spPr>
            <a:xfrm flipH="1">
              <a:off x="11280161" y="2118661"/>
              <a:ext cx="312595" cy="0"/>
            </a:xfrm>
            <a:prstGeom prst="straightConnector1">
              <a:avLst/>
            </a:prstGeom>
            <a:grpFill/>
            <a:ln w="19050">
              <a:solidFill>
                <a:srgbClr val="000000"/>
              </a:solidFill>
              <a:round/>
              <a:headEnd/>
              <a:tailEnd type="triangle" w="lg" len="lg"/>
            </a:ln>
          </p:spPr>
        </p:cxnSp>
        <p:cxnSp>
          <p:nvCxnSpPr>
            <p:cNvPr id="137" name="直接箭头连接符 136"/>
            <p:cNvCxnSpPr/>
            <p:nvPr/>
          </p:nvCxnSpPr>
          <p:spPr>
            <a:xfrm flipH="1">
              <a:off x="11280161" y="1950267"/>
              <a:ext cx="312595" cy="0"/>
            </a:xfrm>
            <a:prstGeom prst="straightConnector1">
              <a:avLst/>
            </a:prstGeom>
            <a:grpFill/>
            <a:ln w="19050">
              <a:solidFill>
                <a:srgbClr val="000000"/>
              </a:solidFill>
              <a:round/>
              <a:headEnd/>
              <a:tailEnd type="triangle" w="lg" len="lg"/>
            </a:ln>
          </p:spPr>
        </p:cxnSp>
        <p:grpSp>
          <p:nvGrpSpPr>
            <p:cNvPr id="208" name="组合 207"/>
            <p:cNvGrpSpPr/>
            <p:nvPr/>
          </p:nvGrpSpPr>
          <p:grpSpPr>
            <a:xfrm>
              <a:off x="9708801" y="1852716"/>
              <a:ext cx="1550065" cy="730056"/>
              <a:chOff x="9708801" y="1852716"/>
              <a:chExt cx="1550065" cy="730056"/>
            </a:xfrm>
            <a:grpFill/>
          </p:grpSpPr>
          <p:sp>
            <p:nvSpPr>
              <p:cNvPr id="141"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grpFill/>
              <a:ln w="28575">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0" name="组合 159"/>
          <p:cNvGrpSpPr/>
          <p:nvPr/>
        </p:nvGrpSpPr>
        <p:grpSpPr>
          <a:xfrm>
            <a:off x="7258572" y="5872349"/>
            <a:ext cx="1755294" cy="288842"/>
            <a:chOff x="7258572" y="5872349"/>
            <a:chExt cx="1755294" cy="288842"/>
          </a:xfrm>
          <a:noFill/>
        </p:grpSpPr>
        <p:sp>
          <p:nvSpPr>
            <p:cNvPr id="149"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159" name="组合 158"/>
          <p:cNvGrpSpPr/>
          <p:nvPr/>
        </p:nvGrpSpPr>
        <p:grpSpPr>
          <a:xfrm>
            <a:off x="5884534" y="3678569"/>
            <a:ext cx="3263895" cy="2085059"/>
            <a:chOff x="5884534" y="3678569"/>
            <a:chExt cx="3263895" cy="2085059"/>
          </a:xfrm>
          <a:noFill/>
        </p:grpSpPr>
        <p:grpSp>
          <p:nvGrpSpPr>
            <p:cNvPr id="158" name="组合 157"/>
            <p:cNvGrpSpPr/>
            <p:nvPr/>
          </p:nvGrpSpPr>
          <p:grpSpPr>
            <a:xfrm>
              <a:off x="5884534" y="3860383"/>
              <a:ext cx="3263895" cy="1903245"/>
              <a:chOff x="5884534" y="3860383"/>
              <a:chExt cx="3263895" cy="1903245"/>
            </a:xfrm>
            <a:grpFill/>
          </p:grpSpPr>
          <p:sp>
            <p:nvSpPr>
              <p:cNvPr id="138"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7" name="组合 156"/>
              <p:cNvGrpSpPr/>
              <p:nvPr/>
            </p:nvGrpSpPr>
            <p:grpSpPr>
              <a:xfrm>
                <a:off x="5884534" y="3860383"/>
                <a:ext cx="3263895" cy="1903245"/>
                <a:chOff x="5884534" y="3860383"/>
                <a:chExt cx="3263895" cy="1903245"/>
              </a:xfrm>
              <a:grpFill/>
            </p:grpSpPr>
            <p:grpSp>
              <p:nvGrpSpPr>
                <p:cNvPr id="27" name="组合 26"/>
                <p:cNvGrpSpPr/>
                <p:nvPr/>
              </p:nvGrpSpPr>
              <p:grpSpPr>
                <a:xfrm>
                  <a:off x="6400894" y="3860383"/>
                  <a:ext cx="2747535" cy="1903245"/>
                  <a:chOff x="6608301" y="4136717"/>
                  <a:chExt cx="2897789" cy="2007329"/>
                </a:xfrm>
                <a:grpFill/>
              </p:grpSpPr>
              <p:cxnSp>
                <p:nvCxnSpPr>
                  <p:cNvPr id="28" name="直接箭头连接符 27"/>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29" name="组合 28"/>
                  <p:cNvGrpSpPr/>
                  <p:nvPr/>
                </p:nvGrpSpPr>
                <p:grpSpPr>
                  <a:xfrm>
                    <a:off x="6899083" y="4150680"/>
                    <a:ext cx="2059020" cy="942122"/>
                    <a:chOff x="5286697" y="3767069"/>
                    <a:chExt cx="2059020" cy="942122"/>
                  </a:xfrm>
                  <a:grpFill/>
                </p:grpSpPr>
                <p:cxnSp>
                  <p:nvCxnSpPr>
                    <p:cNvPr id="52" name="直接箭头连接符 51"/>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53" name="直接箭头连接符 52"/>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4" name="直接箭头连接符 53"/>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5" name="直接箭头连接符 54"/>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30"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nvGrpSpPr>
                  <p:cNvPr id="31" name="组合 30"/>
                  <p:cNvGrpSpPr/>
                  <p:nvPr/>
                </p:nvGrpSpPr>
                <p:grpSpPr>
                  <a:xfrm>
                    <a:off x="6608301" y="4136717"/>
                    <a:ext cx="2860144" cy="1826436"/>
                    <a:chOff x="6608301" y="4136717"/>
                    <a:chExt cx="2860144" cy="1826436"/>
                  </a:xfrm>
                  <a:grpFill/>
                </p:grpSpPr>
                <p:cxnSp>
                  <p:nvCxnSpPr>
                    <p:cNvPr id="41" name="直接连接符 40"/>
                    <p:cNvCxnSpPr/>
                    <p:nvPr/>
                  </p:nvCxnSpPr>
                  <p:spPr>
                    <a:xfrm>
                      <a:off x="7515743" y="4343101"/>
                      <a:ext cx="0" cy="361550"/>
                    </a:xfrm>
                    <a:prstGeom prst="line">
                      <a:avLst/>
                    </a:prstGeom>
                    <a:grpFill/>
                    <a:ln w="19050">
                      <a:solidFill>
                        <a:srgbClr val="000000"/>
                      </a:solidFill>
                      <a:round/>
                      <a:headEnd/>
                      <a:tailEnd type="triangle" w="lg" len="lg"/>
                    </a:ln>
                  </p:spPr>
                </p:cxnSp>
                <p:sp>
                  <p:nvSpPr>
                    <p:cNvPr id="38" name="矩形 37">
                      <a:extLst>
                        <a:ext uri="{FF2B5EF4-FFF2-40B4-BE49-F238E27FC236}">
                          <a16:creationId xmlns:a16="http://schemas.microsoft.com/office/drawing/2014/main" id="{327CE1CC-D037-4CF2-8318-D9B12A452C04}"/>
                        </a:ext>
                      </a:extLst>
                    </p:cNvPr>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grpFill/>
                    <a:ln w="19050">
                      <a:solidFill>
                        <a:srgbClr val="000000"/>
                      </a:solidFill>
                      <a:round/>
                      <a:headEnd/>
                      <a:tailEnd type="none" w="lg" len="lg"/>
                    </a:ln>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grpFill/>
                    <a:ln w="19050" cap="sq">
                      <a:solidFill>
                        <a:srgbClr val="000000"/>
                      </a:solidFill>
                      <a:miter lim="800000"/>
                      <a:headEnd/>
                      <a:tailEnd type="triangle" w="lg" len="lg"/>
                    </a:ln>
                  </p:spPr>
                </p:cxnSp>
                <p:sp>
                  <p:nvSpPr>
                    <p:cNvPr id="43" name="Line 7"/>
                    <p:cNvSpPr>
                      <a:spLocks noChangeShapeType="1"/>
                    </p:cNvSpPr>
                    <p:nvPr/>
                  </p:nvSpPr>
                  <p:spPr bwMode="auto">
                    <a:xfrm flipH="1">
                      <a:off x="7728992" y="4136717"/>
                      <a:ext cx="1739453"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grpFill/>
                    <a:ln w="19050" cap="sq">
                      <a:solidFill>
                        <a:srgbClr val="000000"/>
                      </a:solidFill>
                      <a:miter lim="800000"/>
                      <a:headEnd/>
                      <a:tailEnd type="none" w="med"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47" name="直接连接符 46"/>
                    <p:cNvCxnSpPr/>
                    <p:nvPr/>
                  </p:nvCxnSpPr>
                  <p:spPr>
                    <a:xfrm>
                      <a:off x="7810957" y="5185414"/>
                      <a:ext cx="0" cy="340232"/>
                    </a:xfrm>
                    <a:prstGeom prst="line">
                      <a:avLst/>
                    </a:prstGeom>
                    <a:grpFill/>
                    <a:ln w="19050">
                      <a:solidFill>
                        <a:srgbClr val="000000"/>
                      </a:solidFill>
                      <a:round/>
                      <a:headEnd/>
                      <a:tailEnd type="triangle" w="lg" len="lg"/>
                    </a:ln>
                  </p:spPr>
                </p:cxnSp>
                <p:sp>
                  <p:nvSpPr>
                    <p:cNvPr id="4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4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sp>
                  <p:nvSpPr>
                    <p:cNvPr id="51" name="Line 7"/>
                    <p:cNvSpPr>
                      <a:spLocks noChangeShapeType="1"/>
                    </p:cNvSpPr>
                    <p:nvPr/>
                  </p:nvSpPr>
                  <p:spPr bwMode="auto">
                    <a:xfrm flipH="1">
                      <a:off x="6608301" y="4987244"/>
                      <a:ext cx="828688"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2"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33"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34"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p>
                </p:txBody>
              </p:sp>
            </p:grpSp>
            <p:cxnSp>
              <p:nvCxnSpPr>
                <p:cNvPr id="133" name="直接箭头连接符 132"/>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35" name="直接箭头连接符 134"/>
                <p:cNvCxnSpPr/>
                <p:nvPr/>
              </p:nvCxnSpPr>
              <p:spPr>
                <a:xfrm rot="5400000" flipV="1">
                  <a:off x="5983433" y="5031228"/>
                  <a:ext cx="312595" cy="0"/>
                </a:xfrm>
                <a:prstGeom prst="straightConnector1">
                  <a:avLst/>
                </a:prstGeom>
                <a:grpFill/>
                <a:ln w="19050">
                  <a:solidFill>
                    <a:srgbClr val="000000"/>
                  </a:solidFill>
                  <a:round/>
                  <a:headEnd/>
                  <a:tailEnd type="triangle" w="lg" len="lg"/>
                </a:ln>
              </p:spPr>
            </p:cxnSp>
            <p:sp>
              <p:nvSpPr>
                <p:cNvPr id="136"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5"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6" name="Rectangle 104"/>
                <p:cNvSpPr>
                  <a:spLocks noChangeArrowheads="1"/>
                </p:cNvSpPr>
                <p:nvPr/>
              </p:nvSpPr>
              <p:spPr bwMode="auto">
                <a:xfrm>
                  <a:off x="5884534" y="4465749"/>
                  <a:ext cx="510393"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94"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grpSp>
        <p:nvGrpSpPr>
          <p:cNvPr id="164" name="组合 163"/>
          <p:cNvGrpSpPr/>
          <p:nvPr/>
        </p:nvGrpSpPr>
        <p:grpSpPr>
          <a:xfrm>
            <a:off x="5557179" y="1469408"/>
            <a:ext cx="3566805" cy="2168470"/>
            <a:chOff x="5557179" y="1469408"/>
            <a:chExt cx="3566805" cy="2168470"/>
          </a:xfrm>
          <a:noFill/>
        </p:grpSpPr>
        <p:sp>
          <p:nvSpPr>
            <p:cNvPr id="165"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p>
          </p:txBody>
        </p:sp>
        <p:cxnSp>
          <p:nvCxnSpPr>
            <p:cNvPr id="166" name="直接连接符 165"/>
            <p:cNvCxnSpPr/>
            <p:nvPr/>
          </p:nvCxnSpPr>
          <p:spPr>
            <a:xfrm flipH="1">
              <a:off x="6403153" y="3049806"/>
              <a:ext cx="1046745" cy="0"/>
            </a:xfrm>
            <a:prstGeom prst="line">
              <a:avLst/>
            </a:prstGeom>
            <a:grpFill/>
            <a:ln w="19050">
              <a:solidFill>
                <a:srgbClr val="000000"/>
              </a:solidFill>
              <a:round/>
              <a:headEnd/>
              <a:tailEnd type="none" w="lg" len="lg"/>
            </a:ln>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1200">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8319750" y="3213009"/>
              <a:ext cx="783831" cy="0"/>
            </a:xfrm>
            <a:prstGeom prst="line">
              <a:avLst/>
            </a:prstGeom>
            <a:grpFill/>
            <a:ln w="19050">
              <a:solidFill>
                <a:srgbClr val="000000"/>
              </a:solidFill>
              <a:round/>
              <a:headEnd/>
              <a:tailEnd type="none" w="lg" len="lg"/>
            </a:ln>
          </p:spPr>
        </p:cxnSp>
        <p:sp>
          <p:nvSpPr>
            <p:cNvPr id="170" name="等腰三角形 169"/>
            <p:cNvSpPr/>
            <p:nvPr/>
          </p:nvSpPr>
          <p:spPr>
            <a:xfrm rot="5400000" flipH="1">
              <a:off x="8633618" y="3152754"/>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10220" y="2249954"/>
              <a:ext cx="812675"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173"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174" name="直接箭头连接符 173"/>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175"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177" name="Line 7"/>
            <p:cNvSpPr>
              <a:spLocks noChangeShapeType="1"/>
            </p:cNvSpPr>
            <p:nvPr/>
          </p:nvSpPr>
          <p:spPr bwMode="auto">
            <a:xfrm flipH="1">
              <a:off x="8311309" y="3056935"/>
              <a:ext cx="812675" cy="0"/>
            </a:xfrm>
            <a:prstGeom prst="line">
              <a:avLst/>
            </a:prstGeom>
            <a:grpFill/>
            <a:ln w="19050">
              <a:solidFill>
                <a:schemeClr val="tx1"/>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179" name="组合 178"/>
            <p:cNvGrpSpPr/>
            <p:nvPr/>
          </p:nvGrpSpPr>
          <p:grpSpPr>
            <a:xfrm>
              <a:off x="7627329" y="3359499"/>
              <a:ext cx="499781" cy="278379"/>
              <a:chOff x="1081011" y="4795829"/>
              <a:chExt cx="527112" cy="293603"/>
            </a:xfrm>
            <a:grpFill/>
          </p:grpSpPr>
          <p:cxnSp>
            <p:nvCxnSpPr>
              <p:cNvPr id="189" name="直接箭头连接符 188"/>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190" name="直接箭头连接符 189"/>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180"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181"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p>
          </p:txBody>
        </p:sp>
        <p:sp>
          <p:nvSpPr>
            <p:cNvPr id="182"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193" name="组合 192"/>
          <p:cNvGrpSpPr/>
          <p:nvPr/>
        </p:nvGrpSpPr>
        <p:grpSpPr>
          <a:xfrm>
            <a:off x="9209932" y="3236717"/>
            <a:ext cx="2408560" cy="772225"/>
            <a:chOff x="9209932" y="3236717"/>
            <a:chExt cx="2408560" cy="772225"/>
          </a:xfrm>
          <a:noFill/>
        </p:grpSpPr>
        <p:sp>
          <p:nvSpPr>
            <p:cNvPr id="194"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nvGrpSpPr>
            <p:cNvPr id="195" name="组合 194"/>
            <p:cNvGrpSpPr/>
            <p:nvPr/>
          </p:nvGrpSpPr>
          <p:grpSpPr>
            <a:xfrm>
              <a:off x="9209932" y="3236717"/>
              <a:ext cx="2408560" cy="772225"/>
              <a:chOff x="9209932" y="3236717"/>
              <a:chExt cx="2408560" cy="772225"/>
            </a:xfrm>
            <a:grpFill/>
          </p:grpSpPr>
          <p:sp>
            <p:nvSpPr>
              <p:cNvPr id="196"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a:grpFill/>
            </p:grpSpPr>
            <p:sp>
              <p:nvSpPr>
                <p:cNvPr id="200"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201" name="Line 7"/>
                <p:cNvSpPr>
                  <a:spLocks noChangeShapeType="1"/>
                </p:cNvSpPr>
                <p:nvPr/>
              </p:nvSpPr>
              <p:spPr bwMode="auto">
                <a:xfrm>
                  <a:off x="9570959" y="3693080"/>
                  <a:ext cx="768531"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a:grpFill/>
              </p:grpSpPr>
              <p:cxnSp>
                <p:nvCxnSpPr>
                  <p:cNvPr id="205" name="直接连接符 204"/>
                  <p:cNvCxnSpPr/>
                  <p:nvPr/>
                </p:nvCxnSpPr>
                <p:spPr>
                  <a:xfrm rot="5400000" flipH="1">
                    <a:off x="6407921" y="6811986"/>
                    <a:ext cx="768533" cy="0"/>
                  </a:xfrm>
                  <a:prstGeom prst="line">
                    <a:avLst/>
                  </a:prstGeom>
                  <a:grpFill/>
                  <a:ln w="19050">
                    <a:solidFill>
                      <a:srgbClr val="000000"/>
                    </a:solidFill>
                    <a:round/>
                    <a:headEnd/>
                    <a:tailEnd type="none" w="lg" len="lg"/>
                  </a:ln>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204"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198" name="直接箭头连接符 197"/>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99" name="直接箭头连接符 198"/>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sp>
        <p:nvSpPr>
          <p:cNvPr id="191" name="TextBox 24"/>
          <p:cNvSpPr txBox="1"/>
          <p:nvPr/>
        </p:nvSpPr>
        <p:spPr>
          <a:xfrm>
            <a:off x="750880" y="2181522"/>
            <a:ext cx="4140694" cy="612475"/>
          </a:xfrm>
          <a:prstGeom prst="rect">
            <a:avLst/>
          </a:prstGeom>
          <a:noFill/>
        </p:spPr>
        <p:txBody>
          <a:bodyPr wrap="square" rtlCol="0">
            <a:spAutoFit/>
          </a:bodyPr>
          <a:lstStyle/>
          <a:p>
            <a:pPr>
              <a:lnSpc>
                <a:spcPct val="130000"/>
              </a:lnSpc>
              <a:spcBef>
                <a:spcPts val="569"/>
              </a:spcBef>
              <a:spcAft>
                <a:spcPts val="569"/>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R[rt] </a:t>
            </a:r>
            <a:r>
              <a:rPr lang="en-US" altLang="zh-CN" sz="2600" b="1">
                <a:solidFill>
                  <a:srgbClr val="C0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 M[</a:t>
            </a:r>
            <a:r>
              <a:rPr lang="en-US" altLang="zh-CN" sz="2400" b="1">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R[rs] + imm</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10" name="Line 7"/>
          <p:cNvSpPr>
            <a:spLocks noChangeShapeType="1"/>
          </p:cNvSpPr>
          <p:nvPr/>
        </p:nvSpPr>
        <p:spPr bwMode="auto">
          <a:xfrm>
            <a:off x="6780845" y="6011843"/>
            <a:ext cx="502512" cy="0"/>
          </a:xfrm>
          <a:prstGeom prst="line">
            <a:avLst/>
          </a:prstGeom>
          <a:noFill/>
          <a:ln w="57150">
            <a:solidFill>
              <a:srgbClr val="000000"/>
            </a:solidFill>
            <a:round/>
            <a:headE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21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250" name="Rectangle 104"/>
          <p:cNvSpPr>
            <a:spLocks noChangeArrowheads="1"/>
          </p:cNvSpPr>
          <p:nvPr/>
        </p:nvSpPr>
        <p:spPr bwMode="auto">
          <a:xfrm>
            <a:off x="9953625" y="4195209"/>
            <a:ext cx="1077271" cy="1057709"/>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0" name="组合 19"/>
          <p:cNvGrpSpPr/>
          <p:nvPr/>
        </p:nvGrpSpPr>
        <p:grpSpPr>
          <a:xfrm>
            <a:off x="9216337" y="4731932"/>
            <a:ext cx="728683" cy="150880"/>
            <a:chOff x="9216337" y="4731932"/>
            <a:chExt cx="728683" cy="150880"/>
          </a:xfrm>
        </p:grpSpPr>
        <p:cxnSp>
          <p:nvCxnSpPr>
            <p:cNvPr id="265" name="直接连接符 264"/>
            <p:cNvCxnSpPr/>
            <p:nvPr/>
          </p:nvCxnSpPr>
          <p:spPr>
            <a:xfrm flipH="1">
              <a:off x="9216337" y="4807372"/>
              <a:ext cx="728683" cy="0"/>
            </a:xfrm>
            <a:prstGeom prst="line">
              <a:avLst/>
            </a:prstGeom>
            <a:noFill/>
            <a:ln w="57150">
              <a:solidFill>
                <a:srgbClr val="FF66FF"/>
              </a:solidFill>
              <a:round/>
              <a:headEnd/>
              <a:tailEnd type="none" w="lg" len="lg"/>
            </a:ln>
          </p:spPr>
        </p:cxnSp>
        <p:sp>
          <p:nvSpPr>
            <p:cNvPr id="266" name="等腰三角形 265"/>
            <p:cNvSpPr/>
            <p:nvPr/>
          </p:nvSpPr>
          <p:spPr>
            <a:xfrm rot="16200000">
              <a:off x="9478020" y="4736865"/>
              <a:ext cx="150880" cy="141013"/>
            </a:xfrm>
            <a:prstGeom prst="triangle">
              <a:avLst/>
            </a:prstGeom>
            <a:solidFill>
              <a:schemeClr val="bg1"/>
            </a:solidFill>
            <a:ln w="19050">
              <a:solidFill>
                <a:srgbClr val="FF66FF"/>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18" name="组合 17"/>
          <p:cNvGrpSpPr/>
          <p:nvPr/>
        </p:nvGrpSpPr>
        <p:grpSpPr>
          <a:xfrm>
            <a:off x="11059230" y="4601403"/>
            <a:ext cx="533809" cy="383918"/>
            <a:chOff x="11059230" y="4601403"/>
            <a:chExt cx="533809" cy="383918"/>
          </a:xfrm>
        </p:grpSpPr>
        <p:cxnSp>
          <p:nvCxnSpPr>
            <p:cNvPr id="252" name="直接箭头连接符 251"/>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253"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sp>
        <p:nvSpPr>
          <p:cNvPr id="254"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5"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6"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8" name="Text Box 36"/>
          <p:cNvSpPr txBox="1">
            <a:spLocks noChangeArrowheads="1"/>
          </p:cNvSpPr>
          <p:nvPr/>
        </p:nvSpPr>
        <p:spPr bwMode="auto">
          <a:xfrm>
            <a:off x="9948160" y="5879002"/>
            <a:ext cx="411201"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77" name="直接连接符 276"/>
          <p:cNvCxnSpPr/>
          <p:nvPr/>
        </p:nvCxnSpPr>
        <p:spPr>
          <a:xfrm>
            <a:off x="7863568" y="4132588"/>
            <a:ext cx="0" cy="257307"/>
          </a:xfrm>
          <a:prstGeom prst="line">
            <a:avLst/>
          </a:prstGeom>
          <a:noFill/>
          <a:ln w="57150" cap="sq">
            <a:solidFill>
              <a:srgbClr val="00B0F0"/>
            </a:solidFill>
            <a:miter lim="800000"/>
            <a:headEnd/>
            <a:tailEnd type="triangle" w="sm" len="sm"/>
          </a:ln>
        </p:spPr>
      </p:cxnSp>
      <p:sp>
        <p:nvSpPr>
          <p:cNvPr id="278" name="Line 7"/>
          <p:cNvSpPr>
            <a:spLocks noChangeShapeType="1"/>
          </p:cNvSpPr>
          <p:nvPr/>
        </p:nvSpPr>
        <p:spPr bwMode="auto">
          <a:xfrm flipH="1">
            <a:off x="7468088" y="3853917"/>
            <a:ext cx="1649261" cy="0"/>
          </a:xfrm>
          <a:prstGeom prst="line">
            <a:avLst/>
          </a:prstGeom>
          <a:noFill/>
          <a:ln w="57150">
            <a:solidFill>
              <a:srgbClr val="FF66FF"/>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79" name="Line 7"/>
          <p:cNvSpPr>
            <a:spLocks noChangeShapeType="1"/>
          </p:cNvSpPr>
          <p:nvPr/>
        </p:nvSpPr>
        <p:spPr bwMode="auto">
          <a:xfrm flipH="1">
            <a:off x="7873091" y="4132588"/>
            <a:ext cx="1244257" cy="0"/>
          </a:xfrm>
          <a:prstGeom prst="line">
            <a:avLst/>
          </a:prstGeom>
          <a:noFill/>
          <a:ln w="57150" cap="sq">
            <a:solidFill>
              <a:srgbClr val="00B0F0"/>
            </a:solidFill>
            <a:miter lim="800000"/>
            <a:headEnd/>
            <a:tailEnd type="non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281" name="直接连接符 280"/>
          <p:cNvCxnSpPr/>
          <p:nvPr/>
        </p:nvCxnSpPr>
        <p:spPr>
          <a:xfrm>
            <a:off x="7545804" y="4882812"/>
            <a:ext cx="0" cy="288015"/>
          </a:xfrm>
          <a:prstGeom prst="line">
            <a:avLst/>
          </a:prstGeom>
          <a:noFill/>
          <a:ln w="57150">
            <a:solidFill>
              <a:srgbClr val="ED7D31"/>
            </a:solidFill>
            <a:round/>
            <a:headEnd/>
            <a:tailEnd type="triangle" w="sm" len="sm"/>
          </a:ln>
        </p:spPr>
      </p:cxnSp>
      <p:grpSp>
        <p:nvGrpSpPr>
          <p:cNvPr id="23" name="组合 22"/>
          <p:cNvGrpSpPr/>
          <p:nvPr/>
        </p:nvGrpSpPr>
        <p:grpSpPr>
          <a:xfrm>
            <a:off x="7987750" y="4534409"/>
            <a:ext cx="1128624" cy="442981"/>
            <a:chOff x="7987750" y="4534409"/>
            <a:chExt cx="1128624" cy="442981"/>
          </a:xfrm>
        </p:grpSpPr>
        <p:cxnSp>
          <p:nvCxnSpPr>
            <p:cNvPr id="285" name="直接箭头连接符 284"/>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p:spPr>
        </p:cxnSp>
        <p:sp>
          <p:nvSpPr>
            <p:cNvPr id="273"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p>
          </p:txBody>
        </p:sp>
      </p:grpSp>
      <p:sp>
        <p:nvSpPr>
          <p:cNvPr id="289" name="Rectangle 104"/>
          <p:cNvSpPr>
            <a:spLocks noChangeArrowheads="1"/>
          </p:cNvSpPr>
          <p:nvPr/>
        </p:nvSpPr>
        <p:spPr bwMode="auto">
          <a:xfrm>
            <a:off x="9943770" y="3298175"/>
            <a:ext cx="1077271" cy="404590"/>
          </a:xfrm>
          <a:prstGeom prst="rect">
            <a:avLst/>
          </a:prstGeom>
          <a:solidFill>
            <a:srgbClr val="00B0F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p>
        </p:txBody>
      </p:sp>
      <p:grpSp>
        <p:nvGrpSpPr>
          <p:cNvPr id="290" name="组合 289"/>
          <p:cNvGrpSpPr/>
          <p:nvPr/>
        </p:nvGrpSpPr>
        <p:grpSpPr>
          <a:xfrm rot="16200000">
            <a:off x="9497097" y="3239979"/>
            <a:ext cx="150880" cy="728683"/>
            <a:chOff x="6712622" y="6427719"/>
            <a:chExt cx="159131" cy="768533"/>
          </a:xfrm>
          <a:noFill/>
        </p:grpSpPr>
        <p:cxnSp>
          <p:nvCxnSpPr>
            <p:cNvPr id="292" name="直接连接符 291"/>
            <p:cNvCxnSpPr/>
            <p:nvPr/>
          </p:nvCxnSpPr>
          <p:spPr>
            <a:xfrm rot="5400000" flipH="1">
              <a:off x="6407921" y="6811986"/>
              <a:ext cx="768533" cy="0"/>
            </a:xfrm>
            <a:prstGeom prst="line">
              <a:avLst/>
            </a:prstGeom>
            <a:grpFill/>
            <a:ln w="57150">
              <a:solidFill>
                <a:srgbClr val="00B0F0"/>
              </a:solidFill>
              <a:round/>
              <a:headEnd/>
              <a:tailEnd type="none" w="lg" len="lg"/>
            </a:ln>
          </p:spPr>
        </p:cxnSp>
        <p:sp>
          <p:nvSpPr>
            <p:cNvPr id="293" name="等腰三角形 292"/>
            <p:cNvSpPr/>
            <p:nvPr/>
          </p:nvSpPr>
          <p:spPr>
            <a:xfrm>
              <a:off x="6712622" y="6708917"/>
              <a:ext cx="159131" cy="148725"/>
            </a:xfrm>
            <a:prstGeom prst="triangle">
              <a:avLst/>
            </a:prstGeom>
            <a:solidFill>
              <a:schemeClr val="bg1"/>
            </a:solidFill>
            <a:ln w="19050">
              <a:solidFill>
                <a:srgbClr val="00B0F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19" name="组合 18"/>
          <p:cNvGrpSpPr/>
          <p:nvPr/>
        </p:nvGrpSpPr>
        <p:grpSpPr>
          <a:xfrm>
            <a:off x="10790994" y="3710387"/>
            <a:ext cx="825761" cy="298438"/>
            <a:chOff x="10790994" y="3710387"/>
            <a:chExt cx="825761" cy="298438"/>
          </a:xfrm>
        </p:grpSpPr>
        <p:sp>
          <p:nvSpPr>
            <p:cNvPr id="291" name="Text Box 35"/>
            <p:cNvSpPr txBox="1">
              <a:spLocks noChangeArrowheads="1"/>
            </p:cNvSpPr>
            <p:nvPr/>
          </p:nvSpPr>
          <p:spPr bwMode="auto">
            <a:xfrm>
              <a:off x="10879904" y="3741412"/>
              <a:ext cx="736851" cy="267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cxnSp>
          <p:nvCxnSpPr>
            <p:cNvPr id="288" name="直接箭头连接符 287"/>
            <p:cNvCxnSpPr/>
            <p:nvPr/>
          </p:nvCxnSpPr>
          <p:spPr>
            <a:xfrm flipV="1">
              <a:off x="10790994" y="3710387"/>
              <a:ext cx="0" cy="276662"/>
            </a:xfrm>
            <a:prstGeom prst="straightConnector1">
              <a:avLst/>
            </a:prstGeom>
            <a:noFill/>
            <a:ln w="25400">
              <a:solidFill>
                <a:srgbClr val="FF0000"/>
              </a:solidFill>
              <a:round/>
              <a:headEnd w="lg" len="lg"/>
              <a:tailEnd type="stealth" w="lg" len="lg"/>
            </a:ln>
          </p:spPr>
        </p:cxnSp>
      </p:grpSp>
      <p:grpSp>
        <p:nvGrpSpPr>
          <p:cNvPr id="22" name="组合 21"/>
          <p:cNvGrpSpPr/>
          <p:nvPr/>
        </p:nvGrpSpPr>
        <p:grpSpPr>
          <a:xfrm>
            <a:off x="6660877" y="3861854"/>
            <a:ext cx="389597" cy="231896"/>
            <a:chOff x="6658496" y="3857092"/>
            <a:chExt cx="389597" cy="231896"/>
          </a:xfrm>
        </p:grpSpPr>
        <p:cxnSp>
          <p:nvCxnSpPr>
            <p:cNvPr id="284" name="直接箭头连接符 283"/>
            <p:cNvCxnSpPr/>
            <p:nvPr/>
          </p:nvCxnSpPr>
          <p:spPr>
            <a:xfrm>
              <a:off x="6674862" y="3867156"/>
              <a:ext cx="373231" cy="0"/>
            </a:xfrm>
            <a:prstGeom prst="straightConnector1">
              <a:avLst/>
            </a:prstGeom>
            <a:noFill/>
            <a:ln w="25400">
              <a:solidFill>
                <a:srgbClr val="FF0000"/>
              </a:solidFill>
              <a:round/>
              <a:headEnd w="lg" len="lg"/>
              <a:tailEnd type="stealth" w="lg" len="lg"/>
            </a:ln>
          </p:spPr>
        </p:cxnSp>
        <p:sp>
          <p:nvSpPr>
            <p:cNvPr id="213"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p>
          </p:txBody>
        </p:sp>
      </p:grpSp>
      <p:cxnSp>
        <p:nvCxnSpPr>
          <p:cNvPr id="217" name="直接连接符 216"/>
          <p:cNvCxnSpPr/>
          <p:nvPr/>
        </p:nvCxnSpPr>
        <p:spPr>
          <a:xfrm>
            <a:off x="7268527" y="4083159"/>
            <a:ext cx="0" cy="314191"/>
          </a:xfrm>
          <a:prstGeom prst="line">
            <a:avLst/>
          </a:prstGeom>
          <a:noFill/>
          <a:ln w="57150">
            <a:solidFill>
              <a:srgbClr val="FF66FF"/>
            </a:solidFill>
            <a:round/>
            <a:headEnd/>
            <a:tailEnd type="triangle" w="sm" len="sm"/>
          </a:ln>
        </p:spPr>
      </p:cxnSp>
      <p:grpSp>
        <p:nvGrpSpPr>
          <p:cNvPr id="219" name="组合 218"/>
          <p:cNvGrpSpPr/>
          <p:nvPr/>
        </p:nvGrpSpPr>
        <p:grpSpPr>
          <a:xfrm>
            <a:off x="6918833" y="4367229"/>
            <a:ext cx="1285607" cy="499228"/>
            <a:chOff x="6928881" y="4357181"/>
            <a:chExt cx="1285607" cy="499228"/>
          </a:xfrm>
          <a:effectLst/>
        </p:grpSpPr>
        <p:sp>
          <p:nvSpPr>
            <p:cNvPr id="220" name="任意多边形 219"/>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21" name="矩形 220">
              <a:extLst>
                <a:ext uri="{FF2B5EF4-FFF2-40B4-BE49-F238E27FC236}">
                  <a16:creationId xmlns:a16="http://schemas.microsoft.com/office/drawing/2014/main" id="{327CE1CC-D037-4CF2-8318-D9B12A452C04}"/>
                </a:ext>
              </a:extLst>
            </p:cNvPr>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2"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223"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grpSp>
        <p:nvGrpSpPr>
          <p:cNvPr id="24" name="组合 23"/>
          <p:cNvGrpSpPr/>
          <p:nvPr/>
        </p:nvGrpSpPr>
        <p:grpSpPr>
          <a:xfrm>
            <a:off x="6796385" y="5379000"/>
            <a:ext cx="534216" cy="261502"/>
            <a:chOff x="6946740" y="5532112"/>
            <a:chExt cx="534216" cy="261502"/>
          </a:xfrm>
        </p:grpSpPr>
        <p:cxnSp>
          <p:nvCxnSpPr>
            <p:cNvPr id="225" name="直接箭头连接符 224"/>
            <p:cNvCxnSpPr/>
            <p:nvPr/>
          </p:nvCxnSpPr>
          <p:spPr>
            <a:xfrm>
              <a:off x="6964917" y="5542220"/>
              <a:ext cx="516039" cy="0"/>
            </a:xfrm>
            <a:prstGeom prst="straightConnector1">
              <a:avLst/>
            </a:prstGeom>
            <a:noFill/>
            <a:ln w="25400">
              <a:solidFill>
                <a:srgbClr val="FF0000"/>
              </a:solidFill>
              <a:round/>
              <a:headEnd w="lg" len="lg"/>
              <a:tailEnd type="stealth" w="lg" len="lg"/>
            </a:ln>
          </p:spPr>
        </p:cxnSp>
        <p:sp>
          <p:nvSpPr>
            <p:cNvPr id="226" name="Text Box 38"/>
            <p:cNvSpPr txBox="1">
              <a:spLocks noChangeArrowheads="1"/>
            </p:cNvSpPr>
            <p:nvPr/>
          </p:nvSpPr>
          <p:spPr bwMode="auto">
            <a:xfrm>
              <a:off x="6946740" y="5532112"/>
              <a:ext cx="534215" cy="26150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5" name="组合 24"/>
          <p:cNvGrpSpPr/>
          <p:nvPr/>
        </p:nvGrpSpPr>
        <p:grpSpPr>
          <a:xfrm>
            <a:off x="7740435" y="5320256"/>
            <a:ext cx="1379296" cy="150880"/>
            <a:chOff x="7885840" y="5469422"/>
            <a:chExt cx="1379296" cy="150880"/>
          </a:xfrm>
        </p:grpSpPr>
        <p:cxnSp>
          <p:nvCxnSpPr>
            <p:cNvPr id="228" name="直接连接符 227"/>
            <p:cNvCxnSpPr/>
            <p:nvPr/>
          </p:nvCxnSpPr>
          <p:spPr>
            <a:xfrm>
              <a:off x="7885840" y="5542220"/>
              <a:ext cx="1379296" cy="0"/>
            </a:xfrm>
            <a:prstGeom prst="line">
              <a:avLst/>
            </a:prstGeom>
            <a:noFill/>
            <a:ln w="57150">
              <a:solidFill>
                <a:srgbClr val="ED7D31"/>
              </a:solidFill>
              <a:round/>
              <a:headEnd/>
              <a:tailEnd type="none" w="lg" len="lg"/>
            </a:ln>
          </p:spPr>
        </p:cxnSp>
        <p:sp>
          <p:nvSpPr>
            <p:cNvPr id="229" name="等腰三角形 228"/>
            <p:cNvSpPr/>
            <p:nvPr/>
          </p:nvSpPr>
          <p:spPr>
            <a:xfrm rot="5400000" flipH="1">
              <a:off x="8488030" y="5474355"/>
              <a:ext cx="150880" cy="141013"/>
            </a:xfrm>
            <a:prstGeom prst="triangle">
              <a:avLst/>
            </a:prstGeom>
            <a:solidFill>
              <a:schemeClr val="bg1"/>
            </a:solidFill>
            <a:ln w="19050">
              <a:solidFill>
                <a:srgbClr val="ED7D31"/>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280" name="Rectangle 104"/>
          <p:cNvSpPr>
            <a:spLocks noChangeArrowheads="1"/>
          </p:cNvSpPr>
          <p:nvPr/>
        </p:nvSpPr>
        <p:spPr bwMode="auto">
          <a:xfrm>
            <a:off x="7334098" y="5185822"/>
            <a:ext cx="399192"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sp>
        <p:nvSpPr>
          <p:cNvPr id="232" name="Line 7"/>
          <p:cNvSpPr>
            <a:spLocks noChangeShapeType="1"/>
          </p:cNvSpPr>
          <p:nvPr/>
        </p:nvSpPr>
        <p:spPr bwMode="auto">
          <a:xfrm flipH="1">
            <a:off x="8318122" y="2251410"/>
            <a:ext cx="812675" cy="0"/>
          </a:xfrm>
          <a:prstGeom prst="line">
            <a:avLst/>
          </a:prstGeom>
          <a:noFill/>
          <a:ln w="57150">
            <a:solidFill>
              <a:srgbClr val="ED7D31"/>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48" name="上下箭头 247"/>
          <p:cNvSpPr/>
          <p:nvPr/>
        </p:nvSpPr>
        <p:spPr>
          <a:xfrm>
            <a:off x="9074049" y="1226542"/>
            <a:ext cx="177326" cy="4934647"/>
          </a:xfrm>
          <a:prstGeom prst="upDownArrow">
            <a:avLst/>
          </a:prstGeom>
          <a:solidFill>
            <a:srgbClr val="FF66FF"/>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216" name="上下箭头 215"/>
          <p:cNvSpPr/>
          <p:nvPr/>
        </p:nvSpPr>
        <p:spPr>
          <a:xfrm>
            <a:off x="9074049" y="1226542"/>
            <a:ext cx="177326" cy="4934647"/>
          </a:xfrm>
          <a:prstGeom prst="upDownArrow">
            <a:avLst/>
          </a:prstGeom>
          <a:solidFill>
            <a:srgbClr val="00B0F0"/>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231" name="上下箭头 230"/>
          <p:cNvSpPr/>
          <p:nvPr/>
        </p:nvSpPr>
        <p:spPr>
          <a:xfrm>
            <a:off x="9074049" y="1226542"/>
            <a:ext cx="177326" cy="4934647"/>
          </a:xfrm>
          <a:prstGeom prst="upDownArrow">
            <a:avLst/>
          </a:prstGeom>
          <a:solidFill>
            <a:schemeClr val="accent2"/>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26" name="组合 25"/>
          <p:cNvGrpSpPr/>
          <p:nvPr/>
        </p:nvGrpSpPr>
        <p:grpSpPr>
          <a:xfrm>
            <a:off x="8318744" y="2318827"/>
            <a:ext cx="731766" cy="257570"/>
            <a:chOff x="8470522" y="2470728"/>
            <a:chExt cx="731766" cy="257570"/>
          </a:xfrm>
        </p:grpSpPr>
        <p:cxnSp>
          <p:nvCxnSpPr>
            <p:cNvPr id="234" name="直接箭头连接符 233"/>
            <p:cNvCxnSpPr/>
            <p:nvPr/>
          </p:nvCxnSpPr>
          <p:spPr>
            <a:xfrm flipH="1">
              <a:off x="8470522" y="2614879"/>
              <a:ext cx="332495" cy="0"/>
            </a:xfrm>
            <a:prstGeom prst="straightConnector1">
              <a:avLst/>
            </a:prstGeom>
            <a:noFill/>
            <a:ln w="25400">
              <a:solidFill>
                <a:srgbClr val="FF0000"/>
              </a:solidFill>
              <a:round/>
              <a:headEnd w="lg" len="lg"/>
              <a:tailEnd type="stealth" w="lg" len="lg"/>
            </a:ln>
          </p:spPr>
        </p:cxnSp>
        <p:sp>
          <p:nvSpPr>
            <p:cNvPr id="235" name="Text Box 50"/>
            <p:cNvSpPr txBox="1">
              <a:spLocks noChangeArrowheads="1"/>
            </p:cNvSpPr>
            <p:nvPr/>
          </p:nvSpPr>
          <p:spPr bwMode="auto">
            <a:xfrm>
              <a:off x="8822800" y="2470728"/>
              <a:ext cx="379488" cy="25757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33" name="Rectangle 104"/>
          <p:cNvSpPr>
            <a:spLocks noChangeArrowheads="1"/>
          </p:cNvSpPr>
          <p:nvPr/>
        </p:nvSpPr>
        <p:spPr bwMode="auto">
          <a:xfrm>
            <a:off x="7461095" y="2158959"/>
            <a:ext cx="847833"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grpSp>
        <p:nvGrpSpPr>
          <p:cNvPr id="57" name="组合 56"/>
          <p:cNvGrpSpPr/>
          <p:nvPr/>
        </p:nvGrpSpPr>
        <p:grpSpPr>
          <a:xfrm>
            <a:off x="10319839" y="5475103"/>
            <a:ext cx="675729" cy="502961"/>
            <a:chOff x="10319839" y="5475103"/>
            <a:chExt cx="675729" cy="502961"/>
          </a:xfrm>
        </p:grpSpPr>
        <p:sp>
          <p:nvSpPr>
            <p:cNvPr id="302" name="Line 7"/>
            <p:cNvSpPr>
              <a:spLocks noChangeShapeType="1"/>
            </p:cNvSpPr>
            <p:nvPr/>
          </p:nvSpPr>
          <p:spPr bwMode="auto">
            <a:xfrm rot="16200000">
              <a:off x="10202092" y="5860317"/>
              <a:ext cx="235494" cy="0"/>
            </a:xfrm>
            <a:prstGeom prst="line">
              <a:avLst/>
            </a:prstGeom>
            <a:noFill/>
            <a:ln w="57150">
              <a:solidFill>
                <a:srgbClr val="92D05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44" name="组合 43"/>
            <p:cNvGrpSpPr/>
            <p:nvPr/>
          </p:nvGrpSpPr>
          <p:grpSpPr>
            <a:xfrm>
              <a:off x="10538060" y="5475103"/>
              <a:ext cx="457508" cy="276999"/>
              <a:chOff x="10691214" y="5629176"/>
              <a:chExt cx="457508" cy="276999"/>
            </a:xfrm>
          </p:grpSpPr>
          <p:sp>
            <p:nvSpPr>
              <p:cNvPr id="307" name="矩形 306">
                <a:extLst>
                  <a:ext uri="{FF2B5EF4-FFF2-40B4-BE49-F238E27FC236}">
                    <a16:creationId xmlns:a16="http://schemas.microsoft.com/office/drawing/2014/main" id="{DB6FEBF0-D3C1-4E44-A076-F8543F45AA45}"/>
                  </a:ext>
                </a:extLst>
              </p:cNvPr>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308" name="矩形 307">
                <a:extLst>
                  <a:ext uri="{FF2B5EF4-FFF2-40B4-BE49-F238E27FC236}">
                    <a16:creationId xmlns:a16="http://schemas.microsoft.com/office/drawing/2014/main" id="{DB6FEBF0-D3C1-4E44-A076-F8543F45AA45}"/>
                  </a:ext>
                </a:extLst>
              </p:cNvPr>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sp>
        <p:nvSpPr>
          <p:cNvPr id="271" name="Rectangle 129"/>
          <p:cNvSpPr>
            <a:spLocks noChangeArrowheads="1"/>
          </p:cNvSpPr>
          <p:nvPr/>
        </p:nvSpPr>
        <p:spPr bwMode="auto">
          <a:xfrm>
            <a:off x="5571094" y="2097917"/>
            <a:ext cx="810414" cy="1491370"/>
          </a:xfrm>
          <a:prstGeom prst="rect">
            <a:avLst/>
          </a:prstGeom>
          <a:solidFill>
            <a:srgbClr val="00B050"/>
          </a:solidFill>
          <a:ln w="28575">
            <a:solidFill>
              <a:srgbClr val="000000"/>
            </a:solidFill>
            <a:miter lim="800000"/>
            <a:headEnd/>
            <a:tailEnd/>
          </a:ln>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p>
        </p:txBody>
      </p:sp>
      <p:grpSp>
        <p:nvGrpSpPr>
          <p:cNvPr id="321" name="组合 320"/>
          <p:cNvGrpSpPr/>
          <p:nvPr/>
        </p:nvGrpSpPr>
        <p:grpSpPr>
          <a:xfrm>
            <a:off x="6674703" y="3527618"/>
            <a:ext cx="292482" cy="292482"/>
            <a:chOff x="4039397" y="292531"/>
            <a:chExt cx="799099" cy="799099"/>
          </a:xfrm>
        </p:grpSpPr>
        <p:sp>
          <p:nvSpPr>
            <p:cNvPr id="322" name="椭圆 321"/>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3" name="图片 322"/>
            <p:cNvPicPr>
              <a:picLocks noChangeAspect="1"/>
            </p:cNvPicPr>
            <p:nvPr/>
          </p:nvPicPr>
          <p:blipFill rotWithShape="1">
            <a:blip r:embed="rId4">
              <a:clrChange>
                <a:clrFrom>
                  <a:srgbClr val="FFFFFF"/>
                </a:clrFrom>
                <a:clrTo>
                  <a:srgbClr val="FFFFFF">
                    <a:alpha val="0"/>
                  </a:srgbClr>
                </a:clrTo>
              </a:clrChange>
            </a:blip>
            <a:srcRect r="1840" b="10196"/>
            <a:stretch/>
          </p:blipFill>
          <p:spPr>
            <a:xfrm>
              <a:off x="4171397" y="462735"/>
              <a:ext cx="542284" cy="419136"/>
            </a:xfrm>
            <a:prstGeom prst="rect">
              <a:avLst/>
            </a:prstGeom>
            <a:solidFill>
              <a:schemeClr val="accent1">
                <a:lumMod val="20000"/>
                <a:lumOff val="80000"/>
              </a:schemeClr>
            </a:solidFill>
          </p:spPr>
        </p:pic>
      </p:grpSp>
      <p:grpSp>
        <p:nvGrpSpPr>
          <p:cNvPr id="324" name="组合 323"/>
          <p:cNvGrpSpPr/>
          <p:nvPr/>
        </p:nvGrpSpPr>
        <p:grpSpPr>
          <a:xfrm>
            <a:off x="7726194" y="4898872"/>
            <a:ext cx="292482" cy="292482"/>
            <a:chOff x="4039397" y="292531"/>
            <a:chExt cx="799099" cy="799099"/>
          </a:xfrm>
        </p:grpSpPr>
        <p:sp>
          <p:nvSpPr>
            <p:cNvPr id="325" name="椭圆 324"/>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6" name="图片 325"/>
            <p:cNvPicPr>
              <a:picLocks noChangeAspect="1"/>
            </p:cNvPicPr>
            <p:nvPr/>
          </p:nvPicPr>
          <p:blipFill>
            <a:blip r:embed="rId4">
              <a:clrChange>
                <a:clrFrom>
                  <a:srgbClr val="FFFFFF"/>
                </a:clrFrom>
                <a:clrTo>
                  <a:srgbClr val="FFFFFF">
                    <a:alpha val="0"/>
                  </a:srgbClr>
                </a:clrTo>
              </a:clrChange>
            </a:blip>
            <a:stretch>
              <a:fillRect/>
            </a:stretch>
          </p:blipFill>
          <p:spPr>
            <a:xfrm>
              <a:off x="4175730" y="462735"/>
              <a:ext cx="552450" cy="466724"/>
            </a:xfrm>
            <a:prstGeom prst="rect">
              <a:avLst/>
            </a:prstGeom>
            <a:solidFill>
              <a:schemeClr val="accent1">
                <a:lumMod val="20000"/>
                <a:lumOff val="80000"/>
              </a:schemeClr>
            </a:solidFill>
          </p:spPr>
        </p:pic>
      </p:grpSp>
      <p:grpSp>
        <p:nvGrpSpPr>
          <p:cNvPr id="327" name="组合 326"/>
          <p:cNvGrpSpPr/>
          <p:nvPr/>
        </p:nvGrpSpPr>
        <p:grpSpPr>
          <a:xfrm>
            <a:off x="7723442" y="2598897"/>
            <a:ext cx="292482" cy="292482"/>
            <a:chOff x="4039397" y="292531"/>
            <a:chExt cx="799099" cy="799099"/>
          </a:xfrm>
        </p:grpSpPr>
        <p:sp>
          <p:nvSpPr>
            <p:cNvPr id="328" name="椭圆 327"/>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9" name="图片 328"/>
            <p:cNvPicPr>
              <a:picLocks noChangeAspect="1"/>
            </p:cNvPicPr>
            <p:nvPr/>
          </p:nvPicPr>
          <p:blipFill rotWithShape="1">
            <a:blip r:embed="rId4">
              <a:clrChange>
                <a:clrFrom>
                  <a:srgbClr val="FFFFFF"/>
                </a:clrFrom>
                <a:clrTo>
                  <a:srgbClr val="FFFFFF">
                    <a:alpha val="0"/>
                  </a:srgbClr>
                </a:clrTo>
              </a:clrChange>
            </a:blip>
            <a:srcRect t="10833" b="7389"/>
            <a:stretch/>
          </p:blipFill>
          <p:spPr>
            <a:xfrm>
              <a:off x="4180069" y="513295"/>
              <a:ext cx="552450" cy="381679"/>
            </a:xfrm>
            <a:prstGeom prst="rect">
              <a:avLst/>
            </a:prstGeom>
            <a:solidFill>
              <a:schemeClr val="accent1">
                <a:lumMod val="20000"/>
                <a:lumOff val="80000"/>
              </a:schemeClr>
            </a:solidFill>
          </p:spPr>
        </p:pic>
      </p:grpSp>
      <p:grpSp>
        <p:nvGrpSpPr>
          <p:cNvPr id="330" name="组合 329"/>
          <p:cNvGrpSpPr/>
          <p:nvPr/>
        </p:nvGrpSpPr>
        <p:grpSpPr>
          <a:xfrm>
            <a:off x="7731301" y="3381377"/>
            <a:ext cx="292482" cy="292482"/>
            <a:chOff x="4039397" y="292531"/>
            <a:chExt cx="799099" cy="799099"/>
          </a:xfrm>
        </p:grpSpPr>
        <p:sp>
          <p:nvSpPr>
            <p:cNvPr id="331" name="椭圆 330"/>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2" name="图片 331"/>
            <p:cNvPicPr>
              <a:picLocks noChangeAspect="1"/>
            </p:cNvPicPr>
            <p:nvPr/>
          </p:nvPicPr>
          <p:blipFill rotWithShape="1">
            <a:blip r:embed="rId4">
              <a:clrChange>
                <a:clrFrom>
                  <a:srgbClr val="FFFFFF"/>
                </a:clrFrom>
                <a:clrTo>
                  <a:srgbClr val="FFFFFF">
                    <a:alpha val="0"/>
                  </a:srgbClr>
                </a:clrTo>
              </a:clrChange>
            </a:blip>
            <a:srcRect t="9998" b="10082"/>
            <a:stretch/>
          </p:blipFill>
          <p:spPr>
            <a:xfrm>
              <a:off x="4171394" y="509388"/>
              <a:ext cx="552450" cy="373004"/>
            </a:xfrm>
            <a:prstGeom prst="rect">
              <a:avLst/>
            </a:prstGeom>
            <a:solidFill>
              <a:schemeClr val="accent1">
                <a:lumMod val="20000"/>
                <a:lumOff val="80000"/>
              </a:schemeClr>
            </a:solidFill>
          </p:spPr>
        </p:pic>
      </p:grpSp>
      <p:grpSp>
        <p:nvGrpSpPr>
          <p:cNvPr id="333" name="组合 332"/>
          <p:cNvGrpSpPr/>
          <p:nvPr/>
        </p:nvGrpSpPr>
        <p:grpSpPr>
          <a:xfrm>
            <a:off x="5837034" y="2203724"/>
            <a:ext cx="292482" cy="292482"/>
            <a:chOff x="4039397" y="292531"/>
            <a:chExt cx="799099" cy="799099"/>
          </a:xfrm>
        </p:grpSpPr>
        <p:sp>
          <p:nvSpPr>
            <p:cNvPr id="334" name="椭圆 333"/>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5" name="图片 334"/>
            <p:cNvPicPr>
              <a:picLocks noChangeAspect="1"/>
            </p:cNvPicPr>
            <p:nvPr/>
          </p:nvPicPr>
          <p:blipFill rotWithShape="1">
            <a:blip r:embed="rId4">
              <a:clrChange>
                <a:clrFrom>
                  <a:srgbClr val="FFFFFF"/>
                </a:clrFrom>
                <a:clrTo>
                  <a:srgbClr val="FFFFFF">
                    <a:alpha val="0"/>
                  </a:srgbClr>
                </a:clrTo>
              </a:clrChange>
            </a:blip>
            <a:srcRect t="7977" b="10243"/>
            <a:stretch/>
          </p:blipFill>
          <p:spPr>
            <a:xfrm>
              <a:off x="4180069" y="499971"/>
              <a:ext cx="552450" cy="381679"/>
            </a:xfrm>
            <a:prstGeom prst="rect">
              <a:avLst/>
            </a:prstGeom>
            <a:solidFill>
              <a:schemeClr val="accent1">
                <a:lumMod val="20000"/>
                <a:lumOff val="80000"/>
              </a:schemeClr>
            </a:solidFill>
          </p:spPr>
        </p:pic>
      </p:grpSp>
      <p:grpSp>
        <p:nvGrpSpPr>
          <p:cNvPr id="192" name="组合 191"/>
          <p:cNvGrpSpPr/>
          <p:nvPr/>
        </p:nvGrpSpPr>
        <p:grpSpPr>
          <a:xfrm>
            <a:off x="523775" y="1157260"/>
            <a:ext cx="4792613" cy="574256"/>
            <a:chOff x="400250" y="925545"/>
            <a:chExt cx="6664199" cy="798512"/>
          </a:xfrm>
        </p:grpSpPr>
        <p:sp>
          <p:nvSpPr>
            <p:cNvPr id="344" name="矩形 7"/>
            <p:cNvSpPr/>
            <p:nvPr/>
          </p:nvSpPr>
          <p:spPr>
            <a:xfrm>
              <a:off x="400250" y="1295432"/>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b="1" kern="0">
                  <a:solidFill>
                    <a:sysClr val="window" lastClr="FFFFFF"/>
                  </a:solidFill>
                  <a:latin typeface="+mj-ea"/>
                  <a:ea typeface="+mj-ea"/>
                </a:rPr>
                <a:t>OP=43</a:t>
              </a:r>
              <a:endParaRPr lang="zh-CN" altLang="en-US" sz="1400" b="1" kern="0" dirty="0">
                <a:solidFill>
                  <a:sysClr val="window" lastClr="FFFFFF"/>
                </a:solidFill>
                <a:latin typeface="+mj-ea"/>
                <a:ea typeface="+mj-ea"/>
              </a:endParaRPr>
            </a:p>
          </p:txBody>
        </p:sp>
        <p:sp>
          <p:nvSpPr>
            <p:cNvPr id="345" name="矩形 24"/>
            <p:cNvSpPr/>
            <p:nvPr/>
          </p:nvSpPr>
          <p:spPr>
            <a:xfrm>
              <a:off x="1666907"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46" name="矩形 25"/>
            <p:cNvSpPr/>
            <p:nvPr/>
          </p:nvSpPr>
          <p:spPr>
            <a:xfrm>
              <a:off x="2725826"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rgbClr val="0000FF"/>
                  </a:solidFill>
                  <a:latin typeface="微软雅黑" panose="020B0503020204020204" pitchFamily="34" charset="-122"/>
                  <a:ea typeface="微软雅黑" panose="020B0503020204020204" pitchFamily="34" charset="-122"/>
                </a:rPr>
                <a:t>rt</a:t>
              </a:r>
              <a:endParaRPr lang="zh-CN" altLang="en-US" b="1" kern="0" dirty="0">
                <a:solidFill>
                  <a:srgbClr val="0000FF"/>
                </a:solidFill>
                <a:latin typeface="微软雅黑" panose="020B0503020204020204" pitchFamily="34" charset="-122"/>
                <a:ea typeface="微软雅黑" panose="020B0503020204020204" pitchFamily="34" charset="-122"/>
              </a:endParaRPr>
            </a:p>
          </p:txBody>
        </p:sp>
        <p:sp>
          <p:nvSpPr>
            <p:cNvPr id="347" name="TextBox 32"/>
            <p:cNvSpPr txBox="1"/>
            <p:nvPr/>
          </p:nvSpPr>
          <p:spPr>
            <a:xfrm>
              <a:off x="536291" y="925545"/>
              <a:ext cx="1031343" cy="427969"/>
            </a:xfrm>
            <a:prstGeom prst="rect">
              <a:avLst/>
            </a:prstGeom>
            <a:noFill/>
          </p:spPr>
          <p:txBody>
            <a:bodyPr>
              <a:spAutoFit/>
            </a:bodyPr>
            <a:lstStyle/>
            <a:p>
              <a:pPr algn="ctr">
                <a:defRPr/>
              </a:pPr>
              <a:r>
                <a:rPr lang="en-US" altLang="zh-CN" sz="1400" b="1" kern="0" dirty="0">
                  <a:solidFill>
                    <a:srgbClr val="0070C0"/>
                  </a:solidFill>
                  <a:latin typeface="+mj-ea"/>
                  <a:ea typeface="+mj-ea"/>
                </a:rPr>
                <a:t>6bits</a:t>
              </a:r>
              <a:endParaRPr lang="zh-CN" altLang="en-US" sz="1400" b="1" kern="0" dirty="0">
                <a:solidFill>
                  <a:srgbClr val="0070C0"/>
                </a:solidFill>
                <a:latin typeface="+mj-ea"/>
                <a:ea typeface="+mj-ea"/>
              </a:endParaRPr>
            </a:p>
          </p:txBody>
        </p:sp>
        <p:sp>
          <p:nvSpPr>
            <p:cNvPr id="348" name="矩形 26"/>
            <p:cNvSpPr/>
            <p:nvPr/>
          </p:nvSpPr>
          <p:spPr>
            <a:xfrm>
              <a:off x="3784744" y="1295432"/>
              <a:ext cx="3279705"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imm</a:t>
              </a:r>
              <a:endParaRPr lang="zh-CN" altLang="en-US" b="1" kern="0" dirty="0">
                <a:solidFill>
                  <a:sysClr val="window" lastClr="FFFFFF"/>
                </a:solidFill>
                <a:latin typeface="微软雅黑" panose="020B0503020204020204" pitchFamily="34" charset="-122"/>
                <a:ea typeface="微软雅黑" panose="020B0503020204020204" pitchFamily="34" charset="-122"/>
              </a:endParaRPr>
            </a:p>
          </p:txBody>
        </p:sp>
        <p:sp>
          <p:nvSpPr>
            <p:cNvPr id="349" name="TextBox 34"/>
            <p:cNvSpPr txBox="1"/>
            <p:nvPr/>
          </p:nvSpPr>
          <p:spPr>
            <a:xfrm>
              <a:off x="1652201" y="925545"/>
              <a:ext cx="1031342" cy="427969"/>
            </a:xfrm>
            <a:prstGeom prst="rect">
              <a:avLst/>
            </a:prstGeom>
            <a:noFill/>
          </p:spPr>
          <p:txBody>
            <a:bodyPr>
              <a:spAutoFit/>
            </a:bodyPr>
            <a:lstStyle/>
            <a:p>
              <a:pPr algn="ctr">
                <a:defRPr/>
              </a:pPr>
              <a:r>
                <a:rPr lang="en-US" altLang="zh-CN" sz="1400" b="1" kern="0" dirty="0">
                  <a:solidFill>
                    <a:srgbClr val="0070C0"/>
                  </a:solidFill>
                  <a:latin typeface="+mj-ea"/>
                  <a:ea typeface="+mj-ea"/>
                </a:rPr>
                <a:t>5bits</a:t>
              </a:r>
              <a:endParaRPr lang="zh-CN" altLang="en-US" sz="1400" b="1" kern="0" dirty="0">
                <a:solidFill>
                  <a:srgbClr val="0070C0"/>
                </a:solidFill>
                <a:latin typeface="+mj-ea"/>
                <a:ea typeface="+mj-ea"/>
              </a:endParaRPr>
            </a:p>
          </p:txBody>
        </p:sp>
        <p:sp>
          <p:nvSpPr>
            <p:cNvPr id="350" name="TextBox 35"/>
            <p:cNvSpPr txBox="1"/>
            <p:nvPr/>
          </p:nvSpPr>
          <p:spPr>
            <a:xfrm>
              <a:off x="2652292" y="925545"/>
              <a:ext cx="1033182" cy="427969"/>
            </a:xfrm>
            <a:prstGeom prst="rect">
              <a:avLst/>
            </a:prstGeom>
            <a:noFill/>
          </p:spPr>
          <p:txBody>
            <a:bodyPr>
              <a:spAutoFit/>
            </a:bodyPr>
            <a:lstStyle/>
            <a:p>
              <a:pPr algn="ctr">
                <a:defRPr/>
              </a:pPr>
              <a:r>
                <a:rPr lang="en-US" altLang="zh-CN" sz="1400" b="1" kern="0" dirty="0">
                  <a:solidFill>
                    <a:srgbClr val="0070C0"/>
                  </a:solidFill>
                  <a:latin typeface="+mj-ea"/>
                  <a:ea typeface="+mj-ea"/>
                </a:rPr>
                <a:t>5bits</a:t>
              </a:r>
              <a:endParaRPr lang="zh-CN" altLang="en-US" sz="1400" b="1" kern="0" dirty="0">
                <a:solidFill>
                  <a:srgbClr val="0070C0"/>
                </a:solidFill>
                <a:latin typeface="+mj-ea"/>
                <a:ea typeface="+mj-ea"/>
              </a:endParaRPr>
            </a:p>
          </p:txBody>
        </p:sp>
        <p:sp>
          <p:nvSpPr>
            <p:cNvPr id="351" name="TextBox 37"/>
            <p:cNvSpPr txBox="1"/>
            <p:nvPr/>
          </p:nvSpPr>
          <p:spPr>
            <a:xfrm>
              <a:off x="4819763" y="925545"/>
              <a:ext cx="1033182" cy="427969"/>
            </a:xfrm>
            <a:prstGeom prst="rect">
              <a:avLst/>
            </a:prstGeom>
            <a:noFill/>
          </p:spPr>
          <p:txBody>
            <a:bodyPr>
              <a:spAutoFit/>
            </a:bodyPr>
            <a:lstStyle/>
            <a:p>
              <a:pPr algn="ctr">
                <a:defRPr/>
              </a:pPr>
              <a:r>
                <a:rPr lang="en-US" altLang="zh-CN" sz="1400" b="1" kern="0" dirty="0">
                  <a:solidFill>
                    <a:srgbClr val="0070C0"/>
                  </a:solidFill>
                  <a:latin typeface="+mj-ea"/>
                  <a:ea typeface="+mj-ea"/>
                </a:rPr>
                <a:t>16bits</a:t>
              </a:r>
              <a:endParaRPr lang="zh-CN" altLang="en-US" sz="1400" b="1" kern="0" dirty="0">
                <a:solidFill>
                  <a:srgbClr val="0070C0"/>
                </a:solidFill>
                <a:latin typeface="+mj-ea"/>
                <a:ea typeface="+mj-ea"/>
              </a:endParaRPr>
            </a:p>
          </p:txBody>
        </p:sp>
      </p:grpSp>
      <p:sp>
        <p:nvSpPr>
          <p:cNvPr id="283" name="Line 7"/>
          <p:cNvSpPr>
            <a:spLocks noChangeShapeType="1"/>
          </p:cNvSpPr>
          <p:nvPr/>
        </p:nvSpPr>
        <p:spPr bwMode="auto">
          <a:xfrm flipH="1">
            <a:off x="8326459" y="3056935"/>
            <a:ext cx="812675" cy="0"/>
          </a:xfrm>
          <a:prstGeom prst="line">
            <a:avLst/>
          </a:prstGeom>
          <a:noFill/>
          <a:ln w="57150">
            <a:solidFill>
              <a:srgbClr val="00B050"/>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87" name="上下箭头 286"/>
          <p:cNvSpPr/>
          <p:nvPr/>
        </p:nvSpPr>
        <p:spPr>
          <a:xfrm>
            <a:off x="9074049" y="1226542"/>
            <a:ext cx="177326" cy="4934647"/>
          </a:xfrm>
          <a:prstGeom prst="upDownArrow">
            <a:avLst/>
          </a:prstGeom>
          <a:solidFill>
            <a:srgbClr val="00B050"/>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311" name="组合 310"/>
          <p:cNvGrpSpPr/>
          <p:nvPr/>
        </p:nvGrpSpPr>
        <p:grpSpPr>
          <a:xfrm>
            <a:off x="9957732" y="4191329"/>
            <a:ext cx="1158542" cy="1183791"/>
            <a:chOff x="10106025" y="4347609"/>
            <a:chExt cx="1158542" cy="1183791"/>
          </a:xfrm>
          <a:effectLst/>
        </p:grpSpPr>
        <p:sp>
          <p:nvSpPr>
            <p:cNvPr id="312" name="Rectangle 104"/>
            <p:cNvSpPr>
              <a:spLocks noChangeArrowheads="1"/>
            </p:cNvSpPr>
            <p:nvPr/>
          </p:nvSpPr>
          <p:spPr bwMode="auto">
            <a:xfrm>
              <a:off x="10106025" y="4347609"/>
              <a:ext cx="1077271" cy="1057709"/>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3" name="Text Box 36"/>
            <p:cNvSpPr txBox="1">
              <a:spLocks noChangeArrowheads="1"/>
            </p:cNvSpPr>
            <p:nvPr/>
          </p:nvSpPr>
          <p:spPr bwMode="auto">
            <a:xfrm>
              <a:off x="10187297" y="51439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4" name="Text Box 36"/>
            <p:cNvSpPr txBox="1">
              <a:spLocks noChangeArrowheads="1"/>
            </p:cNvSpPr>
            <p:nvPr/>
          </p:nvSpPr>
          <p:spPr bwMode="auto">
            <a:xfrm>
              <a:off x="10681284" y="51474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20" name="Text Box 36"/>
            <p:cNvSpPr txBox="1">
              <a:spLocks noChangeArrowheads="1"/>
            </p:cNvSpPr>
            <p:nvPr/>
          </p:nvSpPr>
          <p:spPr bwMode="auto">
            <a:xfrm>
              <a:off x="10330988" y="46656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61" name="组合 60"/>
          <p:cNvGrpSpPr/>
          <p:nvPr/>
        </p:nvGrpSpPr>
        <p:grpSpPr>
          <a:xfrm>
            <a:off x="9960717" y="5282521"/>
            <a:ext cx="505805" cy="692511"/>
            <a:chOff x="9960717" y="5282521"/>
            <a:chExt cx="505805" cy="692511"/>
          </a:xfrm>
        </p:grpSpPr>
        <p:sp>
          <p:nvSpPr>
            <p:cNvPr id="357" name="Line 7"/>
            <p:cNvSpPr>
              <a:spLocks noChangeShapeType="1"/>
            </p:cNvSpPr>
            <p:nvPr/>
          </p:nvSpPr>
          <p:spPr bwMode="auto">
            <a:xfrm rot="16200000">
              <a:off x="10043426" y="5439363"/>
              <a:ext cx="313684" cy="0"/>
            </a:xfrm>
            <a:prstGeom prst="line">
              <a:avLst/>
            </a:prstGeom>
            <a:noFill/>
            <a:ln w="57150">
              <a:solidFill>
                <a:srgbClr val="FF66FF"/>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3" name="组合 2"/>
            <p:cNvGrpSpPr/>
            <p:nvPr/>
          </p:nvGrpSpPr>
          <p:grpSpPr>
            <a:xfrm>
              <a:off x="9960717" y="5491899"/>
              <a:ext cx="505805" cy="483133"/>
              <a:chOff x="9960717" y="5491899"/>
              <a:chExt cx="505805" cy="483133"/>
            </a:xfrm>
          </p:grpSpPr>
          <p:sp>
            <p:nvSpPr>
              <p:cNvPr id="294" name="Line 7"/>
              <p:cNvSpPr>
                <a:spLocks noChangeShapeType="1"/>
              </p:cNvSpPr>
              <p:nvPr/>
            </p:nvSpPr>
            <p:spPr bwMode="auto">
              <a:xfrm rot="16200000">
                <a:off x="10012983" y="5857285"/>
                <a:ext cx="235494" cy="0"/>
              </a:xfrm>
              <a:prstGeom prst="line">
                <a:avLst/>
              </a:prstGeom>
              <a:noFill/>
              <a:ln w="57150">
                <a:solidFill>
                  <a:srgbClr val="FF66FF"/>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257" name="组合 256"/>
              <p:cNvGrpSpPr/>
              <p:nvPr/>
            </p:nvGrpSpPr>
            <p:grpSpPr>
              <a:xfrm>
                <a:off x="9960717" y="5491899"/>
                <a:ext cx="505805" cy="276999"/>
                <a:chOff x="5347918" y="5557244"/>
                <a:chExt cx="505805" cy="276999"/>
              </a:xfrm>
              <a:noFill/>
            </p:grpSpPr>
            <p:sp>
              <p:nvSpPr>
                <p:cNvPr id="263" name="流程图: 手动操作 262">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60" name="矩形 259">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261" name="矩形 260">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grpSp>
        <p:nvGrpSpPr>
          <p:cNvPr id="4" name="组合 3"/>
          <p:cNvGrpSpPr/>
          <p:nvPr/>
        </p:nvGrpSpPr>
        <p:grpSpPr>
          <a:xfrm>
            <a:off x="8116279" y="2623713"/>
            <a:ext cx="447707" cy="305302"/>
            <a:chOff x="8269502" y="2776113"/>
            <a:chExt cx="447707" cy="305302"/>
          </a:xfrm>
        </p:grpSpPr>
        <p:cxnSp>
          <p:nvCxnSpPr>
            <p:cNvPr id="361" name="直接箭头连接符 360"/>
            <p:cNvCxnSpPr/>
            <p:nvPr/>
          </p:nvCxnSpPr>
          <p:spPr>
            <a:xfrm>
              <a:off x="8269502" y="2804753"/>
              <a:ext cx="0" cy="276662"/>
            </a:xfrm>
            <a:prstGeom prst="straightConnector1">
              <a:avLst/>
            </a:prstGeom>
            <a:noFill/>
            <a:ln w="25400">
              <a:solidFill>
                <a:srgbClr val="FF0000"/>
              </a:solidFill>
              <a:round/>
              <a:headEnd w="lg" len="lg"/>
              <a:tailEnd type="stealth" w="lg" len="lg"/>
            </a:ln>
          </p:spPr>
        </p:cxnSp>
        <p:sp>
          <p:nvSpPr>
            <p:cNvPr id="362" name="Text Box 49"/>
            <p:cNvSpPr txBox="1">
              <a:spLocks noChangeArrowheads="1"/>
            </p:cNvSpPr>
            <p:nvPr/>
          </p:nvSpPr>
          <p:spPr bwMode="auto">
            <a:xfrm>
              <a:off x="8346561" y="2776113"/>
              <a:ext cx="370648" cy="26766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1" name="组合 20"/>
          <p:cNvGrpSpPr/>
          <p:nvPr/>
        </p:nvGrpSpPr>
        <p:grpSpPr>
          <a:xfrm>
            <a:off x="6397938" y="2964536"/>
            <a:ext cx="1046745" cy="150880"/>
            <a:chOff x="6549203" y="3117734"/>
            <a:chExt cx="1046745" cy="150880"/>
          </a:xfrm>
        </p:grpSpPr>
        <p:cxnSp>
          <p:nvCxnSpPr>
            <p:cNvPr id="363" name="直接连接符 362"/>
            <p:cNvCxnSpPr/>
            <p:nvPr/>
          </p:nvCxnSpPr>
          <p:spPr>
            <a:xfrm flipH="1">
              <a:off x="6549203" y="3202206"/>
              <a:ext cx="1046745" cy="0"/>
            </a:xfrm>
            <a:prstGeom prst="line">
              <a:avLst/>
            </a:prstGeom>
            <a:noFill/>
            <a:ln w="57150">
              <a:solidFill>
                <a:srgbClr val="00B050"/>
              </a:solidFill>
              <a:round/>
              <a:headEnd/>
              <a:tailEnd type="none" w="lg" len="lg"/>
            </a:ln>
          </p:spPr>
        </p:cxnSp>
        <p:sp>
          <p:nvSpPr>
            <p:cNvPr id="364" name="等腰三角形 363"/>
            <p:cNvSpPr/>
            <p:nvPr/>
          </p:nvSpPr>
          <p:spPr>
            <a:xfrm rot="16200000">
              <a:off x="6961450" y="3122667"/>
              <a:ext cx="150880" cy="141013"/>
            </a:xfrm>
            <a:prstGeom prst="triangle">
              <a:avLst/>
            </a:prstGeom>
            <a:solidFill>
              <a:schemeClr val="bg1"/>
            </a:solidFill>
            <a:ln w="19050">
              <a:solidFill>
                <a:srgbClr val="00B05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1200">
                <a:latin typeface="Segoe UI Black" panose="020B0A02040204020203" pitchFamily="34" charset="0"/>
                <a:cs typeface="Segoe UI Black" panose="020B0A02040204020203" pitchFamily="34" charset="0"/>
              </a:endParaRPr>
            </a:p>
          </p:txBody>
        </p:sp>
      </p:grpSp>
      <p:sp>
        <p:nvSpPr>
          <p:cNvPr id="244" name="Rectangle 104"/>
          <p:cNvSpPr>
            <a:spLocks noChangeArrowheads="1"/>
          </p:cNvSpPr>
          <p:nvPr/>
        </p:nvSpPr>
        <p:spPr bwMode="auto">
          <a:xfrm>
            <a:off x="7455823" y="2936607"/>
            <a:ext cx="847833"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p>
        </p:txBody>
      </p:sp>
      <p:grpSp>
        <p:nvGrpSpPr>
          <p:cNvPr id="59" name="组合 58"/>
          <p:cNvGrpSpPr/>
          <p:nvPr/>
        </p:nvGrpSpPr>
        <p:grpSpPr>
          <a:xfrm>
            <a:off x="5557660" y="1469888"/>
            <a:ext cx="482671" cy="615200"/>
            <a:chOff x="5709579" y="1621808"/>
            <a:chExt cx="482671" cy="615200"/>
          </a:xfrm>
        </p:grpSpPr>
        <p:sp>
          <p:nvSpPr>
            <p:cNvPr id="365" name="Text Box 125"/>
            <p:cNvSpPr txBox="1">
              <a:spLocks noChangeArrowheads="1"/>
            </p:cNvSpPr>
            <p:nvPr/>
          </p:nvSpPr>
          <p:spPr bwMode="auto">
            <a:xfrm>
              <a:off x="5709579" y="1621808"/>
              <a:ext cx="482671" cy="26227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366" name="Line 127"/>
            <p:cNvSpPr>
              <a:spLocks noChangeShapeType="1"/>
            </p:cNvSpPr>
            <p:nvPr/>
          </p:nvSpPr>
          <p:spPr bwMode="auto">
            <a:xfrm>
              <a:off x="5961571" y="1897389"/>
              <a:ext cx="0" cy="339619"/>
            </a:xfrm>
            <a:prstGeom prst="line">
              <a:avLst/>
            </a:prstGeom>
            <a:noFill/>
            <a:ln w="12700">
              <a:solidFill>
                <a:srgbClr val="FF0000"/>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60" name="组合 59"/>
          <p:cNvGrpSpPr/>
          <p:nvPr/>
        </p:nvGrpSpPr>
        <p:grpSpPr>
          <a:xfrm>
            <a:off x="6960509" y="2622424"/>
            <a:ext cx="658917" cy="301163"/>
            <a:chOff x="7113979" y="2776113"/>
            <a:chExt cx="658917" cy="301163"/>
          </a:xfrm>
        </p:grpSpPr>
        <p:cxnSp>
          <p:nvCxnSpPr>
            <p:cNvPr id="367" name="直接箭头连接符 366"/>
            <p:cNvCxnSpPr/>
            <p:nvPr/>
          </p:nvCxnSpPr>
          <p:spPr>
            <a:xfrm>
              <a:off x="7772896" y="2800614"/>
              <a:ext cx="0" cy="276662"/>
            </a:xfrm>
            <a:prstGeom prst="straightConnector1">
              <a:avLst/>
            </a:prstGeom>
            <a:noFill/>
            <a:ln w="25400">
              <a:solidFill>
                <a:srgbClr val="FF0000"/>
              </a:solidFill>
              <a:round/>
              <a:headEnd w="lg" len="lg"/>
              <a:tailEnd type="stealth" w="lg" len="lg"/>
            </a:ln>
          </p:spPr>
        </p:cxnSp>
        <p:sp>
          <p:nvSpPr>
            <p:cNvPr id="368" name="Text Box 9"/>
            <p:cNvSpPr txBox="1">
              <a:spLocks noChangeArrowheads="1"/>
            </p:cNvSpPr>
            <p:nvPr/>
          </p:nvSpPr>
          <p:spPr bwMode="auto">
            <a:xfrm>
              <a:off x="7113979" y="2776113"/>
              <a:ext cx="657847" cy="26054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70"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nvGrpSpPr>
          <p:cNvPr id="370" name="组合 369"/>
          <p:cNvGrpSpPr/>
          <p:nvPr/>
        </p:nvGrpSpPr>
        <p:grpSpPr>
          <a:xfrm>
            <a:off x="9961585" y="5282914"/>
            <a:ext cx="505805" cy="486377"/>
            <a:chOff x="9960717" y="5282521"/>
            <a:chExt cx="505805" cy="486377"/>
          </a:xfrm>
        </p:grpSpPr>
        <p:sp>
          <p:nvSpPr>
            <p:cNvPr id="371" name="Line 7"/>
            <p:cNvSpPr>
              <a:spLocks noChangeShapeType="1"/>
            </p:cNvSpPr>
            <p:nvPr/>
          </p:nvSpPr>
          <p:spPr bwMode="auto">
            <a:xfrm rot="16200000">
              <a:off x="10043426" y="5439363"/>
              <a:ext cx="313684" cy="0"/>
            </a:xfrm>
            <a:prstGeom prst="line">
              <a:avLst/>
            </a:prstGeom>
            <a:noFill/>
            <a:ln w="57150">
              <a:solidFill>
                <a:srgbClr val="92D050"/>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374" name="组合 373"/>
            <p:cNvGrpSpPr/>
            <p:nvPr/>
          </p:nvGrpSpPr>
          <p:grpSpPr>
            <a:xfrm>
              <a:off x="9960717" y="5491899"/>
              <a:ext cx="505805" cy="276999"/>
              <a:chOff x="5347918" y="5557244"/>
              <a:chExt cx="505805" cy="276999"/>
            </a:xfrm>
            <a:noFill/>
          </p:grpSpPr>
          <p:sp>
            <p:nvSpPr>
              <p:cNvPr id="375" name="流程图: 手动操作 374">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76" name="矩形 375">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377" name="矩形 376">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nvGrpSpPr>
          <p:cNvPr id="62" name="组合 61"/>
          <p:cNvGrpSpPr/>
          <p:nvPr/>
        </p:nvGrpSpPr>
        <p:grpSpPr>
          <a:xfrm>
            <a:off x="9417794" y="5632091"/>
            <a:ext cx="585518" cy="412670"/>
            <a:chOff x="9570242" y="5784920"/>
            <a:chExt cx="585518" cy="412670"/>
          </a:xfrm>
        </p:grpSpPr>
        <p:cxnSp>
          <p:nvCxnSpPr>
            <p:cNvPr id="378" name="直接箭头连接符 377"/>
            <p:cNvCxnSpPr/>
            <p:nvPr/>
          </p:nvCxnSpPr>
          <p:spPr>
            <a:xfrm>
              <a:off x="9832994" y="5784920"/>
              <a:ext cx="322766" cy="0"/>
            </a:xfrm>
            <a:prstGeom prst="straightConnector1">
              <a:avLst/>
            </a:prstGeom>
            <a:noFill/>
            <a:ln w="25400">
              <a:solidFill>
                <a:srgbClr val="FF0000"/>
              </a:solidFill>
              <a:round/>
              <a:headEnd w="lg" len="lg"/>
              <a:tailEnd type="stealth" w="lg" len="lg"/>
            </a:ln>
          </p:spPr>
        </p:cxnSp>
        <p:sp>
          <p:nvSpPr>
            <p:cNvPr id="379" name="Text Box 54"/>
            <p:cNvSpPr txBox="1">
              <a:spLocks noChangeArrowheads="1"/>
            </p:cNvSpPr>
            <p:nvPr/>
          </p:nvSpPr>
          <p:spPr bwMode="auto">
            <a:xfrm>
              <a:off x="9570242" y="5813671"/>
              <a:ext cx="518650" cy="38391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0" name="组合 379"/>
          <p:cNvGrpSpPr/>
          <p:nvPr/>
        </p:nvGrpSpPr>
        <p:grpSpPr>
          <a:xfrm>
            <a:off x="9213970" y="4728268"/>
            <a:ext cx="728683" cy="150880"/>
            <a:chOff x="9216337" y="4731932"/>
            <a:chExt cx="728683" cy="150880"/>
          </a:xfrm>
        </p:grpSpPr>
        <p:cxnSp>
          <p:nvCxnSpPr>
            <p:cNvPr id="381" name="直接连接符 380"/>
            <p:cNvCxnSpPr/>
            <p:nvPr/>
          </p:nvCxnSpPr>
          <p:spPr>
            <a:xfrm flipH="1">
              <a:off x="9216337" y="4807372"/>
              <a:ext cx="728683" cy="0"/>
            </a:xfrm>
            <a:prstGeom prst="line">
              <a:avLst/>
            </a:prstGeom>
            <a:noFill/>
            <a:ln w="57150">
              <a:solidFill>
                <a:srgbClr val="00B050"/>
              </a:solidFill>
              <a:round/>
              <a:headEnd/>
              <a:tailEnd type="none" w="lg" len="lg"/>
            </a:ln>
          </p:spPr>
        </p:cxnSp>
        <p:sp>
          <p:nvSpPr>
            <p:cNvPr id="382" name="等腰三角形 381"/>
            <p:cNvSpPr/>
            <p:nvPr/>
          </p:nvSpPr>
          <p:spPr>
            <a:xfrm rot="16200000">
              <a:off x="9478020" y="4736865"/>
              <a:ext cx="150880" cy="141013"/>
            </a:xfrm>
            <a:prstGeom prst="triangle">
              <a:avLst/>
            </a:prstGeom>
            <a:solidFill>
              <a:schemeClr val="bg1"/>
            </a:solidFill>
            <a:ln w="19050">
              <a:solidFill>
                <a:srgbClr val="00B05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Tree>
    <p:custDataLst>
      <p:tags r:id="rId1"/>
    </p:custDataLst>
    <p:extLst>
      <p:ext uri="{BB962C8B-B14F-4D97-AF65-F5344CB8AC3E}">
        <p14:creationId xmlns:p14="http://schemas.microsoft.com/office/powerpoint/2010/main" val="3514868292"/>
      </p:ext>
    </p:extLst>
  </p:cSld>
  <p:clrMapOvr>
    <a:masterClrMapping/>
  </p:clrMapOvr>
  <p:transition spd="slow" advClick="0" advTm="10004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wipe(left)">
                                      <p:cBhvr>
                                        <p:cTn id="7" dur="500"/>
                                        <p:tgtEl>
                                          <p:spTgt spid="19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1"/>
                                        </p:tgtEl>
                                        <p:attrNameLst>
                                          <p:attrName>style.visibility</p:attrName>
                                        </p:attrNameLst>
                                      </p:cBhvr>
                                      <p:to>
                                        <p:strVal val="visible"/>
                                      </p:to>
                                    </p:set>
                                    <p:animEffect transition="in" filter="wipe(left)">
                                      <p:cBhvr>
                                        <p:cTn id="12" dur="500"/>
                                        <p:tgtEl>
                                          <p:spTgt spid="1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42"/>
                                        </p:tgtEl>
                                        <p:attrNameLst>
                                          <p:attrName>style.visibility</p:attrName>
                                        </p:attrNameLst>
                                      </p:cBhvr>
                                      <p:to>
                                        <p:strVal val="visible"/>
                                      </p:to>
                                    </p:set>
                                    <p:animEffect transition="in" filter="wipe(up)">
                                      <p:cBhvr>
                                        <p:cTn id="17" dur="500"/>
                                        <p:tgtEl>
                                          <p:spTgt spid="34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50"/>
                                        </p:tgtEl>
                                        <p:attrNameLst>
                                          <p:attrName>style.visibility</p:attrName>
                                        </p:attrNameLst>
                                      </p:cBhvr>
                                      <p:to>
                                        <p:strVal val="visible"/>
                                      </p:to>
                                    </p:set>
                                  </p:childTnLst>
                                </p:cTn>
                              </p:par>
                            </p:childTnLst>
                          </p:cTn>
                        </p:par>
                        <p:par>
                          <p:cTn id="22" fill="hold">
                            <p:stCondLst>
                              <p:cond delay="0"/>
                            </p:stCondLst>
                            <p:childTnLst>
                              <p:par>
                                <p:cTn id="23" presetID="22" presetClass="entr" presetSubtype="2"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right)">
                                      <p:cBhvr>
                                        <p:cTn id="25" dur="500"/>
                                        <p:tgtEl>
                                          <p:spTgt spid="20"/>
                                        </p:tgtEl>
                                      </p:cBhvr>
                                    </p:animEffect>
                                  </p:childTnLst>
                                </p:cTn>
                              </p:par>
                            </p:childTnLst>
                          </p:cTn>
                        </p:par>
                        <p:par>
                          <p:cTn id="26" fill="hold">
                            <p:stCondLst>
                              <p:cond delay="500"/>
                            </p:stCondLst>
                            <p:childTnLst>
                              <p:par>
                                <p:cTn id="27" presetID="22" presetClass="entr" presetSubtype="2" fill="hold" grpId="0" nodeType="afterEffect">
                                  <p:stCondLst>
                                    <p:cond delay="0"/>
                                  </p:stCondLst>
                                  <p:childTnLst>
                                    <p:set>
                                      <p:cBhvr>
                                        <p:cTn id="28" dur="1" fill="hold">
                                          <p:stCondLst>
                                            <p:cond delay="0"/>
                                          </p:stCondLst>
                                        </p:cTn>
                                        <p:tgtEl>
                                          <p:spTgt spid="248"/>
                                        </p:tgtEl>
                                        <p:attrNameLst>
                                          <p:attrName>style.visibility</p:attrName>
                                        </p:attrNameLst>
                                      </p:cBhvr>
                                      <p:to>
                                        <p:strVal val="visible"/>
                                      </p:to>
                                    </p:set>
                                    <p:animEffect transition="in" filter="wipe(right)">
                                      <p:cBhvr>
                                        <p:cTn id="29" dur="500"/>
                                        <p:tgtEl>
                                          <p:spTgt spid="248"/>
                                        </p:tgtEl>
                                      </p:cBhvr>
                                    </p:animEffect>
                                  </p:childTnLst>
                                </p:cTn>
                              </p:par>
                            </p:childTnLst>
                          </p:cTn>
                        </p:par>
                        <p:par>
                          <p:cTn id="30" fill="hold">
                            <p:stCondLst>
                              <p:cond delay="1000"/>
                            </p:stCondLst>
                            <p:childTnLst>
                              <p:par>
                                <p:cTn id="31" presetID="22" presetClass="entr" presetSubtype="2" fill="hold" grpId="0" nodeType="afterEffect">
                                  <p:stCondLst>
                                    <p:cond delay="0"/>
                                  </p:stCondLst>
                                  <p:childTnLst>
                                    <p:set>
                                      <p:cBhvr>
                                        <p:cTn id="32" dur="1" fill="hold">
                                          <p:stCondLst>
                                            <p:cond delay="0"/>
                                          </p:stCondLst>
                                        </p:cTn>
                                        <p:tgtEl>
                                          <p:spTgt spid="278"/>
                                        </p:tgtEl>
                                        <p:attrNameLst>
                                          <p:attrName>style.visibility</p:attrName>
                                        </p:attrNameLst>
                                      </p:cBhvr>
                                      <p:to>
                                        <p:strVal val="visible"/>
                                      </p:to>
                                    </p:set>
                                    <p:animEffect transition="in" filter="wipe(right)">
                                      <p:cBhvr>
                                        <p:cTn id="33" dur="500"/>
                                        <p:tgtEl>
                                          <p:spTgt spid="278"/>
                                        </p:tgtEl>
                                      </p:cBhvr>
                                    </p:animEffect>
                                  </p:childTnLst>
                                </p:cTn>
                              </p:par>
                            </p:childTnLst>
                          </p:cTn>
                        </p:par>
                        <p:par>
                          <p:cTn id="34" fill="hold">
                            <p:stCondLst>
                              <p:cond delay="1500"/>
                            </p:stCondLst>
                            <p:childTnLst>
                              <p:par>
                                <p:cTn id="35" presetID="22" presetClass="entr" presetSubtype="2" fill="hold"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right)">
                                      <p:cBhvr>
                                        <p:cTn id="37" dur="500"/>
                                        <p:tgtEl>
                                          <p:spTgt spid="18"/>
                                        </p:tgtEl>
                                      </p:cBhvr>
                                    </p:animEffect>
                                  </p:childTnLst>
                                </p:cTn>
                              </p:par>
                            </p:childTnLst>
                          </p:cTn>
                        </p:par>
                        <p:par>
                          <p:cTn id="38" fill="hold">
                            <p:stCondLst>
                              <p:cond delay="2000"/>
                            </p:stCondLst>
                            <p:childTnLst>
                              <p:par>
                                <p:cTn id="39" presetID="22" presetClass="entr" presetSubtype="8"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left)">
                                      <p:cBhvr>
                                        <p:cTn id="41" dur="500"/>
                                        <p:tgtEl>
                                          <p:spTgt spid="22"/>
                                        </p:tgtEl>
                                      </p:cBhvr>
                                    </p:animEffect>
                                  </p:childTnLst>
                                </p:cTn>
                              </p:par>
                            </p:childTnLst>
                          </p:cTn>
                        </p:par>
                        <p:par>
                          <p:cTn id="42" fill="hold">
                            <p:stCondLst>
                              <p:cond delay="2500"/>
                            </p:stCondLst>
                            <p:childTnLst>
                              <p:par>
                                <p:cTn id="43" presetID="22" presetClass="entr" presetSubtype="2" fill="hold" nodeType="after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wipe(right)">
                                      <p:cBhvr>
                                        <p:cTn id="45" dur="500"/>
                                        <p:tgtEl>
                                          <p:spTgt spid="61"/>
                                        </p:tgtEl>
                                      </p:cBhvr>
                                    </p:animEffect>
                                  </p:childTnLst>
                                </p:cTn>
                              </p:par>
                            </p:childTnLst>
                          </p:cTn>
                        </p:par>
                        <p:par>
                          <p:cTn id="46" fill="hold">
                            <p:stCondLst>
                              <p:cond delay="3000"/>
                            </p:stCondLst>
                            <p:childTnLst>
                              <p:par>
                                <p:cTn id="47" presetID="22" presetClass="entr" presetSubtype="2" fill="hold" nodeType="afterEffect">
                                  <p:stCondLst>
                                    <p:cond delay="0"/>
                                  </p:stCondLst>
                                  <p:childTnLst>
                                    <p:set>
                                      <p:cBhvr>
                                        <p:cTn id="48" dur="1" fill="hold">
                                          <p:stCondLst>
                                            <p:cond delay="0"/>
                                          </p:stCondLst>
                                        </p:cTn>
                                        <p:tgtEl>
                                          <p:spTgt spid="321"/>
                                        </p:tgtEl>
                                        <p:attrNameLst>
                                          <p:attrName>style.visibility</p:attrName>
                                        </p:attrNameLst>
                                      </p:cBhvr>
                                      <p:to>
                                        <p:strVal val="visible"/>
                                      </p:to>
                                    </p:set>
                                    <p:animEffect transition="in" filter="wipe(right)">
                                      <p:cBhvr>
                                        <p:cTn id="49" dur="500"/>
                                        <p:tgtEl>
                                          <p:spTgt spid="321"/>
                                        </p:tgtEl>
                                      </p:cBhvr>
                                    </p:animEffect>
                                  </p:childTnLst>
                                </p:cTn>
                              </p:par>
                            </p:childTnLst>
                          </p:cTn>
                        </p:par>
                        <p:par>
                          <p:cTn id="50" fill="hold">
                            <p:stCondLst>
                              <p:cond delay="3500"/>
                            </p:stCondLst>
                            <p:childTnLst>
                              <p:par>
                                <p:cTn id="51" presetID="22" presetClass="entr" presetSubtype="2" fill="hold" nodeType="afterEffect">
                                  <p:stCondLst>
                                    <p:cond delay="0"/>
                                  </p:stCondLst>
                                  <p:childTnLst>
                                    <p:set>
                                      <p:cBhvr>
                                        <p:cTn id="52" dur="1" fill="hold">
                                          <p:stCondLst>
                                            <p:cond delay="0"/>
                                          </p:stCondLst>
                                        </p:cTn>
                                        <p:tgtEl>
                                          <p:spTgt spid="321"/>
                                        </p:tgtEl>
                                        <p:attrNameLst>
                                          <p:attrName>style.visibility</p:attrName>
                                        </p:attrNameLst>
                                      </p:cBhvr>
                                      <p:to>
                                        <p:strVal val="visible"/>
                                      </p:to>
                                    </p:set>
                                    <p:animEffect transition="in" filter="wipe(right)">
                                      <p:cBhvr>
                                        <p:cTn id="53" dur="500"/>
                                        <p:tgtEl>
                                          <p:spTgt spid="321"/>
                                        </p:tgtEl>
                                      </p:cBhvr>
                                    </p:animEffect>
                                  </p:childTnLst>
                                </p:cTn>
                              </p:par>
                            </p:childTnLst>
                          </p:cTn>
                        </p:par>
                        <p:par>
                          <p:cTn id="54" fill="hold">
                            <p:stCondLst>
                              <p:cond delay="4000"/>
                            </p:stCondLst>
                            <p:childTnLst>
                              <p:par>
                                <p:cTn id="55" presetID="22" presetClass="entr" presetSubtype="2" fill="hold" grpId="0" nodeType="afterEffect">
                                  <p:stCondLst>
                                    <p:cond delay="0"/>
                                  </p:stCondLst>
                                  <p:childTnLst>
                                    <p:set>
                                      <p:cBhvr>
                                        <p:cTn id="56" dur="1" fill="hold">
                                          <p:stCondLst>
                                            <p:cond delay="0"/>
                                          </p:stCondLst>
                                        </p:cTn>
                                        <p:tgtEl>
                                          <p:spTgt spid="270"/>
                                        </p:tgtEl>
                                        <p:attrNameLst>
                                          <p:attrName>style.visibility</p:attrName>
                                        </p:attrNameLst>
                                      </p:cBhvr>
                                      <p:to>
                                        <p:strVal val="visible"/>
                                      </p:to>
                                    </p:set>
                                    <p:animEffect transition="in" filter="wipe(right)">
                                      <p:cBhvr>
                                        <p:cTn id="57" dur="500"/>
                                        <p:tgtEl>
                                          <p:spTgt spid="27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250"/>
                                        </p:tgtEl>
                                      </p:cBhvr>
                                    </p:animEffect>
                                    <p:set>
                                      <p:cBhvr>
                                        <p:cTn id="62" dur="1" fill="hold">
                                          <p:stCondLst>
                                            <p:cond delay="499"/>
                                          </p:stCondLst>
                                        </p:cTn>
                                        <p:tgtEl>
                                          <p:spTgt spid="250"/>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20"/>
                                        </p:tgtEl>
                                      </p:cBhvr>
                                    </p:animEffect>
                                    <p:set>
                                      <p:cBhvr>
                                        <p:cTn id="65" dur="1" fill="hold">
                                          <p:stCondLst>
                                            <p:cond delay="499"/>
                                          </p:stCondLst>
                                        </p:cTn>
                                        <p:tgtEl>
                                          <p:spTgt spid="20"/>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61"/>
                                        </p:tgtEl>
                                      </p:cBhvr>
                                    </p:animEffect>
                                    <p:set>
                                      <p:cBhvr>
                                        <p:cTn id="68" dur="1" fill="hold">
                                          <p:stCondLst>
                                            <p:cond delay="499"/>
                                          </p:stCondLst>
                                        </p:cTn>
                                        <p:tgtEl>
                                          <p:spTgt spid="61"/>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18"/>
                                        </p:tgtEl>
                                      </p:cBhvr>
                                    </p:animEffect>
                                    <p:set>
                                      <p:cBhvr>
                                        <p:cTn id="71" dur="1" fill="hold">
                                          <p:stCondLst>
                                            <p:cond delay="499"/>
                                          </p:stCondLst>
                                        </p:cTn>
                                        <p:tgtEl>
                                          <p:spTgt spid="18"/>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248"/>
                                        </p:tgtEl>
                                      </p:cBhvr>
                                    </p:animEffect>
                                    <p:set>
                                      <p:cBhvr>
                                        <p:cTn id="74" dur="1" fill="hold">
                                          <p:stCondLst>
                                            <p:cond delay="499"/>
                                          </p:stCondLst>
                                        </p:cTn>
                                        <p:tgtEl>
                                          <p:spTgt spid="248"/>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278"/>
                                        </p:tgtEl>
                                      </p:cBhvr>
                                    </p:animEffect>
                                    <p:set>
                                      <p:cBhvr>
                                        <p:cTn id="77" dur="1" fill="hold">
                                          <p:stCondLst>
                                            <p:cond delay="499"/>
                                          </p:stCondLst>
                                        </p:cTn>
                                        <p:tgtEl>
                                          <p:spTgt spid="278"/>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22"/>
                                        </p:tgtEl>
                                      </p:cBhvr>
                                    </p:animEffect>
                                    <p:set>
                                      <p:cBhvr>
                                        <p:cTn id="80" dur="1" fill="hold">
                                          <p:stCondLst>
                                            <p:cond delay="499"/>
                                          </p:stCondLst>
                                        </p:cTn>
                                        <p:tgtEl>
                                          <p:spTgt spid="22"/>
                                        </p:tgtEl>
                                        <p:attrNameLst>
                                          <p:attrName>style.visibility</p:attrName>
                                        </p:attrNameLst>
                                      </p:cBhvr>
                                      <p:to>
                                        <p:strVal val="hidden"/>
                                      </p:to>
                                    </p:set>
                                  </p:childTnLst>
                                </p:cTn>
                              </p:par>
                            </p:childTnLst>
                          </p:cTn>
                        </p:par>
                        <p:par>
                          <p:cTn id="81" fill="hold">
                            <p:stCondLst>
                              <p:cond delay="500"/>
                            </p:stCondLst>
                            <p:childTnLst>
                              <p:par>
                                <p:cTn id="82" presetID="22" presetClass="entr" presetSubtype="8" fill="hold" nodeType="afterEffect">
                                  <p:stCondLst>
                                    <p:cond delay="0"/>
                                  </p:stCondLst>
                                  <p:childTnLst>
                                    <p:set>
                                      <p:cBhvr>
                                        <p:cTn id="83" dur="1" fill="hold">
                                          <p:stCondLst>
                                            <p:cond delay="0"/>
                                          </p:stCondLst>
                                        </p:cTn>
                                        <p:tgtEl>
                                          <p:spTgt spid="282"/>
                                        </p:tgtEl>
                                        <p:attrNameLst>
                                          <p:attrName>style.visibility</p:attrName>
                                        </p:attrNameLst>
                                      </p:cBhvr>
                                      <p:to>
                                        <p:strVal val="visible"/>
                                      </p:to>
                                    </p:set>
                                    <p:animEffect transition="in" filter="wipe(left)">
                                      <p:cBhvr>
                                        <p:cTn id="84" dur="500"/>
                                        <p:tgtEl>
                                          <p:spTgt spid="282"/>
                                        </p:tgtEl>
                                      </p:cBhvr>
                                    </p:animEffect>
                                  </p:childTnLst>
                                </p:cTn>
                              </p:par>
                            </p:childTnLst>
                          </p:cTn>
                        </p:par>
                        <p:par>
                          <p:cTn id="85" fill="hold">
                            <p:stCondLst>
                              <p:cond delay="1000"/>
                            </p:stCondLst>
                            <p:childTnLst>
                              <p:par>
                                <p:cTn id="86" presetID="22" presetClass="entr" presetSubtype="2" fill="hold" grpId="0" nodeType="afterEffect">
                                  <p:stCondLst>
                                    <p:cond delay="0"/>
                                  </p:stCondLst>
                                  <p:childTnLst>
                                    <p:set>
                                      <p:cBhvr>
                                        <p:cTn id="87" dur="1" fill="hold">
                                          <p:stCondLst>
                                            <p:cond delay="0"/>
                                          </p:stCondLst>
                                        </p:cTn>
                                        <p:tgtEl>
                                          <p:spTgt spid="289"/>
                                        </p:tgtEl>
                                        <p:attrNameLst>
                                          <p:attrName>style.visibility</p:attrName>
                                        </p:attrNameLst>
                                      </p:cBhvr>
                                      <p:to>
                                        <p:strVal val="visible"/>
                                      </p:to>
                                    </p:set>
                                    <p:animEffect transition="in" filter="wipe(right)">
                                      <p:cBhvr>
                                        <p:cTn id="88" dur="500"/>
                                        <p:tgtEl>
                                          <p:spTgt spid="289"/>
                                        </p:tgtEl>
                                      </p:cBhvr>
                                    </p:animEffect>
                                  </p:childTnLst>
                                </p:cTn>
                              </p:par>
                            </p:childTnLst>
                          </p:cTn>
                        </p:par>
                        <p:par>
                          <p:cTn id="89" fill="hold">
                            <p:stCondLst>
                              <p:cond delay="1500"/>
                            </p:stCondLst>
                            <p:childTnLst>
                              <p:par>
                                <p:cTn id="90" presetID="22" presetClass="entr" presetSubtype="2" fill="hold" nodeType="afterEffect">
                                  <p:stCondLst>
                                    <p:cond delay="0"/>
                                  </p:stCondLst>
                                  <p:childTnLst>
                                    <p:set>
                                      <p:cBhvr>
                                        <p:cTn id="91" dur="1" fill="hold">
                                          <p:stCondLst>
                                            <p:cond delay="0"/>
                                          </p:stCondLst>
                                        </p:cTn>
                                        <p:tgtEl>
                                          <p:spTgt spid="290"/>
                                        </p:tgtEl>
                                        <p:attrNameLst>
                                          <p:attrName>style.visibility</p:attrName>
                                        </p:attrNameLst>
                                      </p:cBhvr>
                                      <p:to>
                                        <p:strVal val="visible"/>
                                      </p:to>
                                    </p:set>
                                    <p:animEffect transition="in" filter="wipe(right)">
                                      <p:cBhvr>
                                        <p:cTn id="92" dur="500"/>
                                        <p:tgtEl>
                                          <p:spTgt spid="290"/>
                                        </p:tgtEl>
                                      </p:cBhvr>
                                    </p:animEffect>
                                  </p:childTnLst>
                                </p:cTn>
                              </p:par>
                            </p:childTnLst>
                          </p:cTn>
                        </p:par>
                        <p:par>
                          <p:cTn id="93" fill="hold">
                            <p:stCondLst>
                              <p:cond delay="2000"/>
                            </p:stCondLst>
                            <p:childTnLst>
                              <p:par>
                                <p:cTn id="94" presetID="22" presetClass="entr" presetSubtype="2" fill="hold" grpId="0" nodeType="afterEffect">
                                  <p:stCondLst>
                                    <p:cond delay="0"/>
                                  </p:stCondLst>
                                  <p:childTnLst>
                                    <p:set>
                                      <p:cBhvr>
                                        <p:cTn id="95" dur="1" fill="hold">
                                          <p:stCondLst>
                                            <p:cond delay="0"/>
                                          </p:stCondLst>
                                        </p:cTn>
                                        <p:tgtEl>
                                          <p:spTgt spid="216"/>
                                        </p:tgtEl>
                                        <p:attrNameLst>
                                          <p:attrName>style.visibility</p:attrName>
                                        </p:attrNameLst>
                                      </p:cBhvr>
                                      <p:to>
                                        <p:strVal val="visible"/>
                                      </p:to>
                                    </p:set>
                                    <p:animEffect transition="in" filter="wipe(right)">
                                      <p:cBhvr>
                                        <p:cTn id="96" dur="500"/>
                                        <p:tgtEl>
                                          <p:spTgt spid="216"/>
                                        </p:tgtEl>
                                      </p:cBhvr>
                                    </p:animEffect>
                                  </p:childTnLst>
                                </p:cTn>
                              </p:par>
                            </p:childTnLst>
                          </p:cTn>
                        </p:par>
                        <p:par>
                          <p:cTn id="97" fill="hold">
                            <p:stCondLst>
                              <p:cond delay="2500"/>
                            </p:stCondLst>
                            <p:childTnLst>
                              <p:par>
                                <p:cTn id="98" presetID="22" presetClass="entr" presetSubtype="2" fill="hold" grpId="0" nodeType="afterEffect">
                                  <p:stCondLst>
                                    <p:cond delay="0"/>
                                  </p:stCondLst>
                                  <p:childTnLst>
                                    <p:set>
                                      <p:cBhvr>
                                        <p:cTn id="99" dur="1" fill="hold">
                                          <p:stCondLst>
                                            <p:cond delay="0"/>
                                          </p:stCondLst>
                                        </p:cTn>
                                        <p:tgtEl>
                                          <p:spTgt spid="279"/>
                                        </p:tgtEl>
                                        <p:attrNameLst>
                                          <p:attrName>style.visibility</p:attrName>
                                        </p:attrNameLst>
                                      </p:cBhvr>
                                      <p:to>
                                        <p:strVal val="visible"/>
                                      </p:to>
                                    </p:set>
                                    <p:animEffect transition="in" filter="wipe(right)">
                                      <p:cBhvr>
                                        <p:cTn id="100" dur="500"/>
                                        <p:tgtEl>
                                          <p:spTgt spid="279"/>
                                        </p:tgtEl>
                                      </p:cBhvr>
                                    </p:animEffect>
                                  </p:childTnLst>
                                </p:cTn>
                              </p:par>
                            </p:childTnLst>
                          </p:cTn>
                        </p:par>
                        <p:par>
                          <p:cTn id="101" fill="hold">
                            <p:stCondLst>
                              <p:cond delay="3000"/>
                            </p:stCondLst>
                            <p:childTnLst>
                              <p:par>
                                <p:cTn id="102" presetID="22" presetClass="entr" presetSubtype="1" fill="hold" nodeType="afterEffect">
                                  <p:stCondLst>
                                    <p:cond delay="0"/>
                                  </p:stCondLst>
                                  <p:childTnLst>
                                    <p:set>
                                      <p:cBhvr>
                                        <p:cTn id="103" dur="1" fill="hold">
                                          <p:stCondLst>
                                            <p:cond delay="0"/>
                                          </p:stCondLst>
                                        </p:cTn>
                                        <p:tgtEl>
                                          <p:spTgt spid="277"/>
                                        </p:tgtEl>
                                        <p:attrNameLst>
                                          <p:attrName>style.visibility</p:attrName>
                                        </p:attrNameLst>
                                      </p:cBhvr>
                                      <p:to>
                                        <p:strVal val="visible"/>
                                      </p:to>
                                    </p:set>
                                    <p:animEffect transition="in" filter="wipe(up)">
                                      <p:cBhvr>
                                        <p:cTn id="104" dur="500"/>
                                        <p:tgtEl>
                                          <p:spTgt spid="277"/>
                                        </p:tgtEl>
                                      </p:cBhvr>
                                    </p:animEffect>
                                  </p:childTnLst>
                                </p:cTn>
                              </p:par>
                            </p:childTnLst>
                          </p:cTn>
                        </p:par>
                        <p:par>
                          <p:cTn id="105" fill="hold">
                            <p:stCondLst>
                              <p:cond delay="3500"/>
                            </p:stCondLst>
                            <p:childTnLst>
                              <p:par>
                                <p:cTn id="106" presetID="22" presetClass="entr" presetSubtype="1" fill="hold" nodeType="afterEffect">
                                  <p:stCondLst>
                                    <p:cond delay="0"/>
                                  </p:stCondLst>
                                  <p:childTnLst>
                                    <p:set>
                                      <p:cBhvr>
                                        <p:cTn id="107" dur="1" fill="hold">
                                          <p:stCondLst>
                                            <p:cond delay="0"/>
                                          </p:stCondLst>
                                        </p:cTn>
                                        <p:tgtEl>
                                          <p:spTgt spid="217"/>
                                        </p:tgtEl>
                                        <p:attrNameLst>
                                          <p:attrName>style.visibility</p:attrName>
                                        </p:attrNameLst>
                                      </p:cBhvr>
                                      <p:to>
                                        <p:strVal val="visible"/>
                                      </p:to>
                                    </p:set>
                                    <p:animEffect transition="in" filter="wipe(up)">
                                      <p:cBhvr>
                                        <p:cTn id="108" dur="500"/>
                                        <p:tgtEl>
                                          <p:spTgt spid="217"/>
                                        </p:tgtEl>
                                      </p:cBhvr>
                                    </p:animEffect>
                                  </p:childTnLst>
                                </p:cTn>
                              </p:par>
                            </p:childTnLst>
                          </p:cTn>
                        </p:par>
                        <p:par>
                          <p:cTn id="109" fill="hold">
                            <p:stCondLst>
                              <p:cond delay="4000"/>
                            </p:stCondLst>
                            <p:childTnLst>
                              <p:par>
                                <p:cTn id="110" presetID="22" presetClass="entr" presetSubtype="1" fill="hold" nodeType="afterEffect">
                                  <p:stCondLst>
                                    <p:cond delay="0"/>
                                  </p:stCondLst>
                                  <p:childTnLst>
                                    <p:set>
                                      <p:cBhvr>
                                        <p:cTn id="111" dur="1" fill="hold">
                                          <p:stCondLst>
                                            <p:cond delay="0"/>
                                          </p:stCondLst>
                                        </p:cTn>
                                        <p:tgtEl>
                                          <p:spTgt spid="219"/>
                                        </p:tgtEl>
                                        <p:attrNameLst>
                                          <p:attrName>style.visibility</p:attrName>
                                        </p:attrNameLst>
                                      </p:cBhvr>
                                      <p:to>
                                        <p:strVal val="visible"/>
                                      </p:to>
                                    </p:set>
                                    <p:animEffect transition="in" filter="wipe(up)">
                                      <p:cBhvr>
                                        <p:cTn id="112" dur="500"/>
                                        <p:tgtEl>
                                          <p:spTgt spid="219"/>
                                        </p:tgtEl>
                                      </p:cBhvr>
                                    </p:animEffect>
                                  </p:childTnLst>
                                </p:cTn>
                              </p:par>
                            </p:childTnLst>
                          </p:cTn>
                        </p:par>
                        <p:par>
                          <p:cTn id="113" fill="hold">
                            <p:stCondLst>
                              <p:cond delay="4500"/>
                            </p:stCondLst>
                            <p:childTnLst>
                              <p:par>
                                <p:cTn id="114" presetID="22" presetClass="entr" presetSubtype="1" fill="hold" nodeType="afterEffect">
                                  <p:stCondLst>
                                    <p:cond delay="0"/>
                                  </p:stCondLst>
                                  <p:childTnLst>
                                    <p:set>
                                      <p:cBhvr>
                                        <p:cTn id="115" dur="1" fill="hold">
                                          <p:stCondLst>
                                            <p:cond delay="0"/>
                                          </p:stCondLst>
                                        </p:cTn>
                                        <p:tgtEl>
                                          <p:spTgt spid="281"/>
                                        </p:tgtEl>
                                        <p:attrNameLst>
                                          <p:attrName>style.visibility</p:attrName>
                                        </p:attrNameLst>
                                      </p:cBhvr>
                                      <p:to>
                                        <p:strVal val="visible"/>
                                      </p:to>
                                    </p:set>
                                    <p:animEffect transition="in" filter="wipe(up)">
                                      <p:cBhvr>
                                        <p:cTn id="116" dur="500"/>
                                        <p:tgtEl>
                                          <p:spTgt spid="281"/>
                                        </p:tgtEl>
                                      </p:cBhvr>
                                    </p:animEffect>
                                  </p:childTnLst>
                                </p:cTn>
                              </p:par>
                            </p:childTnLst>
                          </p:cTn>
                        </p:par>
                        <p:par>
                          <p:cTn id="117" fill="hold">
                            <p:stCondLst>
                              <p:cond delay="5000"/>
                            </p:stCondLst>
                            <p:childTnLst>
                              <p:par>
                                <p:cTn id="118" presetID="22" presetClass="entr" presetSubtype="4" fill="hold" nodeType="afterEffect">
                                  <p:stCondLst>
                                    <p:cond delay="0"/>
                                  </p:stCondLst>
                                  <p:childTnLst>
                                    <p:set>
                                      <p:cBhvr>
                                        <p:cTn id="119" dur="1" fill="hold">
                                          <p:stCondLst>
                                            <p:cond delay="0"/>
                                          </p:stCondLst>
                                        </p:cTn>
                                        <p:tgtEl>
                                          <p:spTgt spid="19"/>
                                        </p:tgtEl>
                                        <p:attrNameLst>
                                          <p:attrName>style.visibility</p:attrName>
                                        </p:attrNameLst>
                                      </p:cBhvr>
                                      <p:to>
                                        <p:strVal val="visible"/>
                                      </p:to>
                                    </p:set>
                                    <p:animEffect transition="in" filter="wipe(down)">
                                      <p:cBhvr>
                                        <p:cTn id="120" dur="500"/>
                                        <p:tgtEl>
                                          <p:spTgt spid="19"/>
                                        </p:tgtEl>
                                      </p:cBhvr>
                                    </p:animEffect>
                                  </p:childTnLst>
                                </p:cTn>
                              </p:par>
                            </p:childTnLst>
                          </p:cTn>
                        </p:par>
                        <p:par>
                          <p:cTn id="121" fill="hold">
                            <p:stCondLst>
                              <p:cond delay="5500"/>
                            </p:stCondLst>
                            <p:childTnLst>
                              <p:par>
                                <p:cTn id="122" presetID="22" presetClass="entr" presetSubtype="2" fill="hold" nodeType="afterEffect">
                                  <p:stCondLst>
                                    <p:cond delay="0"/>
                                  </p:stCondLst>
                                  <p:childTnLst>
                                    <p:set>
                                      <p:cBhvr>
                                        <p:cTn id="123" dur="1" fill="hold">
                                          <p:stCondLst>
                                            <p:cond delay="0"/>
                                          </p:stCondLst>
                                        </p:cTn>
                                        <p:tgtEl>
                                          <p:spTgt spid="23"/>
                                        </p:tgtEl>
                                        <p:attrNameLst>
                                          <p:attrName>style.visibility</p:attrName>
                                        </p:attrNameLst>
                                      </p:cBhvr>
                                      <p:to>
                                        <p:strVal val="visible"/>
                                      </p:to>
                                    </p:set>
                                    <p:animEffect transition="in" filter="wipe(right)">
                                      <p:cBhvr>
                                        <p:cTn id="124" dur="500"/>
                                        <p:tgtEl>
                                          <p:spTgt spid="23"/>
                                        </p:tgtEl>
                                      </p:cBhvr>
                                    </p:animEffect>
                                  </p:childTnLst>
                                </p:cTn>
                              </p:par>
                            </p:childTnLst>
                          </p:cTn>
                        </p:par>
                        <p:par>
                          <p:cTn id="125" fill="hold">
                            <p:stCondLst>
                              <p:cond delay="6000"/>
                            </p:stCondLst>
                            <p:childTnLst>
                              <p:par>
                                <p:cTn id="126" presetID="22" presetClass="entr" presetSubtype="2" fill="hold" nodeType="afterEffect">
                                  <p:stCondLst>
                                    <p:cond delay="0"/>
                                  </p:stCondLst>
                                  <p:childTnLst>
                                    <p:set>
                                      <p:cBhvr>
                                        <p:cTn id="127" dur="1" fill="hold">
                                          <p:stCondLst>
                                            <p:cond delay="0"/>
                                          </p:stCondLst>
                                        </p:cTn>
                                        <p:tgtEl>
                                          <p:spTgt spid="324"/>
                                        </p:tgtEl>
                                        <p:attrNameLst>
                                          <p:attrName>style.visibility</p:attrName>
                                        </p:attrNameLst>
                                      </p:cBhvr>
                                      <p:to>
                                        <p:strVal val="visible"/>
                                      </p:to>
                                    </p:set>
                                    <p:animEffect transition="in" filter="wipe(right)">
                                      <p:cBhvr>
                                        <p:cTn id="128" dur="500"/>
                                        <p:tgtEl>
                                          <p:spTgt spid="324"/>
                                        </p:tgtEl>
                                      </p:cBhvr>
                                    </p:animEffect>
                                  </p:childTnLst>
                                </p:cTn>
                              </p:par>
                            </p:childTnLst>
                          </p:cTn>
                        </p:par>
                        <p:par>
                          <p:cTn id="129" fill="hold">
                            <p:stCondLst>
                              <p:cond delay="6500"/>
                            </p:stCondLst>
                            <p:childTnLst>
                              <p:par>
                                <p:cTn id="130" presetID="22" presetClass="entr" presetSubtype="2" fill="hold" nodeType="afterEffect">
                                  <p:stCondLst>
                                    <p:cond delay="0"/>
                                  </p:stCondLst>
                                  <p:childTnLst>
                                    <p:set>
                                      <p:cBhvr>
                                        <p:cTn id="131" dur="1" fill="hold">
                                          <p:stCondLst>
                                            <p:cond delay="0"/>
                                          </p:stCondLst>
                                        </p:cTn>
                                        <p:tgtEl>
                                          <p:spTgt spid="324"/>
                                        </p:tgtEl>
                                        <p:attrNameLst>
                                          <p:attrName>style.visibility</p:attrName>
                                        </p:attrNameLst>
                                      </p:cBhvr>
                                      <p:to>
                                        <p:strVal val="visible"/>
                                      </p:to>
                                    </p:set>
                                    <p:animEffect transition="in" filter="wipe(right)">
                                      <p:cBhvr>
                                        <p:cTn id="132" dur="500"/>
                                        <p:tgtEl>
                                          <p:spTgt spid="324"/>
                                        </p:tgtEl>
                                      </p:cBhvr>
                                    </p:animEffect>
                                  </p:childTnLst>
                                </p:cTn>
                              </p:par>
                            </p:childTnLst>
                          </p:cTn>
                        </p:par>
                        <p:par>
                          <p:cTn id="133" fill="hold">
                            <p:stCondLst>
                              <p:cond delay="7000"/>
                            </p:stCondLst>
                            <p:childTnLst>
                              <p:par>
                                <p:cTn id="134" presetID="22" presetClass="entr" presetSubtype="1" fill="hold" grpId="0" nodeType="afterEffect">
                                  <p:stCondLst>
                                    <p:cond delay="0"/>
                                  </p:stCondLst>
                                  <p:childTnLst>
                                    <p:set>
                                      <p:cBhvr>
                                        <p:cTn id="135" dur="1" fill="hold">
                                          <p:stCondLst>
                                            <p:cond delay="0"/>
                                          </p:stCondLst>
                                        </p:cTn>
                                        <p:tgtEl>
                                          <p:spTgt spid="280"/>
                                        </p:tgtEl>
                                        <p:attrNameLst>
                                          <p:attrName>style.visibility</p:attrName>
                                        </p:attrNameLst>
                                      </p:cBhvr>
                                      <p:to>
                                        <p:strVal val="visible"/>
                                      </p:to>
                                    </p:set>
                                    <p:animEffect transition="in" filter="wipe(up)">
                                      <p:cBhvr>
                                        <p:cTn id="136" dur="500"/>
                                        <p:tgtEl>
                                          <p:spTgt spid="280"/>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xit" presetSubtype="0" fill="hold" nodeType="clickEffect">
                                  <p:stCondLst>
                                    <p:cond delay="0"/>
                                  </p:stCondLst>
                                  <p:childTnLst>
                                    <p:animEffect transition="out" filter="fade">
                                      <p:cBhvr>
                                        <p:cTn id="140" dur="500"/>
                                        <p:tgtEl>
                                          <p:spTgt spid="290"/>
                                        </p:tgtEl>
                                      </p:cBhvr>
                                    </p:animEffect>
                                    <p:set>
                                      <p:cBhvr>
                                        <p:cTn id="141" dur="1" fill="hold">
                                          <p:stCondLst>
                                            <p:cond delay="499"/>
                                          </p:stCondLst>
                                        </p:cTn>
                                        <p:tgtEl>
                                          <p:spTgt spid="290"/>
                                        </p:tgtEl>
                                        <p:attrNameLst>
                                          <p:attrName>style.visibility</p:attrName>
                                        </p:attrNameLst>
                                      </p:cBhvr>
                                      <p:to>
                                        <p:strVal val="hidden"/>
                                      </p:to>
                                    </p:set>
                                  </p:childTnLst>
                                </p:cTn>
                              </p:par>
                              <p:par>
                                <p:cTn id="142" presetID="10" presetClass="exit" presetSubtype="0" fill="hold" grpId="1" nodeType="withEffect">
                                  <p:stCondLst>
                                    <p:cond delay="0"/>
                                  </p:stCondLst>
                                  <p:childTnLst>
                                    <p:animEffect transition="out" filter="fade">
                                      <p:cBhvr>
                                        <p:cTn id="143" dur="500"/>
                                        <p:tgtEl>
                                          <p:spTgt spid="279"/>
                                        </p:tgtEl>
                                      </p:cBhvr>
                                    </p:animEffect>
                                    <p:set>
                                      <p:cBhvr>
                                        <p:cTn id="144" dur="1" fill="hold">
                                          <p:stCondLst>
                                            <p:cond delay="499"/>
                                          </p:stCondLst>
                                        </p:cTn>
                                        <p:tgtEl>
                                          <p:spTgt spid="279"/>
                                        </p:tgtEl>
                                        <p:attrNameLst>
                                          <p:attrName>style.visibility</p:attrName>
                                        </p:attrNameLst>
                                      </p:cBhvr>
                                      <p:to>
                                        <p:strVal val="hidden"/>
                                      </p:to>
                                    </p:set>
                                  </p:childTnLst>
                                </p:cTn>
                              </p:par>
                              <p:par>
                                <p:cTn id="145" presetID="10" presetClass="exit" presetSubtype="0" fill="hold" nodeType="withEffect">
                                  <p:stCondLst>
                                    <p:cond delay="0"/>
                                  </p:stCondLst>
                                  <p:childTnLst>
                                    <p:animEffect transition="out" filter="fade">
                                      <p:cBhvr>
                                        <p:cTn id="146" dur="500"/>
                                        <p:tgtEl>
                                          <p:spTgt spid="277"/>
                                        </p:tgtEl>
                                      </p:cBhvr>
                                    </p:animEffect>
                                    <p:set>
                                      <p:cBhvr>
                                        <p:cTn id="147" dur="1" fill="hold">
                                          <p:stCondLst>
                                            <p:cond delay="499"/>
                                          </p:stCondLst>
                                        </p:cTn>
                                        <p:tgtEl>
                                          <p:spTgt spid="277"/>
                                        </p:tgtEl>
                                        <p:attrNameLst>
                                          <p:attrName>style.visibility</p:attrName>
                                        </p:attrNameLst>
                                      </p:cBhvr>
                                      <p:to>
                                        <p:strVal val="hidden"/>
                                      </p:to>
                                    </p:set>
                                  </p:childTnLst>
                                </p:cTn>
                              </p:par>
                              <p:par>
                                <p:cTn id="148" presetID="10" presetClass="exit" presetSubtype="0" fill="hold" nodeType="withEffect">
                                  <p:stCondLst>
                                    <p:cond delay="0"/>
                                  </p:stCondLst>
                                  <p:childTnLst>
                                    <p:animEffect transition="out" filter="fade">
                                      <p:cBhvr>
                                        <p:cTn id="149" dur="500"/>
                                        <p:tgtEl>
                                          <p:spTgt spid="217"/>
                                        </p:tgtEl>
                                      </p:cBhvr>
                                    </p:animEffect>
                                    <p:set>
                                      <p:cBhvr>
                                        <p:cTn id="150" dur="1" fill="hold">
                                          <p:stCondLst>
                                            <p:cond delay="499"/>
                                          </p:stCondLst>
                                        </p:cTn>
                                        <p:tgtEl>
                                          <p:spTgt spid="217"/>
                                        </p:tgtEl>
                                        <p:attrNameLst>
                                          <p:attrName>style.visibility</p:attrName>
                                        </p:attrNameLst>
                                      </p:cBhvr>
                                      <p:to>
                                        <p:strVal val="hidden"/>
                                      </p:to>
                                    </p:set>
                                  </p:childTnLst>
                                </p:cTn>
                              </p:par>
                              <p:par>
                                <p:cTn id="151" presetID="10" presetClass="exit" presetSubtype="0" fill="hold" grpId="1" nodeType="withEffect">
                                  <p:stCondLst>
                                    <p:cond delay="0"/>
                                  </p:stCondLst>
                                  <p:childTnLst>
                                    <p:animEffect transition="out" filter="fade">
                                      <p:cBhvr>
                                        <p:cTn id="152" dur="500"/>
                                        <p:tgtEl>
                                          <p:spTgt spid="216"/>
                                        </p:tgtEl>
                                      </p:cBhvr>
                                    </p:animEffect>
                                    <p:set>
                                      <p:cBhvr>
                                        <p:cTn id="153" dur="1" fill="hold">
                                          <p:stCondLst>
                                            <p:cond delay="499"/>
                                          </p:stCondLst>
                                        </p:cTn>
                                        <p:tgtEl>
                                          <p:spTgt spid="216"/>
                                        </p:tgtEl>
                                        <p:attrNameLst>
                                          <p:attrName>style.visibility</p:attrName>
                                        </p:attrNameLst>
                                      </p:cBhvr>
                                      <p:to>
                                        <p:strVal val="hidden"/>
                                      </p:to>
                                    </p:set>
                                  </p:childTnLst>
                                </p:cTn>
                              </p:par>
                              <p:par>
                                <p:cTn id="154" presetID="10" presetClass="exit" presetSubtype="0" fill="hold" nodeType="withEffect">
                                  <p:stCondLst>
                                    <p:cond delay="0"/>
                                  </p:stCondLst>
                                  <p:childTnLst>
                                    <p:animEffect transition="out" filter="fade">
                                      <p:cBhvr>
                                        <p:cTn id="155" dur="500"/>
                                        <p:tgtEl>
                                          <p:spTgt spid="219"/>
                                        </p:tgtEl>
                                      </p:cBhvr>
                                    </p:animEffect>
                                    <p:set>
                                      <p:cBhvr>
                                        <p:cTn id="156" dur="1" fill="hold">
                                          <p:stCondLst>
                                            <p:cond delay="499"/>
                                          </p:stCondLst>
                                        </p:cTn>
                                        <p:tgtEl>
                                          <p:spTgt spid="219"/>
                                        </p:tgtEl>
                                        <p:attrNameLst>
                                          <p:attrName>style.visibility</p:attrName>
                                        </p:attrNameLst>
                                      </p:cBhvr>
                                      <p:to>
                                        <p:strVal val="hidden"/>
                                      </p:to>
                                    </p:set>
                                  </p:childTnLst>
                                </p:cTn>
                              </p:par>
                              <p:par>
                                <p:cTn id="157" presetID="10" presetClass="exit" presetSubtype="0" fill="hold" nodeType="withEffect">
                                  <p:stCondLst>
                                    <p:cond delay="0"/>
                                  </p:stCondLst>
                                  <p:childTnLst>
                                    <p:animEffect transition="out" filter="fade">
                                      <p:cBhvr>
                                        <p:cTn id="158" dur="500"/>
                                        <p:tgtEl>
                                          <p:spTgt spid="281"/>
                                        </p:tgtEl>
                                      </p:cBhvr>
                                    </p:animEffect>
                                    <p:set>
                                      <p:cBhvr>
                                        <p:cTn id="159" dur="1" fill="hold">
                                          <p:stCondLst>
                                            <p:cond delay="499"/>
                                          </p:stCondLst>
                                        </p:cTn>
                                        <p:tgtEl>
                                          <p:spTgt spid="281"/>
                                        </p:tgtEl>
                                        <p:attrNameLst>
                                          <p:attrName>style.visibility</p:attrName>
                                        </p:attrNameLst>
                                      </p:cBhvr>
                                      <p:to>
                                        <p:strVal val="hidden"/>
                                      </p:to>
                                    </p:set>
                                  </p:childTnLst>
                                </p:cTn>
                              </p:par>
                              <p:par>
                                <p:cTn id="160" presetID="10" presetClass="exit" presetSubtype="0" fill="hold" nodeType="withEffect">
                                  <p:stCondLst>
                                    <p:cond delay="0"/>
                                  </p:stCondLst>
                                  <p:childTnLst>
                                    <p:animEffect transition="out" filter="fade">
                                      <p:cBhvr>
                                        <p:cTn id="161" dur="500"/>
                                        <p:tgtEl>
                                          <p:spTgt spid="19"/>
                                        </p:tgtEl>
                                      </p:cBhvr>
                                    </p:animEffect>
                                    <p:set>
                                      <p:cBhvr>
                                        <p:cTn id="162" dur="1" fill="hold">
                                          <p:stCondLst>
                                            <p:cond delay="499"/>
                                          </p:stCondLst>
                                        </p:cTn>
                                        <p:tgtEl>
                                          <p:spTgt spid="19"/>
                                        </p:tgtEl>
                                        <p:attrNameLst>
                                          <p:attrName>style.visibility</p:attrName>
                                        </p:attrNameLst>
                                      </p:cBhvr>
                                      <p:to>
                                        <p:strVal val="hidden"/>
                                      </p:to>
                                    </p:set>
                                  </p:childTnLst>
                                </p:cTn>
                              </p:par>
                              <p:par>
                                <p:cTn id="163" presetID="10" presetClass="exit" presetSubtype="0" fill="hold" nodeType="withEffect">
                                  <p:stCondLst>
                                    <p:cond delay="0"/>
                                  </p:stCondLst>
                                  <p:childTnLst>
                                    <p:animEffect transition="out" filter="fade">
                                      <p:cBhvr>
                                        <p:cTn id="164" dur="500"/>
                                        <p:tgtEl>
                                          <p:spTgt spid="19"/>
                                        </p:tgtEl>
                                      </p:cBhvr>
                                    </p:animEffect>
                                    <p:set>
                                      <p:cBhvr>
                                        <p:cTn id="165" dur="1" fill="hold">
                                          <p:stCondLst>
                                            <p:cond delay="499"/>
                                          </p:stCondLst>
                                        </p:cTn>
                                        <p:tgtEl>
                                          <p:spTgt spid="19"/>
                                        </p:tgtEl>
                                        <p:attrNameLst>
                                          <p:attrName>style.visibility</p:attrName>
                                        </p:attrNameLst>
                                      </p:cBhvr>
                                      <p:to>
                                        <p:strVal val="hidden"/>
                                      </p:to>
                                    </p:set>
                                  </p:childTnLst>
                                </p:cTn>
                              </p:par>
                              <p:par>
                                <p:cTn id="166" presetID="10" presetClass="exit" presetSubtype="0" fill="hold" nodeType="withEffect">
                                  <p:stCondLst>
                                    <p:cond delay="0"/>
                                  </p:stCondLst>
                                  <p:childTnLst>
                                    <p:animEffect transition="out" filter="fade">
                                      <p:cBhvr>
                                        <p:cTn id="167" dur="500"/>
                                        <p:tgtEl>
                                          <p:spTgt spid="23"/>
                                        </p:tgtEl>
                                      </p:cBhvr>
                                    </p:animEffect>
                                    <p:set>
                                      <p:cBhvr>
                                        <p:cTn id="168" dur="1" fill="hold">
                                          <p:stCondLst>
                                            <p:cond delay="499"/>
                                          </p:stCondLst>
                                        </p:cTn>
                                        <p:tgtEl>
                                          <p:spTgt spid="23"/>
                                        </p:tgtEl>
                                        <p:attrNameLst>
                                          <p:attrName>style.visibility</p:attrName>
                                        </p:attrNameLst>
                                      </p:cBhvr>
                                      <p:to>
                                        <p:strVal val="hidden"/>
                                      </p:to>
                                    </p:set>
                                  </p:childTnLst>
                                </p:cTn>
                              </p:par>
                            </p:childTnLst>
                          </p:cTn>
                        </p:par>
                        <p:par>
                          <p:cTn id="169" fill="hold">
                            <p:stCondLst>
                              <p:cond delay="500"/>
                            </p:stCondLst>
                            <p:childTnLst>
                              <p:par>
                                <p:cTn id="170" presetID="22" presetClass="entr" presetSubtype="8" fill="hold" nodeType="afterEffect">
                                  <p:stCondLst>
                                    <p:cond delay="0"/>
                                  </p:stCondLst>
                                  <p:childTnLst>
                                    <p:set>
                                      <p:cBhvr>
                                        <p:cTn id="171" dur="1" fill="hold">
                                          <p:stCondLst>
                                            <p:cond delay="0"/>
                                          </p:stCondLst>
                                        </p:cTn>
                                        <p:tgtEl>
                                          <p:spTgt spid="286"/>
                                        </p:tgtEl>
                                        <p:attrNameLst>
                                          <p:attrName>style.visibility</p:attrName>
                                        </p:attrNameLst>
                                      </p:cBhvr>
                                      <p:to>
                                        <p:strVal val="visible"/>
                                      </p:to>
                                    </p:set>
                                    <p:animEffect transition="in" filter="wipe(left)">
                                      <p:cBhvr>
                                        <p:cTn id="172" dur="500"/>
                                        <p:tgtEl>
                                          <p:spTgt spid="286"/>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8" fill="hold" nodeType="clickEffect">
                                  <p:stCondLst>
                                    <p:cond delay="0"/>
                                  </p:stCondLst>
                                  <p:childTnLst>
                                    <p:set>
                                      <p:cBhvr>
                                        <p:cTn id="176" dur="1" fill="hold">
                                          <p:stCondLst>
                                            <p:cond delay="0"/>
                                          </p:stCondLst>
                                        </p:cTn>
                                        <p:tgtEl>
                                          <p:spTgt spid="25"/>
                                        </p:tgtEl>
                                        <p:attrNameLst>
                                          <p:attrName>style.visibility</p:attrName>
                                        </p:attrNameLst>
                                      </p:cBhvr>
                                      <p:to>
                                        <p:strVal val="visible"/>
                                      </p:to>
                                    </p:set>
                                    <p:animEffect transition="in" filter="wipe(left)">
                                      <p:cBhvr>
                                        <p:cTn id="177" dur="500"/>
                                        <p:tgtEl>
                                          <p:spTgt spid="25"/>
                                        </p:tgtEl>
                                      </p:cBhvr>
                                    </p:animEffect>
                                  </p:childTnLst>
                                </p:cTn>
                              </p:par>
                            </p:childTnLst>
                          </p:cTn>
                        </p:par>
                        <p:par>
                          <p:cTn id="178" fill="hold">
                            <p:stCondLst>
                              <p:cond delay="500"/>
                            </p:stCondLst>
                            <p:childTnLst>
                              <p:par>
                                <p:cTn id="179" presetID="22" presetClass="entr" presetSubtype="4" fill="hold" grpId="0" nodeType="afterEffect">
                                  <p:stCondLst>
                                    <p:cond delay="0"/>
                                  </p:stCondLst>
                                  <p:childTnLst>
                                    <p:set>
                                      <p:cBhvr>
                                        <p:cTn id="180" dur="1" fill="hold">
                                          <p:stCondLst>
                                            <p:cond delay="0"/>
                                          </p:stCondLst>
                                        </p:cTn>
                                        <p:tgtEl>
                                          <p:spTgt spid="231"/>
                                        </p:tgtEl>
                                        <p:attrNameLst>
                                          <p:attrName>style.visibility</p:attrName>
                                        </p:attrNameLst>
                                      </p:cBhvr>
                                      <p:to>
                                        <p:strVal val="visible"/>
                                      </p:to>
                                    </p:set>
                                    <p:animEffect transition="in" filter="wipe(down)">
                                      <p:cBhvr>
                                        <p:cTn id="181" dur="500"/>
                                        <p:tgtEl>
                                          <p:spTgt spid="231"/>
                                        </p:tgtEl>
                                      </p:cBhvr>
                                    </p:animEffect>
                                  </p:childTnLst>
                                </p:cTn>
                              </p:par>
                            </p:childTnLst>
                          </p:cTn>
                        </p:par>
                        <p:par>
                          <p:cTn id="182" fill="hold">
                            <p:stCondLst>
                              <p:cond delay="1000"/>
                            </p:stCondLst>
                            <p:childTnLst>
                              <p:par>
                                <p:cTn id="183" presetID="22" presetClass="entr" presetSubtype="2" fill="hold" grpId="0" nodeType="afterEffect">
                                  <p:stCondLst>
                                    <p:cond delay="0"/>
                                  </p:stCondLst>
                                  <p:childTnLst>
                                    <p:set>
                                      <p:cBhvr>
                                        <p:cTn id="184" dur="1" fill="hold">
                                          <p:stCondLst>
                                            <p:cond delay="0"/>
                                          </p:stCondLst>
                                        </p:cTn>
                                        <p:tgtEl>
                                          <p:spTgt spid="232"/>
                                        </p:tgtEl>
                                        <p:attrNameLst>
                                          <p:attrName>style.visibility</p:attrName>
                                        </p:attrNameLst>
                                      </p:cBhvr>
                                      <p:to>
                                        <p:strVal val="visible"/>
                                      </p:to>
                                    </p:set>
                                    <p:animEffect transition="in" filter="wipe(right)">
                                      <p:cBhvr>
                                        <p:cTn id="185" dur="500"/>
                                        <p:tgtEl>
                                          <p:spTgt spid="232"/>
                                        </p:tgtEl>
                                      </p:cBhvr>
                                    </p:animEffect>
                                  </p:childTnLst>
                                </p:cTn>
                              </p:par>
                            </p:childTnLst>
                          </p:cTn>
                        </p:par>
                        <p:par>
                          <p:cTn id="186" fill="hold">
                            <p:stCondLst>
                              <p:cond delay="1500"/>
                            </p:stCondLst>
                            <p:childTnLst>
                              <p:par>
                                <p:cTn id="187" presetID="22" presetClass="entr" presetSubtype="8" fill="hold" nodeType="afterEffect">
                                  <p:stCondLst>
                                    <p:cond delay="0"/>
                                  </p:stCondLst>
                                  <p:childTnLst>
                                    <p:set>
                                      <p:cBhvr>
                                        <p:cTn id="188" dur="1" fill="hold">
                                          <p:stCondLst>
                                            <p:cond delay="0"/>
                                          </p:stCondLst>
                                        </p:cTn>
                                        <p:tgtEl>
                                          <p:spTgt spid="24"/>
                                        </p:tgtEl>
                                        <p:attrNameLst>
                                          <p:attrName>style.visibility</p:attrName>
                                        </p:attrNameLst>
                                      </p:cBhvr>
                                      <p:to>
                                        <p:strVal val="visible"/>
                                      </p:to>
                                    </p:set>
                                    <p:animEffect transition="in" filter="wipe(left)">
                                      <p:cBhvr>
                                        <p:cTn id="189" dur="500"/>
                                        <p:tgtEl>
                                          <p:spTgt spid="24"/>
                                        </p:tgtEl>
                                      </p:cBhvr>
                                    </p:animEffect>
                                  </p:childTnLst>
                                </p:cTn>
                              </p:par>
                            </p:childTnLst>
                          </p:cTn>
                        </p:par>
                        <p:par>
                          <p:cTn id="190" fill="hold">
                            <p:stCondLst>
                              <p:cond delay="2000"/>
                            </p:stCondLst>
                            <p:childTnLst>
                              <p:par>
                                <p:cTn id="191" presetID="22" presetClass="entr" presetSubtype="2" fill="hold" nodeType="afterEffect">
                                  <p:stCondLst>
                                    <p:cond delay="0"/>
                                  </p:stCondLst>
                                  <p:childTnLst>
                                    <p:set>
                                      <p:cBhvr>
                                        <p:cTn id="192" dur="1" fill="hold">
                                          <p:stCondLst>
                                            <p:cond delay="0"/>
                                          </p:stCondLst>
                                        </p:cTn>
                                        <p:tgtEl>
                                          <p:spTgt spid="26"/>
                                        </p:tgtEl>
                                        <p:attrNameLst>
                                          <p:attrName>style.visibility</p:attrName>
                                        </p:attrNameLst>
                                      </p:cBhvr>
                                      <p:to>
                                        <p:strVal val="visible"/>
                                      </p:to>
                                    </p:set>
                                    <p:animEffect transition="in" filter="wipe(right)">
                                      <p:cBhvr>
                                        <p:cTn id="193" dur="500"/>
                                        <p:tgtEl>
                                          <p:spTgt spid="26"/>
                                        </p:tgtEl>
                                      </p:cBhvr>
                                    </p:animEffect>
                                  </p:childTnLst>
                                </p:cTn>
                              </p:par>
                            </p:childTnLst>
                          </p:cTn>
                        </p:par>
                        <p:par>
                          <p:cTn id="194" fill="hold">
                            <p:stCondLst>
                              <p:cond delay="2500"/>
                            </p:stCondLst>
                            <p:childTnLst>
                              <p:par>
                                <p:cTn id="195" presetID="22" presetClass="entr" presetSubtype="4" fill="hold" nodeType="afterEffect">
                                  <p:stCondLst>
                                    <p:cond delay="0"/>
                                  </p:stCondLst>
                                  <p:childTnLst>
                                    <p:set>
                                      <p:cBhvr>
                                        <p:cTn id="196" dur="1" fill="hold">
                                          <p:stCondLst>
                                            <p:cond delay="0"/>
                                          </p:stCondLst>
                                        </p:cTn>
                                        <p:tgtEl>
                                          <p:spTgt spid="327"/>
                                        </p:tgtEl>
                                        <p:attrNameLst>
                                          <p:attrName>style.visibility</p:attrName>
                                        </p:attrNameLst>
                                      </p:cBhvr>
                                      <p:to>
                                        <p:strVal val="visible"/>
                                      </p:to>
                                    </p:set>
                                    <p:animEffect transition="in" filter="wipe(down)">
                                      <p:cBhvr>
                                        <p:cTn id="197" dur="500"/>
                                        <p:tgtEl>
                                          <p:spTgt spid="327"/>
                                        </p:tgtEl>
                                      </p:cBhvr>
                                    </p:animEffect>
                                  </p:childTnLst>
                                </p:cTn>
                              </p:par>
                            </p:childTnLst>
                          </p:cTn>
                        </p:par>
                        <p:par>
                          <p:cTn id="198" fill="hold">
                            <p:stCondLst>
                              <p:cond delay="3000"/>
                            </p:stCondLst>
                            <p:childTnLst>
                              <p:par>
                                <p:cTn id="199" presetID="22" presetClass="entr" presetSubtype="4" fill="hold" nodeType="afterEffect">
                                  <p:stCondLst>
                                    <p:cond delay="0"/>
                                  </p:stCondLst>
                                  <p:childTnLst>
                                    <p:set>
                                      <p:cBhvr>
                                        <p:cTn id="200" dur="1" fill="hold">
                                          <p:stCondLst>
                                            <p:cond delay="0"/>
                                          </p:stCondLst>
                                        </p:cTn>
                                        <p:tgtEl>
                                          <p:spTgt spid="327"/>
                                        </p:tgtEl>
                                        <p:attrNameLst>
                                          <p:attrName>style.visibility</p:attrName>
                                        </p:attrNameLst>
                                      </p:cBhvr>
                                      <p:to>
                                        <p:strVal val="visible"/>
                                      </p:to>
                                    </p:set>
                                    <p:animEffect transition="in" filter="wipe(down)">
                                      <p:cBhvr>
                                        <p:cTn id="201" dur="500"/>
                                        <p:tgtEl>
                                          <p:spTgt spid="327"/>
                                        </p:tgtEl>
                                      </p:cBhvr>
                                    </p:animEffect>
                                  </p:childTnLst>
                                </p:cTn>
                              </p:par>
                            </p:childTnLst>
                          </p:cTn>
                        </p:par>
                        <p:par>
                          <p:cTn id="202" fill="hold">
                            <p:stCondLst>
                              <p:cond delay="3500"/>
                            </p:stCondLst>
                            <p:childTnLst>
                              <p:par>
                                <p:cTn id="203" presetID="22" presetClass="entr" presetSubtype="2" fill="hold" grpId="0" nodeType="afterEffect">
                                  <p:stCondLst>
                                    <p:cond delay="0"/>
                                  </p:stCondLst>
                                  <p:childTnLst>
                                    <p:set>
                                      <p:cBhvr>
                                        <p:cTn id="204" dur="1" fill="hold">
                                          <p:stCondLst>
                                            <p:cond delay="0"/>
                                          </p:stCondLst>
                                        </p:cTn>
                                        <p:tgtEl>
                                          <p:spTgt spid="233"/>
                                        </p:tgtEl>
                                        <p:attrNameLst>
                                          <p:attrName>style.visibility</p:attrName>
                                        </p:attrNameLst>
                                      </p:cBhvr>
                                      <p:to>
                                        <p:strVal val="visible"/>
                                      </p:to>
                                    </p:set>
                                    <p:animEffect transition="in" filter="wipe(right)">
                                      <p:cBhvr>
                                        <p:cTn id="205" dur="500"/>
                                        <p:tgtEl>
                                          <p:spTgt spid="233"/>
                                        </p:tgtEl>
                                      </p:cBhvr>
                                    </p:animEffect>
                                  </p:childTnLst>
                                </p:cTn>
                              </p:par>
                            </p:childTnLst>
                          </p:cTn>
                        </p:par>
                      </p:childTnLst>
                    </p:cTn>
                  </p:par>
                  <p:par>
                    <p:cTn id="206" fill="hold">
                      <p:stCondLst>
                        <p:cond delay="indefinite"/>
                      </p:stCondLst>
                      <p:childTnLst>
                        <p:par>
                          <p:cTn id="207" fill="hold">
                            <p:stCondLst>
                              <p:cond delay="0"/>
                            </p:stCondLst>
                            <p:childTnLst>
                              <p:par>
                                <p:cTn id="208" presetID="10" presetClass="exit" presetSubtype="0" fill="hold" nodeType="clickEffect">
                                  <p:stCondLst>
                                    <p:cond delay="0"/>
                                  </p:stCondLst>
                                  <p:childTnLst>
                                    <p:animEffect transition="out" filter="fade">
                                      <p:cBhvr>
                                        <p:cTn id="209" dur="500"/>
                                        <p:tgtEl>
                                          <p:spTgt spid="25"/>
                                        </p:tgtEl>
                                      </p:cBhvr>
                                    </p:animEffect>
                                    <p:set>
                                      <p:cBhvr>
                                        <p:cTn id="210" dur="1" fill="hold">
                                          <p:stCondLst>
                                            <p:cond delay="499"/>
                                          </p:stCondLst>
                                        </p:cTn>
                                        <p:tgtEl>
                                          <p:spTgt spid="25"/>
                                        </p:tgtEl>
                                        <p:attrNameLst>
                                          <p:attrName>style.visibility</p:attrName>
                                        </p:attrNameLst>
                                      </p:cBhvr>
                                      <p:to>
                                        <p:strVal val="hidden"/>
                                      </p:to>
                                    </p:set>
                                  </p:childTnLst>
                                </p:cTn>
                              </p:par>
                              <p:par>
                                <p:cTn id="211" presetID="10" presetClass="exit" presetSubtype="0" fill="hold" grpId="1" nodeType="withEffect">
                                  <p:stCondLst>
                                    <p:cond delay="0"/>
                                  </p:stCondLst>
                                  <p:childTnLst>
                                    <p:animEffect transition="out" filter="fade">
                                      <p:cBhvr>
                                        <p:cTn id="212" dur="500"/>
                                        <p:tgtEl>
                                          <p:spTgt spid="231"/>
                                        </p:tgtEl>
                                      </p:cBhvr>
                                    </p:animEffect>
                                    <p:set>
                                      <p:cBhvr>
                                        <p:cTn id="213" dur="1" fill="hold">
                                          <p:stCondLst>
                                            <p:cond delay="499"/>
                                          </p:stCondLst>
                                        </p:cTn>
                                        <p:tgtEl>
                                          <p:spTgt spid="231"/>
                                        </p:tgtEl>
                                        <p:attrNameLst>
                                          <p:attrName>style.visibility</p:attrName>
                                        </p:attrNameLst>
                                      </p:cBhvr>
                                      <p:to>
                                        <p:strVal val="hidden"/>
                                      </p:to>
                                    </p:set>
                                  </p:childTnLst>
                                </p:cTn>
                              </p:par>
                              <p:par>
                                <p:cTn id="214" presetID="10" presetClass="exit" presetSubtype="0" fill="hold" grpId="1" nodeType="withEffect">
                                  <p:stCondLst>
                                    <p:cond delay="0"/>
                                  </p:stCondLst>
                                  <p:childTnLst>
                                    <p:animEffect transition="out" filter="fade">
                                      <p:cBhvr>
                                        <p:cTn id="215" dur="500"/>
                                        <p:tgtEl>
                                          <p:spTgt spid="232"/>
                                        </p:tgtEl>
                                      </p:cBhvr>
                                    </p:animEffect>
                                    <p:set>
                                      <p:cBhvr>
                                        <p:cTn id="216" dur="1" fill="hold">
                                          <p:stCondLst>
                                            <p:cond delay="499"/>
                                          </p:stCondLst>
                                        </p:cTn>
                                        <p:tgtEl>
                                          <p:spTgt spid="232"/>
                                        </p:tgtEl>
                                        <p:attrNameLst>
                                          <p:attrName>style.visibility</p:attrName>
                                        </p:attrNameLst>
                                      </p:cBhvr>
                                      <p:to>
                                        <p:strVal val="hidden"/>
                                      </p:to>
                                    </p:set>
                                  </p:childTnLst>
                                </p:cTn>
                              </p:par>
                              <p:par>
                                <p:cTn id="217" presetID="10" presetClass="exit" presetSubtype="0" fill="hold" nodeType="withEffect">
                                  <p:stCondLst>
                                    <p:cond delay="0"/>
                                  </p:stCondLst>
                                  <p:childTnLst>
                                    <p:animEffect transition="out" filter="fade">
                                      <p:cBhvr>
                                        <p:cTn id="218" dur="500"/>
                                        <p:tgtEl>
                                          <p:spTgt spid="24"/>
                                        </p:tgtEl>
                                      </p:cBhvr>
                                    </p:animEffect>
                                    <p:set>
                                      <p:cBhvr>
                                        <p:cTn id="219" dur="1" fill="hold">
                                          <p:stCondLst>
                                            <p:cond delay="499"/>
                                          </p:stCondLst>
                                        </p:cTn>
                                        <p:tgtEl>
                                          <p:spTgt spid="24"/>
                                        </p:tgtEl>
                                        <p:attrNameLst>
                                          <p:attrName>style.visibility</p:attrName>
                                        </p:attrNameLst>
                                      </p:cBhvr>
                                      <p:to>
                                        <p:strVal val="hidden"/>
                                      </p:to>
                                    </p:set>
                                  </p:childTnLst>
                                </p:cTn>
                              </p:par>
                              <p:par>
                                <p:cTn id="220" presetID="10" presetClass="exit" presetSubtype="0" fill="hold" nodeType="withEffect">
                                  <p:stCondLst>
                                    <p:cond delay="0"/>
                                  </p:stCondLst>
                                  <p:childTnLst>
                                    <p:animEffect transition="out" filter="fade">
                                      <p:cBhvr>
                                        <p:cTn id="221" dur="500"/>
                                        <p:tgtEl>
                                          <p:spTgt spid="26"/>
                                        </p:tgtEl>
                                      </p:cBhvr>
                                    </p:animEffect>
                                    <p:set>
                                      <p:cBhvr>
                                        <p:cTn id="222" dur="1" fill="hold">
                                          <p:stCondLst>
                                            <p:cond delay="499"/>
                                          </p:stCondLst>
                                        </p:cTn>
                                        <p:tgtEl>
                                          <p:spTgt spid="26"/>
                                        </p:tgtEl>
                                        <p:attrNameLst>
                                          <p:attrName>style.visibility</p:attrName>
                                        </p:attrNameLst>
                                      </p:cBhvr>
                                      <p:to>
                                        <p:strVal val="hidden"/>
                                      </p:to>
                                    </p:set>
                                  </p:childTnLst>
                                </p:cTn>
                              </p:par>
                            </p:childTnLst>
                          </p:cTn>
                        </p:par>
                        <p:par>
                          <p:cTn id="223" fill="hold">
                            <p:stCondLst>
                              <p:cond delay="500"/>
                            </p:stCondLst>
                            <p:childTnLst>
                              <p:par>
                                <p:cTn id="224" presetID="22" presetClass="entr" presetSubtype="8" fill="hold" nodeType="afterEffect">
                                  <p:stCondLst>
                                    <p:cond delay="0"/>
                                  </p:stCondLst>
                                  <p:childTnLst>
                                    <p:set>
                                      <p:cBhvr>
                                        <p:cTn id="225" dur="1" fill="hold">
                                          <p:stCondLst>
                                            <p:cond delay="0"/>
                                          </p:stCondLst>
                                        </p:cTn>
                                        <p:tgtEl>
                                          <p:spTgt spid="295"/>
                                        </p:tgtEl>
                                        <p:attrNameLst>
                                          <p:attrName>style.visibility</p:attrName>
                                        </p:attrNameLst>
                                      </p:cBhvr>
                                      <p:to>
                                        <p:strVal val="visible"/>
                                      </p:to>
                                    </p:set>
                                    <p:animEffect transition="in" filter="wipe(left)">
                                      <p:cBhvr>
                                        <p:cTn id="226" dur="500"/>
                                        <p:tgtEl>
                                          <p:spTgt spid="295"/>
                                        </p:tgtEl>
                                      </p:cBhvr>
                                    </p:animEffect>
                                  </p:childTnLst>
                                </p:cTn>
                              </p:par>
                            </p:childTnLst>
                          </p:cTn>
                        </p:par>
                      </p:childTnLst>
                    </p:cTn>
                  </p:par>
                  <p:par>
                    <p:cTn id="227" fill="hold">
                      <p:stCondLst>
                        <p:cond delay="indefinite"/>
                      </p:stCondLst>
                      <p:childTnLst>
                        <p:par>
                          <p:cTn id="228" fill="hold">
                            <p:stCondLst>
                              <p:cond delay="0"/>
                            </p:stCondLst>
                            <p:childTnLst>
                              <p:par>
                                <p:cTn id="229" presetID="22" presetClass="entr" presetSubtype="4" fill="hold" nodeType="clickEffect">
                                  <p:stCondLst>
                                    <p:cond delay="0"/>
                                  </p:stCondLst>
                                  <p:childTnLst>
                                    <p:set>
                                      <p:cBhvr>
                                        <p:cTn id="230" dur="1" fill="hold">
                                          <p:stCondLst>
                                            <p:cond delay="0"/>
                                          </p:stCondLst>
                                        </p:cTn>
                                        <p:tgtEl>
                                          <p:spTgt spid="57"/>
                                        </p:tgtEl>
                                        <p:attrNameLst>
                                          <p:attrName>style.visibility</p:attrName>
                                        </p:attrNameLst>
                                      </p:cBhvr>
                                      <p:to>
                                        <p:strVal val="visible"/>
                                      </p:to>
                                    </p:set>
                                    <p:animEffect transition="in" filter="wipe(down)">
                                      <p:cBhvr>
                                        <p:cTn id="231" dur="500"/>
                                        <p:tgtEl>
                                          <p:spTgt spid="57"/>
                                        </p:tgtEl>
                                      </p:cBhvr>
                                    </p:animEffect>
                                  </p:childTnLst>
                                </p:cTn>
                              </p:par>
                            </p:childTnLst>
                          </p:cTn>
                        </p:par>
                        <p:par>
                          <p:cTn id="232" fill="hold">
                            <p:stCondLst>
                              <p:cond delay="500"/>
                            </p:stCondLst>
                            <p:childTnLst>
                              <p:par>
                                <p:cTn id="233" presetID="22" presetClass="entr" presetSubtype="4" fill="hold" nodeType="afterEffect">
                                  <p:stCondLst>
                                    <p:cond delay="0"/>
                                  </p:stCondLst>
                                  <p:childTnLst>
                                    <p:set>
                                      <p:cBhvr>
                                        <p:cTn id="234" dur="1" fill="hold">
                                          <p:stCondLst>
                                            <p:cond delay="0"/>
                                          </p:stCondLst>
                                        </p:cTn>
                                        <p:tgtEl>
                                          <p:spTgt spid="370"/>
                                        </p:tgtEl>
                                        <p:attrNameLst>
                                          <p:attrName>style.visibility</p:attrName>
                                        </p:attrNameLst>
                                      </p:cBhvr>
                                      <p:to>
                                        <p:strVal val="visible"/>
                                      </p:to>
                                    </p:set>
                                    <p:animEffect transition="in" filter="wipe(down)">
                                      <p:cBhvr>
                                        <p:cTn id="235" dur="500"/>
                                        <p:tgtEl>
                                          <p:spTgt spid="370"/>
                                        </p:tgtEl>
                                      </p:cBhvr>
                                    </p:animEffect>
                                  </p:childTnLst>
                                </p:cTn>
                              </p:par>
                            </p:childTnLst>
                          </p:cTn>
                        </p:par>
                        <p:par>
                          <p:cTn id="236" fill="hold">
                            <p:stCondLst>
                              <p:cond delay="1000"/>
                            </p:stCondLst>
                            <p:childTnLst>
                              <p:par>
                                <p:cTn id="237" presetID="22" presetClass="entr" presetSubtype="2" fill="hold" nodeType="afterEffect">
                                  <p:stCondLst>
                                    <p:cond delay="0"/>
                                  </p:stCondLst>
                                  <p:childTnLst>
                                    <p:set>
                                      <p:cBhvr>
                                        <p:cTn id="238" dur="1" fill="hold">
                                          <p:stCondLst>
                                            <p:cond delay="0"/>
                                          </p:stCondLst>
                                        </p:cTn>
                                        <p:tgtEl>
                                          <p:spTgt spid="311"/>
                                        </p:tgtEl>
                                        <p:attrNameLst>
                                          <p:attrName>style.visibility</p:attrName>
                                        </p:attrNameLst>
                                      </p:cBhvr>
                                      <p:to>
                                        <p:strVal val="visible"/>
                                      </p:to>
                                    </p:set>
                                    <p:animEffect transition="in" filter="wipe(right)">
                                      <p:cBhvr>
                                        <p:cTn id="239" dur="500"/>
                                        <p:tgtEl>
                                          <p:spTgt spid="311"/>
                                        </p:tgtEl>
                                      </p:cBhvr>
                                    </p:animEffect>
                                  </p:childTnLst>
                                </p:cTn>
                              </p:par>
                            </p:childTnLst>
                          </p:cTn>
                        </p:par>
                        <p:par>
                          <p:cTn id="240" fill="hold">
                            <p:stCondLst>
                              <p:cond delay="1500"/>
                            </p:stCondLst>
                            <p:childTnLst>
                              <p:par>
                                <p:cTn id="241" presetID="22" presetClass="entr" presetSubtype="2" fill="hold" nodeType="afterEffect">
                                  <p:stCondLst>
                                    <p:cond delay="0"/>
                                  </p:stCondLst>
                                  <p:childTnLst>
                                    <p:set>
                                      <p:cBhvr>
                                        <p:cTn id="242" dur="1" fill="hold">
                                          <p:stCondLst>
                                            <p:cond delay="0"/>
                                          </p:stCondLst>
                                        </p:cTn>
                                        <p:tgtEl>
                                          <p:spTgt spid="380"/>
                                        </p:tgtEl>
                                        <p:attrNameLst>
                                          <p:attrName>style.visibility</p:attrName>
                                        </p:attrNameLst>
                                      </p:cBhvr>
                                      <p:to>
                                        <p:strVal val="visible"/>
                                      </p:to>
                                    </p:set>
                                    <p:animEffect transition="in" filter="wipe(right)">
                                      <p:cBhvr>
                                        <p:cTn id="243" dur="500"/>
                                        <p:tgtEl>
                                          <p:spTgt spid="380"/>
                                        </p:tgtEl>
                                      </p:cBhvr>
                                    </p:animEffect>
                                  </p:childTnLst>
                                </p:cTn>
                              </p:par>
                            </p:childTnLst>
                          </p:cTn>
                        </p:par>
                        <p:par>
                          <p:cTn id="244" fill="hold">
                            <p:stCondLst>
                              <p:cond delay="2000"/>
                            </p:stCondLst>
                            <p:childTnLst>
                              <p:par>
                                <p:cTn id="245" presetID="22" presetClass="entr" presetSubtype="4" fill="hold" grpId="0" nodeType="afterEffect">
                                  <p:stCondLst>
                                    <p:cond delay="0"/>
                                  </p:stCondLst>
                                  <p:childTnLst>
                                    <p:set>
                                      <p:cBhvr>
                                        <p:cTn id="246" dur="1" fill="hold">
                                          <p:stCondLst>
                                            <p:cond delay="0"/>
                                          </p:stCondLst>
                                        </p:cTn>
                                        <p:tgtEl>
                                          <p:spTgt spid="287"/>
                                        </p:tgtEl>
                                        <p:attrNameLst>
                                          <p:attrName>style.visibility</p:attrName>
                                        </p:attrNameLst>
                                      </p:cBhvr>
                                      <p:to>
                                        <p:strVal val="visible"/>
                                      </p:to>
                                    </p:set>
                                    <p:animEffect transition="in" filter="wipe(down)">
                                      <p:cBhvr>
                                        <p:cTn id="247" dur="500"/>
                                        <p:tgtEl>
                                          <p:spTgt spid="287"/>
                                        </p:tgtEl>
                                      </p:cBhvr>
                                    </p:animEffect>
                                  </p:childTnLst>
                                </p:cTn>
                              </p:par>
                            </p:childTnLst>
                          </p:cTn>
                        </p:par>
                        <p:par>
                          <p:cTn id="248" fill="hold">
                            <p:stCondLst>
                              <p:cond delay="2500"/>
                            </p:stCondLst>
                            <p:childTnLst>
                              <p:par>
                                <p:cTn id="249" presetID="22" presetClass="entr" presetSubtype="2" fill="hold" grpId="0" nodeType="afterEffect">
                                  <p:stCondLst>
                                    <p:cond delay="0"/>
                                  </p:stCondLst>
                                  <p:childTnLst>
                                    <p:set>
                                      <p:cBhvr>
                                        <p:cTn id="250" dur="1" fill="hold">
                                          <p:stCondLst>
                                            <p:cond delay="0"/>
                                          </p:stCondLst>
                                        </p:cTn>
                                        <p:tgtEl>
                                          <p:spTgt spid="283"/>
                                        </p:tgtEl>
                                        <p:attrNameLst>
                                          <p:attrName>style.visibility</p:attrName>
                                        </p:attrNameLst>
                                      </p:cBhvr>
                                      <p:to>
                                        <p:strVal val="visible"/>
                                      </p:to>
                                    </p:set>
                                    <p:animEffect transition="in" filter="wipe(right)">
                                      <p:cBhvr>
                                        <p:cTn id="251" dur="500"/>
                                        <p:tgtEl>
                                          <p:spTgt spid="283"/>
                                        </p:tgtEl>
                                      </p:cBhvr>
                                    </p:animEffect>
                                  </p:childTnLst>
                                </p:cTn>
                              </p:par>
                            </p:childTnLst>
                          </p:cTn>
                        </p:par>
                        <p:par>
                          <p:cTn id="252" fill="hold">
                            <p:stCondLst>
                              <p:cond delay="3000"/>
                            </p:stCondLst>
                            <p:childTnLst>
                              <p:par>
                                <p:cTn id="253" presetID="22" presetClass="entr" presetSubtype="2" fill="hold" nodeType="afterEffect">
                                  <p:stCondLst>
                                    <p:cond delay="0"/>
                                  </p:stCondLst>
                                  <p:childTnLst>
                                    <p:set>
                                      <p:cBhvr>
                                        <p:cTn id="254" dur="1" fill="hold">
                                          <p:stCondLst>
                                            <p:cond delay="0"/>
                                          </p:stCondLst>
                                        </p:cTn>
                                        <p:tgtEl>
                                          <p:spTgt spid="18"/>
                                        </p:tgtEl>
                                        <p:attrNameLst>
                                          <p:attrName>style.visibility</p:attrName>
                                        </p:attrNameLst>
                                      </p:cBhvr>
                                      <p:to>
                                        <p:strVal val="visible"/>
                                      </p:to>
                                    </p:set>
                                    <p:animEffect transition="in" filter="wipe(right)">
                                      <p:cBhvr>
                                        <p:cTn id="255" dur="500"/>
                                        <p:tgtEl>
                                          <p:spTgt spid="18"/>
                                        </p:tgtEl>
                                      </p:cBhvr>
                                    </p:animEffect>
                                  </p:childTnLst>
                                </p:cTn>
                              </p:par>
                            </p:childTnLst>
                          </p:cTn>
                        </p:par>
                        <p:par>
                          <p:cTn id="256" fill="hold">
                            <p:stCondLst>
                              <p:cond delay="3500"/>
                            </p:stCondLst>
                            <p:childTnLst>
                              <p:par>
                                <p:cTn id="257" presetID="22" presetClass="entr" presetSubtype="2" fill="hold" nodeType="afterEffect">
                                  <p:stCondLst>
                                    <p:cond delay="0"/>
                                  </p:stCondLst>
                                  <p:childTnLst>
                                    <p:set>
                                      <p:cBhvr>
                                        <p:cTn id="258" dur="1" fill="hold">
                                          <p:stCondLst>
                                            <p:cond delay="0"/>
                                          </p:stCondLst>
                                        </p:cTn>
                                        <p:tgtEl>
                                          <p:spTgt spid="62"/>
                                        </p:tgtEl>
                                        <p:attrNameLst>
                                          <p:attrName>style.visibility</p:attrName>
                                        </p:attrNameLst>
                                      </p:cBhvr>
                                      <p:to>
                                        <p:strVal val="visible"/>
                                      </p:to>
                                    </p:set>
                                    <p:animEffect transition="in" filter="wipe(right)">
                                      <p:cBhvr>
                                        <p:cTn id="259" dur="500"/>
                                        <p:tgtEl>
                                          <p:spTgt spid="62"/>
                                        </p:tgtEl>
                                      </p:cBhvr>
                                    </p:animEffect>
                                  </p:childTnLst>
                                </p:cTn>
                              </p:par>
                            </p:childTnLst>
                          </p:cTn>
                        </p:par>
                        <p:par>
                          <p:cTn id="260" fill="hold">
                            <p:stCondLst>
                              <p:cond delay="4000"/>
                            </p:stCondLst>
                            <p:childTnLst>
                              <p:par>
                                <p:cTn id="261" presetID="22" presetClass="entr" presetSubtype="1" fill="hold" nodeType="afterEffect">
                                  <p:stCondLst>
                                    <p:cond delay="0"/>
                                  </p:stCondLst>
                                  <p:childTnLst>
                                    <p:set>
                                      <p:cBhvr>
                                        <p:cTn id="262" dur="1" fill="hold">
                                          <p:stCondLst>
                                            <p:cond delay="0"/>
                                          </p:stCondLst>
                                        </p:cTn>
                                        <p:tgtEl>
                                          <p:spTgt spid="4"/>
                                        </p:tgtEl>
                                        <p:attrNameLst>
                                          <p:attrName>style.visibility</p:attrName>
                                        </p:attrNameLst>
                                      </p:cBhvr>
                                      <p:to>
                                        <p:strVal val="visible"/>
                                      </p:to>
                                    </p:set>
                                    <p:animEffect transition="in" filter="wipe(up)">
                                      <p:cBhvr>
                                        <p:cTn id="263" dur="500"/>
                                        <p:tgtEl>
                                          <p:spTgt spid="4"/>
                                        </p:tgtEl>
                                      </p:cBhvr>
                                    </p:animEffect>
                                  </p:childTnLst>
                                </p:cTn>
                              </p:par>
                            </p:childTnLst>
                          </p:cTn>
                        </p:par>
                        <p:par>
                          <p:cTn id="264" fill="hold">
                            <p:stCondLst>
                              <p:cond delay="4500"/>
                            </p:stCondLst>
                            <p:childTnLst>
                              <p:par>
                                <p:cTn id="265" presetID="22" presetClass="entr" presetSubtype="2" fill="hold" nodeType="afterEffect">
                                  <p:stCondLst>
                                    <p:cond delay="0"/>
                                  </p:stCondLst>
                                  <p:childTnLst>
                                    <p:set>
                                      <p:cBhvr>
                                        <p:cTn id="266" dur="1" fill="hold">
                                          <p:stCondLst>
                                            <p:cond delay="0"/>
                                          </p:stCondLst>
                                        </p:cTn>
                                        <p:tgtEl>
                                          <p:spTgt spid="330"/>
                                        </p:tgtEl>
                                        <p:attrNameLst>
                                          <p:attrName>style.visibility</p:attrName>
                                        </p:attrNameLst>
                                      </p:cBhvr>
                                      <p:to>
                                        <p:strVal val="visible"/>
                                      </p:to>
                                    </p:set>
                                    <p:animEffect transition="in" filter="wipe(right)">
                                      <p:cBhvr>
                                        <p:cTn id="267" dur="500"/>
                                        <p:tgtEl>
                                          <p:spTgt spid="330"/>
                                        </p:tgtEl>
                                      </p:cBhvr>
                                    </p:animEffect>
                                  </p:childTnLst>
                                </p:cTn>
                              </p:par>
                            </p:childTnLst>
                          </p:cTn>
                        </p:par>
                        <p:par>
                          <p:cTn id="268" fill="hold">
                            <p:stCondLst>
                              <p:cond delay="5000"/>
                            </p:stCondLst>
                            <p:childTnLst>
                              <p:par>
                                <p:cTn id="269" presetID="22" presetClass="entr" presetSubtype="2" fill="hold" grpId="0" nodeType="afterEffect">
                                  <p:stCondLst>
                                    <p:cond delay="0"/>
                                  </p:stCondLst>
                                  <p:childTnLst>
                                    <p:set>
                                      <p:cBhvr>
                                        <p:cTn id="270" dur="1" fill="hold">
                                          <p:stCondLst>
                                            <p:cond delay="0"/>
                                          </p:stCondLst>
                                        </p:cTn>
                                        <p:tgtEl>
                                          <p:spTgt spid="244"/>
                                        </p:tgtEl>
                                        <p:attrNameLst>
                                          <p:attrName>style.visibility</p:attrName>
                                        </p:attrNameLst>
                                      </p:cBhvr>
                                      <p:to>
                                        <p:strVal val="visible"/>
                                      </p:to>
                                    </p:set>
                                    <p:animEffect transition="in" filter="wipe(right)">
                                      <p:cBhvr>
                                        <p:cTn id="271" dur="500"/>
                                        <p:tgtEl>
                                          <p:spTgt spid="244"/>
                                        </p:tgtEl>
                                      </p:cBhvr>
                                    </p:animEffect>
                                  </p:childTnLst>
                                </p:cTn>
                              </p:par>
                            </p:childTnLst>
                          </p:cTn>
                        </p:par>
                      </p:childTnLst>
                    </p:cTn>
                  </p:par>
                  <p:par>
                    <p:cTn id="272" fill="hold">
                      <p:stCondLst>
                        <p:cond delay="indefinite"/>
                      </p:stCondLst>
                      <p:childTnLst>
                        <p:par>
                          <p:cTn id="273" fill="hold">
                            <p:stCondLst>
                              <p:cond delay="0"/>
                            </p:stCondLst>
                            <p:childTnLst>
                              <p:par>
                                <p:cTn id="274" presetID="10" presetClass="exit" presetSubtype="0" fill="hold" nodeType="clickEffect">
                                  <p:stCondLst>
                                    <p:cond delay="0"/>
                                  </p:stCondLst>
                                  <p:childTnLst>
                                    <p:animEffect transition="out" filter="fade">
                                      <p:cBhvr>
                                        <p:cTn id="275" dur="500"/>
                                        <p:tgtEl>
                                          <p:spTgt spid="311"/>
                                        </p:tgtEl>
                                      </p:cBhvr>
                                    </p:animEffect>
                                    <p:set>
                                      <p:cBhvr>
                                        <p:cTn id="276" dur="1" fill="hold">
                                          <p:stCondLst>
                                            <p:cond delay="499"/>
                                          </p:stCondLst>
                                        </p:cTn>
                                        <p:tgtEl>
                                          <p:spTgt spid="311"/>
                                        </p:tgtEl>
                                        <p:attrNameLst>
                                          <p:attrName>style.visibility</p:attrName>
                                        </p:attrNameLst>
                                      </p:cBhvr>
                                      <p:to>
                                        <p:strVal val="hidden"/>
                                      </p:to>
                                    </p:set>
                                  </p:childTnLst>
                                </p:cTn>
                              </p:par>
                              <p:par>
                                <p:cTn id="277" presetID="10" presetClass="exit" presetSubtype="0" fill="hold" grpId="1" nodeType="withEffect">
                                  <p:stCondLst>
                                    <p:cond delay="0"/>
                                  </p:stCondLst>
                                  <p:childTnLst>
                                    <p:animEffect transition="out" filter="fade">
                                      <p:cBhvr>
                                        <p:cTn id="278" dur="500"/>
                                        <p:tgtEl>
                                          <p:spTgt spid="287"/>
                                        </p:tgtEl>
                                      </p:cBhvr>
                                    </p:animEffect>
                                    <p:set>
                                      <p:cBhvr>
                                        <p:cTn id="279" dur="1" fill="hold">
                                          <p:stCondLst>
                                            <p:cond delay="499"/>
                                          </p:stCondLst>
                                        </p:cTn>
                                        <p:tgtEl>
                                          <p:spTgt spid="287"/>
                                        </p:tgtEl>
                                        <p:attrNameLst>
                                          <p:attrName>style.visibility</p:attrName>
                                        </p:attrNameLst>
                                      </p:cBhvr>
                                      <p:to>
                                        <p:strVal val="hidden"/>
                                      </p:to>
                                    </p:set>
                                  </p:childTnLst>
                                </p:cTn>
                              </p:par>
                              <p:par>
                                <p:cTn id="280" presetID="10" presetClass="exit" presetSubtype="0" fill="hold" nodeType="withEffect">
                                  <p:stCondLst>
                                    <p:cond delay="0"/>
                                  </p:stCondLst>
                                  <p:childTnLst>
                                    <p:animEffect transition="out" filter="fade">
                                      <p:cBhvr>
                                        <p:cTn id="281" dur="500"/>
                                        <p:tgtEl>
                                          <p:spTgt spid="380"/>
                                        </p:tgtEl>
                                      </p:cBhvr>
                                    </p:animEffect>
                                    <p:set>
                                      <p:cBhvr>
                                        <p:cTn id="282" dur="1" fill="hold">
                                          <p:stCondLst>
                                            <p:cond delay="499"/>
                                          </p:stCondLst>
                                        </p:cTn>
                                        <p:tgtEl>
                                          <p:spTgt spid="380"/>
                                        </p:tgtEl>
                                        <p:attrNameLst>
                                          <p:attrName>style.visibility</p:attrName>
                                        </p:attrNameLst>
                                      </p:cBhvr>
                                      <p:to>
                                        <p:strVal val="hidden"/>
                                      </p:to>
                                    </p:set>
                                  </p:childTnLst>
                                </p:cTn>
                              </p:par>
                              <p:par>
                                <p:cTn id="283" presetID="10" presetClass="exit" presetSubtype="0" fill="hold" nodeType="withEffect">
                                  <p:stCondLst>
                                    <p:cond delay="0"/>
                                  </p:stCondLst>
                                  <p:childTnLst>
                                    <p:animEffect transition="out" filter="fade">
                                      <p:cBhvr>
                                        <p:cTn id="284" dur="500"/>
                                        <p:tgtEl>
                                          <p:spTgt spid="62"/>
                                        </p:tgtEl>
                                      </p:cBhvr>
                                    </p:animEffect>
                                    <p:set>
                                      <p:cBhvr>
                                        <p:cTn id="285" dur="1" fill="hold">
                                          <p:stCondLst>
                                            <p:cond delay="499"/>
                                          </p:stCondLst>
                                        </p:cTn>
                                        <p:tgtEl>
                                          <p:spTgt spid="62"/>
                                        </p:tgtEl>
                                        <p:attrNameLst>
                                          <p:attrName>style.visibility</p:attrName>
                                        </p:attrNameLst>
                                      </p:cBhvr>
                                      <p:to>
                                        <p:strVal val="hidden"/>
                                      </p:to>
                                    </p:set>
                                  </p:childTnLst>
                                </p:cTn>
                              </p:par>
                              <p:par>
                                <p:cTn id="286" presetID="10" presetClass="exit" presetSubtype="0" fill="hold" nodeType="withEffect">
                                  <p:stCondLst>
                                    <p:cond delay="0"/>
                                  </p:stCondLst>
                                  <p:childTnLst>
                                    <p:animEffect transition="out" filter="fade">
                                      <p:cBhvr>
                                        <p:cTn id="287" dur="500"/>
                                        <p:tgtEl>
                                          <p:spTgt spid="370"/>
                                        </p:tgtEl>
                                      </p:cBhvr>
                                    </p:animEffect>
                                    <p:set>
                                      <p:cBhvr>
                                        <p:cTn id="288" dur="1" fill="hold">
                                          <p:stCondLst>
                                            <p:cond delay="499"/>
                                          </p:stCondLst>
                                        </p:cTn>
                                        <p:tgtEl>
                                          <p:spTgt spid="370"/>
                                        </p:tgtEl>
                                        <p:attrNameLst>
                                          <p:attrName>style.visibility</p:attrName>
                                        </p:attrNameLst>
                                      </p:cBhvr>
                                      <p:to>
                                        <p:strVal val="hidden"/>
                                      </p:to>
                                    </p:set>
                                  </p:childTnLst>
                                </p:cTn>
                              </p:par>
                              <p:par>
                                <p:cTn id="289" presetID="10" presetClass="exit" presetSubtype="0" fill="hold" grpId="1" nodeType="withEffect">
                                  <p:stCondLst>
                                    <p:cond delay="0"/>
                                  </p:stCondLst>
                                  <p:childTnLst>
                                    <p:animEffect transition="out" filter="fade">
                                      <p:cBhvr>
                                        <p:cTn id="290" dur="500"/>
                                        <p:tgtEl>
                                          <p:spTgt spid="283"/>
                                        </p:tgtEl>
                                      </p:cBhvr>
                                    </p:animEffect>
                                    <p:set>
                                      <p:cBhvr>
                                        <p:cTn id="291" dur="1" fill="hold">
                                          <p:stCondLst>
                                            <p:cond delay="499"/>
                                          </p:stCondLst>
                                        </p:cTn>
                                        <p:tgtEl>
                                          <p:spTgt spid="283"/>
                                        </p:tgtEl>
                                        <p:attrNameLst>
                                          <p:attrName>style.visibility</p:attrName>
                                        </p:attrNameLst>
                                      </p:cBhvr>
                                      <p:to>
                                        <p:strVal val="hidden"/>
                                      </p:to>
                                    </p:set>
                                  </p:childTnLst>
                                </p:cTn>
                              </p:par>
                              <p:par>
                                <p:cTn id="292" presetID="10" presetClass="exit" presetSubtype="0" fill="hold" nodeType="withEffect">
                                  <p:stCondLst>
                                    <p:cond delay="0"/>
                                  </p:stCondLst>
                                  <p:childTnLst>
                                    <p:animEffect transition="out" filter="fade">
                                      <p:cBhvr>
                                        <p:cTn id="293" dur="500"/>
                                        <p:tgtEl>
                                          <p:spTgt spid="18"/>
                                        </p:tgtEl>
                                      </p:cBhvr>
                                    </p:animEffect>
                                    <p:set>
                                      <p:cBhvr>
                                        <p:cTn id="294" dur="1" fill="hold">
                                          <p:stCondLst>
                                            <p:cond delay="499"/>
                                          </p:stCondLst>
                                        </p:cTn>
                                        <p:tgtEl>
                                          <p:spTgt spid="18"/>
                                        </p:tgtEl>
                                        <p:attrNameLst>
                                          <p:attrName>style.visibility</p:attrName>
                                        </p:attrNameLst>
                                      </p:cBhvr>
                                      <p:to>
                                        <p:strVal val="hidden"/>
                                      </p:to>
                                    </p:set>
                                  </p:childTnLst>
                                </p:cTn>
                              </p:par>
                              <p:par>
                                <p:cTn id="295" presetID="10" presetClass="exit" presetSubtype="0" fill="hold" nodeType="withEffect">
                                  <p:stCondLst>
                                    <p:cond delay="0"/>
                                  </p:stCondLst>
                                  <p:childTnLst>
                                    <p:animEffect transition="out" filter="fade">
                                      <p:cBhvr>
                                        <p:cTn id="296" dur="500"/>
                                        <p:tgtEl>
                                          <p:spTgt spid="57"/>
                                        </p:tgtEl>
                                      </p:cBhvr>
                                    </p:animEffect>
                                    <p:set>
                                      <p:cBhvr>
                                        <p:cTn id="297" dur="1" fill="hold">
                                          <p:stCondLst>
                                            <p:cond delay="499"/>
                                          </p:stCondLst>
                                        </p:cTn>
                                        <p:tgtEl>
                                          <p:spTgt spid="57"/>
                                        </p:tgtEl>
                                        <p:attrNameLst>
                                          <p:attrName>style.visibility</p:attrName>
                                        </p:attrNameLst>
                                      </p:cBhvr>
                                      <p:to>
                                        <p:strVal val="hidden"/>
                                      </p:to>
                                    </p:set>
                                  </p:childTnLst>
                                </p:cTn>
                              </p:par>
                              <p:par>
                                <p:cTn id="298" presetID="10" presetClass="exit" presetSubtype="0" fill="hold" nodeType="withEffect">
                                  <p:stCondLst>
                                    <p:cond delay="0"/>
                                  </p:stCondLst>
                                  <p:childTnLst>
                                    <p:animEffect transition="out" filter="fade">
                                      <p:cBhvr>
                                        <p:cTn id="299" dur="500"/>
                                        <p:tgtEl>
                                          <p:spTgt spid="4"/>
                                        </p:tgtEl>
                                      </p:cBhvr>
                                    </p:animEffect>
                                    <p:set>
                                      <p:cBhvr>
                                        <p:cTn id="300" dur="1" fill="hold">
                                          <p:stCondLst>
                                            <p:cond delay="499"/>
                                          </p:stCondLst>
                                        </p:cTn>
                                        <p:tgtEl>
                                          <p:spTgt spid="4"/>
                                        </p:tgtEl>
                                        <p:attrNameLst>
                                          <p:attrName>style.visibility</p:attrName>
                                        </p:attrNameLst>
                                      </p:cBhvr>
                                      <p:to>
                                        <p:strVal val="hidden"/>
                                      </p:to>
                                    </p:set>
                                  </p:childTnLst>
                                </p:cTn>
                              </p:par>
                            </p:childTnLst>
                          </p:cTn>
                        </p:par>
                        <p:par>
                          <p:cTn id="301" fill="hold">
                            <p:stCondLst>
                              <p:cond delay="500"/>
                            </p:stCondLst>
                            <p:childTnLst>
                              <p:par>
                                <p:cTn id="302" presetID="22" presetClass="entr" presetSubtype="8" fill="hold" nodeType="afterEffect">
                                  <p:stCondLst>
                                    <p:cond delay="0"/>
                                  </p:stCondLst>
                                  <p:childTnLst>
                                    <p:set>
                                      <p:cBhvr>
                                        <p:cTn id="303" dur="1" fill="hold">
                                          <p:stCondLst>
                                            <p:cond delay="0"/>
                                          </p:stCondLst>
                                        </p:cTn>
                                        <p:tgtEl>
                                          <p:spTgt spid="296"/>
                                        </p:tgtEl>
                                        <p:attrNameLst>
                                          <p:attrName>style.visibility</p:attrName>
                                        </p:attrNameLst>
                                      </p:cBhvr>
                                      <p:to>
                                        <p:strVal val="visible"/>
                                      </p:to>
                                    </p:set>
                                    <p:animEffect transition="in" filter="wipe(left)">
                                      <p:cBhvr>
                                        <p:cTn id="304" dur="500"/>
                                        <p:tgtEl>
                                          <p:spTgt spid="296"/>
                                        </p:tgtEl>
                                      </p:cBhvr>
                                    </p:animEffect>
                                  </p:childTnLst>
                                </p:cTn>
                              </p:par>
                            </p:childTnLst>
                          </p:cTn>
                        </p:par>
                      </p:childTnLst>
                    </p:cTn>
                  </p:par>
                  <p:par>
                    <p:cTn id="305" fill="hold">
                      <p:stCondLst>
                        <p:cond delay="indefinite"/>
                      </p:stCondLst>
                      <p:childTnLst>
                        <p:par>
                          <p:cTn id="306" fill="hold">
                            <p:stCondLst>
                              <p:cond delay="0"/>
                            </p:stCondLst>
                            <p:childTnLst>
                              <p:par>
                                <p:cTn id="307" presetID="1" presetClass="entr" presetSubtype="0" fill="hold" nodeType="clickEffect">
                                  <p:stCondLst>
                                    <p:cond delay="0"/>
                                  </p:stCondLst>
                                  <p:childTnLst>
                                    <p:set>
                                      <p:cBhvr>
                                        <p:cTn id="308" dur="1" fill="hold">
                                          <p:stCondLst>
                                            <p:cond delay="0"/>
                                          </p:stCondLst>
                                        </p:cTn>
                                        <p:tgtEl>
                                          <p:spTgt spid="60"/>
                                        </p:tgtEl>
                                        <p:attrNameLst>
                                          <p:attrName>style.visibility</p:attrName>
                                        </p:attrNameLst>
                                      </p:cBhvr>
                                      <p:to>
                                        <p:strVal val="visible"/>
                                      </p:to>
                                    </p:set>
                                  </p:childTnLst>
                                </p:cTn>
                              </p:par>
                            </p:childTnLst>
                          </p:cTn>
                        </p:par>
                        <p:par>
                          <p:cTn id="309" fill="hold">
                            <p:stCondLst>
                              <p:cond delay="0"/>
                            </p:stCondLst>
                            <p:childTnLst>
                              <p:par>
                                <p:cTn id="310" presetID="22" presetClass="entr" presetSubtype="1" fill="hold" nodeType="afterEffect">
                                  <p:stCondLst>
                                    <p:cond delay="0"/>
                                  </p:stCondLst>
                                  <p:childTnLst>
                                    <p:set>
                                      <p:cBhvr>
                                        <p:cTn id="311" dur="1" fill="hold">
                                          <p:stCondLst>
                                            <p:cond delay="0"/>
                                          </p:stCondLst>
                                        </p:cTn>
                                        <p:tgtEl>
                                          <p:spTgt spid="59"/>
                                        </p:tgtEl>
                                        <p:attrNameLst>
                                          <p:attrName>style.visibility</p:attrName>
                                        </p:attrNameLst>
                                      </p:cBhvr>
                                      <p:to>
                                        <p:strVal val="visible"/>
                                      </p:to>
                                    </p:set>
                                    <p:animEffect transition="in" filter="wipe(up)">
                                      <p:cBhvr>
                                        <p:cTn id="312" dur="500"/>
                                        <p:tgtEl>
                                          <p:spTgt spid="59"/>
                                        </p:tgtEl>
                                      </p:cBhvr>
                                    </p:animEffect>
                                  </p:childTnLst>
                                </p:cTn>
                              </p:par>
                            </p:childTnLst>
                          </p:cTn>
                        </p:par>
                        <p:par>
                          <p:cTn id="313" fill="hold">
                            <p:stCondLst>
                              <p:cond delay="500"/>
                            </p:stCondLst>
                            <p:childTnLst>
                              <p:par>
                                <p:cTn id="314" presetID="22" presetClass="entr" presetSubtype="2" fill="hold" nodeType="afterEffect">
                                  <p:stCondLst>
                                    <p:cond delay="0"/>
                                  </p:stCondLst>
                                  <p:childTnLst>
                                    <p:set>
                                      <p:cBhvr>
                                        <p:cTn id="315" dur="1" fill="hold">
                                          <p:stCondLst>
                                            <p:cond delay="0"/>
                                          </p:stCondLst>
                                        </p:cTn>
                                        <p:tgtEl>
                                          <p:spTgt spid="21"/>
                                        </p:tgtEl>
                                        <p:attrNameLst>
                                          <p:attrName>style.visibility</p:attrName>
                                        </p:attrNameLst>
                                      </p:cBhvr>
                                      <p:to>
                                        <p:strVal val="visible"/>
                                      </p:to>
                                    </p:set>
                                    <p:animEffect transition="in" filter="wipe(right)">
                                      <p:cBhvr>
                                        <p:cTn id="316" dur="500"/>
                                        <p:tgtEl>
                                          <p:spTgt spid="21"/>
                                        </p:tgtEl>
                                      </p:cBhvr>
                                    </p:animEffect>
                                  </p:childTnLst>
                                </p:cTn>
                              </p:par>
                            </p:childTnLst>
                          </p:cTn>
                        </p:par>
                        <p:par>
                          <p:cTn id="317" fill="hold">
                            <p:stCondLst>
                              <p:cond delay="1000"/>
                            </p:stCondLst>
                            <p:childTnLst>
                              <p:par>
                                <p:cTn id="318" presetID="1" presetClass="entr" presetSubtype="0" fill="hold" nodeType="afterEffect">
                                  <p:stCondLst>
                                    <p:cond delay="0"/>
                                  </p:stCondLst>
                                  <p:childTnLst>
                                    <p:set>
                                      <p:cBhvr>
                                        <p:cTn id="319" dur="1" fill="hold">
                                          <p:stCondLst>
                                            <p:cond delay="0"/>
                                          </p:stCondLst>
                                        </p:cTn>
                                        <p:tgtEl>
                                          <p:spTgt spid="333"/>
                                        </p:tgtEl>
                                        <p:attrNameLst>
                                          <p:attrName>style.visibility</p:attrName>
                                        </p:attrNameLst>
                                      </p:cBhvr>
                                      <p:to>
                                        <p:strVal val="visible"/>
                                      </p:to>
                                    </p:set>
                                  </p:childTnLst>
                                </p:cTn>
                              </p:par>
                            </p:childTnLst>
                          </p:cTn>
                        </p:par>
                        <p:par>
                          <p:cTn id="320" fill="hold">
                            <p:stCondLst>
                              <p:cond delay="1000"/>
                            </p:stCondLst>
                            <p:childTnLst>
                              <p:par>
                                <p:cTn id="321" presetID="22" presetClass="entr" presetSubtype="2" fill="hold" grpId="0" nodeType="afterEffect">
                                  <p:stCondLst>
                                    <p:cond delay="0"/>
                                  </p:stCondLst>
                                  <p:childTnLst>
                                    <p:set>
                                      <p:cBhvr>
                                        <p:cTn id="322" dur="1" fill="hold">
                                          <p:stCondLst>
                                            <p:cond delay="0"/>
                                          </p:stCondLst>
                                        </p:cTn>
                                        <p:tgtEl>
                                          <p:spTgt spid="271"/>
                                        </p:tgtEl>
                                        <p:attrNameLst>
                                          <p:attrName>style.visibility</p:attrName>
                                        </p:attrNameLst>
                                      </p:cBhvr>
                                      <p:to>
                                        <p:strVal val="visible"/>
                                      </p:to>
                                    </p:set>
                                    <p:animEffect transition="in" filter="wipe(right)">
                                      <p:cBhvr>
                                        <p:cTn id="323" dur="500"/>
                                        <p:tgtEl>
                                          <p:spTgt spid="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P spid="250" grpId="0" animBg="1"/>
      <p:bldP spid="250" grpId="1" animBg="1"/>
      <p:bldP spid="278" grpId="0" animBg="1"/>
      <p:bldP spid="278" grpId="1" animBg="1"/>
      <p:bldP spid="279" grpId="0" animBg="1"/>
      <p:bldP spid="279" grpId="1" animBg="1"/>
      <p:bldP spid="289" grpId="0" animBg="1"/>
      <p:bldP spid="280" grpId="0" animBg="1"/>
      <p:bldP spid="232" grpId="0" animBg="1"/>
      <p:bldP spid="232" grpId="1" animBg="1"/>
      <p:bldP spid="248" grpId="0" animBg="1"/>
      <p:bldP spid="248" grpId="1" animBg="1"/>
      <p:bldP spid="216" grpId="0" animBg="1"/>
      <p:bldP spid="216" grpId="1" animBg="1"/>
      <p:bldP spid="231" grpId="0" animBg="1"/>
      <p:bldP spid="231" grpId="1" animBg="1"/>
      <p:bldP spid="233" grpId="0" animBg="1"/>
      <p:bldP spid="271" grpId="0" animBg="1"/>
      <p:bldP spid="283" grpId="0" animBg="1"/>
      <p:bldP spid="283" grpId="1" animBg="1"/>
      <p:bldP spid="287" grpId="0" animBg="1"/>
      <p:bldP spid="287" grpId="1" animBg="1"/>
      <p:bldP spid="244" grpId="0" animBg="1"/>
      <p:bldP spid="270" grpId="0" animBg="1"/>
    </p:bldLst>
  </p:timing>
  <p:extLst>
    <p:ext uri="{E180D4A7-C9FB-4DFB-919C-405C955672EB}">
      <p14:showEvtLst xmlns:p14="http://schemas.microsoft.com/office/powerpoint/2010/main">
        <p14:playEvt time="122" objId="303"/>
        <p14:stopEvt time="98913" objId="303"/>
      </p14:showEvtLst>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2" name="表格 341"/>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566230">
                  <a:extLst>
                    <a:ext uri="{9D8B030D-6E8A-4147-A177-3AD203B41FA5}">
                      <a16:colId xmlns:a16="http://schemas.microsoft.com/office/drawing/2014/main" val="517979817"/>
                    </a:ext>
                  </a:extLst>
                </a:gridCol>
                <a:gridCol w="2352675">
                  <a:extLst>
                    <a:ext uri="{9D8B030D-6E8A-4147-A177-3AD203B41FA5}">
                      <a16:colId xmlns:a16="http://schemas.microsoft.com/office/drawing/2014/main" val="2841136919"/>
                    </a:ext>
                  </a:extLst>
                </a:gridCol>
                <a:gridCol w="2555184">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3396047709"/>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890"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700" b="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308" name="表格 307"/>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566230">
                  <a:extLst>
                    <a:ext uri="{9D8B030D-6E8A-4147-A177-3AD203B41FA5}">
                      <a16:colId xmlns:a16="http://schemas.microsoft.com/office/drawing/2014/main" val="517979817"/>
                    </a:ext>
                  </a:extLst>
                </a:gridCol>
                <a:gridCol w="2352675">
                  <a:extLst>
                    <a:ext uri="{9D8B030D-6E8A-4147-A177-3AD203B41FA5}">
                      <a16:colId xmlns:a16="http://schemas.microsoft.com/office/drawing/2014/main" val="2841136919"/>
                    </a:ext>
                  </a:extLst>
                </a:gridCol>
                <a:gridCol w="2555184">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X−R[rt]</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a:solidFill>
                            <a:schemeClr val="accent1">
                              <a:lumMod val="50000"/>
                            </a:schemeClr>
                          </a:solidFill>
                          <a:latin typeface="微软雅黑" panose="020B0503020204020204" pitchFamily="34" charset="-122"/>
                          <a:ea typeface="微软雅黑" panose="020B0503020204020204" pitchFamily="34" charset="-122"/>
                        </a:rPr>
                        <a:t>PSW</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a:solidFill>
                            <a:srgbClr val="FF0000"/>
                          </a:solidFill>
                          <a:latin typeface="微软雅黑" panose="020B0503020204020204" pitchFamily="34" charset="-122"/>
                          <a:ea typeface="微软雅黑" panose="020B0503020204020204" pitchFamily="34" charset="-122"/>
                        </a:rPr>
                        <a:t>R</a:t>
                      </a:r>
                      <a:r>
                        <a:rPr lang="en-US" altLang="zh-CN" sz="1600" b="1" baseline="-25000">
                          <a:solidFill>
                            <a:srgbClr val="FF0000"/>
                          </a:solidFill>
                          <a:latin typeface="微软雅黑" panose="020B0503020204020204" pitchFamily="34" charset="-122"/>
                          <a:ea typeface="微软雅黑" panose="020B0503020204020204" pitchFamily="34" charset="-122"/>
                        </a:rPr>
                        <a:t>out</a:t>
                      </a:r>
                      <a:r>
                        <a:rPr lang="en-US" altLang="zh-CN" sz="1600" b="1" baseline="0">
                          <a:solidFill>
                            <a:srgbClr val="FF0000"/>
                          </a:solidFill>
                          <a:latin typeface="微软雅黑" panose="020B0503020204020204" pitchFamily="34" charset="-122"/>
                          <a:ea typeface="微软雅黑" panose="020B0503020204020204" pitchFamily="34" charset="-122"/>
                        </a:rPr>
                        <a:t>, Rs/Rt, </a:t>
                      </a:r>
                      <a:r>
                        <a:rPr lang="en-US" altLang="zh-CN" sz="1600" b="1">
                          <a:solidFill>
                            <a:srgbClr val="FF0000"/>
                          </a:solidFill>
                          <a:latin typeface="微软雅黑" panose="020B0503020204020204" pitchFamily="34" charset="-122"/>
                          <a:ea typeface="微软雅黑" panose="020B0503020204020204" pitchFamily="34" charset="-122"/>
                        </a:rPr>
                        <a:t>SUB, PSW</a:t>
                      </a:r>
                      <a:r>
                        <a:rPr lang="en-US" altLang="zh-CN" sz="1600" b="1" baseline="-25000">
                          <a:solidFill>
                            <a:srgbClr val="FF0000"/>
                          </a:solidFill>
                          <a:latin typeface="微软雅黑" panose="020B0503020204020204" pitchFamily="34" charset="-122"/>
                          <a:ea typeface="微软雅黑" panose="020B0503020204020204" pitchFamily="34" charset="-122"/>
                        </a:rPr>
                        <a:t>in</a:t>
                      </a:r>
                      <a:endParaRPr lang="zh-CN" altLang="en-US" sz="16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752963665"/>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890"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700" b="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311" name="表格 310"/>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566230">
                  <a:extLst>
                    <a:ext uri="{9D8B030D-6E8A-4147-A177-3AD203B41FA5}">
                      <a16:colId xmlns:a16="http://schemas.microsoft.com/office/drawing/2014/main" val="517979817"/>
                    </a:ext>
                  </a:extLst>
                </a:gridCol>
                <a:gridCol w="2352675">
                  <a:extLst>
                    <a:ext uri="{9D8B030D-6E8A-4147-A177-3AD203B41FA5}">
                      <a16:colId xmlns:a16="http://schemas.microsoft.com/office/drawing/2014/main" val="2841136919"/>
                    </a:ext>
                  </a:extLst>
                </a:gridCol>
                <a:gridCol w="2555184">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a:solidFill>
                            <a:schemeClr val="tx1"/>
                          </a:solidFill>
                          <a:latin typeface="微软雅黑" panose="020B0503020204020204" pitchFamily="34" charset="-122"/>
                          <a:ea typeface="微软雅黑" panose="020B0503020204020204" pitchFamily="34" charset="-122"/>
                        </a:rPr>
                        <a:t>PSW</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Rs/Rt, </a:t>
                      </a:r>
                      <a:r>
                        <a:rPr lang="en-US" altLang="zh-CN" sz="1700" b="0">
                          <a:solidFill>
                            <a:schemeClr val="tx1"/>
                          </a:solidFill>
                          <a:latin typeface="微软雅黑" panose="020B0503020204020204" pitchFamily="34" charset="-122"/>
                          <a:ea typeface="微软雅黑" panose="020B0503020204020204" pitchFamily="34" charset="-122"/>
                        </a:rPr>
                        <a:t>SUB, PSW</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255" algn="ctr" defTabSz="914400" rtl="0" eaLnBrk="1" latinLnBrk="0" hangingPunct="1">
                        <a:spcAft>
                          <a:spcPts val="0"/>
                        </a:spcAft>
                      </a:pPr>
                      <a:r>
                        <a:rPr lang="en-US" sz="1700" b="1" kern="1200">
                          <a:solidFill>
                            <a:schemeClr val="accent1">
                              <a:lumMod val="50000"/>
                            </a:schemeClr>
                          </a:solidFill>
                          <a:latin typeface="微软雅黑" panose="020B0503020204020204" pitchFamily="34" charset="-122"/>
                          <a:ea typeface="微软雅黑" panose="020B0503020204020204" pitchFamily="34" charset="-122"/>
                          <a:cs typeface="+mn-cs"/>
                        </a:rPr>
                        <a:t>PC</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sz="1700" b="1" kern="1200">
                          <a:solidFill>
                            <a:schemeClr val="accent1">
                              <a:lumMod val="50000"/>
                            </a:schemeClr>
                          </a:solidFill>
                          <a:latin typeface="微软雅黑" panose="020B0503020204020204" pitchFamily="34" charset="-122"/>
                          <a:ea typeface="微软雅黑" panose="020B0503020204020204" pitchFamily="34" charset="-122"/>
                          <a:cs typeface="+mn-cs"/>
                        </a:rPr>
                        <a:t> X</a:t>
                      </a:r>
                      <a:endParaRPr lang="zh-CN" sz="17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PC</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X</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469532006"/>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890"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700" b="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312" name="表格 311"/>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566230">
                  <a:extLst>
                    <a:ext uri="{9D8B030D-6E8A-4147-A177-3AD203B41FA5}">
                      <a16:colId xmlns:a16="http://schemas.microsoft.com/office/drawing/2014/main" val="517979817"/>
                    </a:ext>
                  </a:extLst>
                </a:gridCol>
                <a:gridCol w="2352675">
                  <a:extLst>
                    <a:ext uri="{9D8B030D-6E8A-4147-A177-3AD203B41FA5}">
                      <a16:colId xmlns:a16="http://schemas.microsoft.com/office/drawing/2014/main" val="2841136919"/>
                    </a:ext>
                  </a:extLst>
                </a:gridCol>
                <a:gridCol w="2555184">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a:solidFill>
                            <a:schemeClr val="tx1"/>
                          </a:solidFill>
                          <a:latin typeface="微软雅黑" panose="020B0503020204020204" pitchFamily="34" charset="-122"/>
                          <a:ea typeface="微软雅黑" panose="020B0503020204020204" pitchFamily="34" charset="-122"/>
                        </a:rPr>
                        <a:t>PSW</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Rs/Rt, </a:t>
                      </a:r>
                      <a:r>
                        <a:rPr lang="en-US" altLang="zh-CN" sz="1700" b="0">
                          <a:solidFill>
                            <a:schemeClr val="tx1"/>
                          </a:solidFill>
                          <a:latin typeface="微软雅黑" panose="020B0503020204020204" pitchFamily="34" charset="-122"/>
                          <a:ea typeface="微软雅黑" panose="020B0503020204020204" pitchFamily="34" charset="-122"/>
                        </a:rPr>
                        <a:t>SUB, PSW</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r>
                        <a:rPr lang="en-US" sz="1700" b="0" kern="1200">
                          <a:solidFill>
                            <a:schemeClr val="tx1"/>
                          </a:solidFill>
                          <a:latin typeface="微软雅黑" panose="020B0503020204020204" pitchFamily="34" charset="-122"/>
                          <a:ea typeface="微软雅黑" panose="020B0503020204020204" pitchFamily="34" charset="-122"/>
                          <a:cs typeface="+mn-cs"/>
                        </a:rPr>
                        <a:t>PC</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sz="1700" b="0" kern="1200">
                          <a:solidFill>
                            <a:schemeClr val="tx1"/>
                          </a:solidFill>
                          <a:latin typeface="微软雅黑" panose="020B0503020204020204" pitchFamily="34" charset="-122"/>
                          <a:ea typeface="微软雅黑" panose="020B0503020204020204" pitchFamily="34" charset="-122"/>
                          <a:cs typeface="+mn-cs"/>
                        </a:rPr>
                        <a:t> X</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X</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T8</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255" algn="ctr" defTabSz="914400" rtl="0" eaLnBrk="1" latinLnBrk="0" hangingPunct="1">
                        <a:spcAft>
                          <a:spcPts val="0"/>
                        </a:spcAft>
                      </a:pPr>
                      <a:r>
                        <a:rPr lang="en-US" sz="1700" b="1" kern="1200">
                          <a:solidFill>
                            <a:schemeClr val="accent1">
                              <a:lumMod val="50000"/>
                            </a:schemeClr>
                          </a:solidFill>
                          <a:latin typeface="微软雅黑" panose="020B0503020204020204" pitchFamily="34" charset="-122"/>
                          <a:ea typeface="微软雅黑" panose="020B0503020204020204" pitchFamily="34" charset="-122"/>
                          <a:cs typeface="+mn-cs"/>
                        </a:rPr>
                        <a:t>IR(A)+X</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sz="1700" b="1" kern="1200">
                          <a:solidFill>
                            <a:schemeClr val="accent1">
                              <a:lumMod val="50000"/>
                            </a:schemeClr>
                          </a:solidFill>
                          <a:latin typeface="微软雅黑" panose="020B0503020204020204" pitchFamily="34" charset="-122"/>
                          <a:ea typeface="微软雅黑" panose="020B0503020204020204" pitchFamily="34" charset="-122"/>
                          <a:cs typeface="+mn-cs"/>
                        </a:rPr>
                        <a:t>Z</a:t>
                      </a:r>
                      <a:endParaRPr lang="zh-CN" sz="17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IR(A)</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baseline="0">
                          <a:solidFill>
                            <a:srgbClr val="FF0000"/>
                          </a:solidFill>
                          <a:latin typeface="微软雅黑" panose="020B0503020204020204" pitchFamily="34" charset="-122"/>
                          <a:ea typeface="微软雅黑" panose="020B0503020204020204" pitchFamily="34" charset="-122"/>
                        </a:rPr>
                        <a:t>, ADD</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6">
                        <a:lumMod val="40000"/>
                        <a:lumOff val="60000"/>
                      </a:schemeClr>
                    </a:solidFill>
                  </a:tcPr>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890"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700" b="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rgbClr val="D2DEEF"/>
                    </a:solidFill>
                  </a:tcPr>
                </a:tc>
                <a:extLst>
                  <a:ext uri="{0D108BD9-81ED-4DB2-BD59-A6C34878D82A}">
                    <a16:rowId xmlns:a16="http://schemas.microsoft.com/office/drawing/2014/main" val="2833729760"/>
                  </a:ext>
                </a:extLst>
              </a:tr>
            </a:tbl>
          </a:graphicData>
        </a:graphic>
      </p:graphicFrame>
      <p:graphicFrame>
        <p:nvGraphicFramePr>
          <p:cNvPr id="313" name="表格 312"/>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566230">
                  <a:extLst>
                    <a:ext uri="{9D8B030D-6E8A-4147-A177-3AD203B41FA5}">
                      <a16:colId xmlns:a16="http://schemas.microsoft.com/office/drawing/2014/main" val="517979817"/>
                    </a:ext>
                  </a:extLst>
                </a:gridCol>
                <a:gridCol w="2352675">
                  <a:extLst>
                    <a:ext uri="{9D8B030D-6E8A-4147-A177-3AD203B41FA5}">
                      <a16:colId xmlns:a16="http://schemas.microsoft.com/office/drawing/2014/main" val="2841136919"/>
                    </a:ext>
                  </a:extLst>
                </a:gridCol>
                <a:gridCol w="2555184">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a:solidFill>
                            <a:schemeClr val="tx1"/>
                          </a:solidFill>
                          <a:latin typeface="微软雅黑" panose="020B0503020204020204" pitchFamily="34" charset="-122"/>
                          <a:ea typeface="微软雅黑" panose="020B0503020204020204" pitchFamily="34" charset="-122"/>
                        </a:rPr>
                        <a:t>PSW</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Rs/Rt, </a:t>
                      </a:r>
                      <a:r>
                        <a:rPr lang="en-US" altLang="zh-CN" sz="1700" b="0">
                          <a:solidFill>
                            <a:schemeClr val="tx1"/>
                          </a:solidFill>
                          <a:latin typeface="微软雅黑" panose="020B0503020204020204" pitchFamily="34" charset="-122"/>
                          <a:ea typeface="微软雅黑" panose="020B0503020204020204" pitchFamily="34" charset="-122"/>
                        </a:rPr>
                        <a:t>SUB, PSW</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r>
                        <a:rPr lang="en-US" sz="1700" b="0" kern="1200">
                          <a:solidFill>
                            <a:schemeClr val="tx1"/>
                          </a:solidFill>
                          <a:latin typeface="微软雅黑" panose="020B0503020204020204" pitchFamily="34" charset="-122"/>
                          <a:ea typeface="微软雅黑" panose="020B0503020204020204" pitchFamily="34" charset="-122"/>
                          <a:cs typeface="+mn-cs"/>
                        </a:rPr>
                        <a:t>PC</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sz="1700" b="0" kern="1200">
                          <a:solidFill>
                            <a:schemeClr val="tx1"/>
                          </a:solidFill>
                          <a:latin typeface="微软雅黑" panose="020B0503020204020204" pitchFamily="34" charset="-122"/>
                          <a:ea typeface="微软雅黑" panose="020B0503020204020204" pitchFamily="34" charset="-122"/>
                          <a:cs typeface="+mn-cs"/>
                        </a:rPr>
                        <a:t> X</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X</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r h="475837">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T8</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r>
                        <a:rPr lang="en-US" sz="1700" b="0" kern="1200">
                          <a:solidFill>
                            <a:schemeClr val="tx1"/>
                          </a:solidFill>
                          <a:latin typeface="微软雅黑" panose="020B0503020204020204" pitchFamily="34" charset="-122"/>
                          <a:ea typeface="微软雅黑" panose="020B0503020204020204" pitchFamily="34" charset="-122"/>
                          <a:cs typeface="+mn-cs"/>
                        </a:rPr>
                        <a:t>IR(A)+X</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sz="1700" b="0" kern="1200">
                          <a:solidFill>
                            <a:schemeClr val="tx1"/>
                          </a:solidFill>
                          <a:latin typeface="微软雅黑" panose="020B0503020204020204" pitchFamily="34" charset="-122"/>
                          <a:ea typeface="微软雅黑" panose="020B0503020204020204" pitchFamily="34" charset="-122"/>
                          <a:cs typeface="+mn-cs"/>
                        </a:rPr>
                        <a:t>Z</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a:solidFill>
                            <a:schemeClr val="tx1"/>
                          </a:solidFill>
                          <a:latin typeface="微软雅黑" panose="020B0503020204020204" pitchFamily="34" charset="-122"/>
                          <a:ea typeface="微软雅黑" panose="020B0503020204020204" pitchFamily="34" charset="-122"/>
                        </a:rPr>
                        <a:t>IR(A)</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456679210"/>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chemeClr val="accent1">
                              <a:lumMod val="50000"/>
                            </a:schemeClr>
                          </a:solidFill>
                          <a:latin typeface="微软雅黑" panose="020B0503020204020204" pitchFamily="34" charset="-122"/>
                          <a:ea typeface="微软雅黑" panose="020B0503020204020204" pitchFamily="34" charset="-122"/>
                        </a:rPr>
                        <a:t>T9</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890" algn="ctr" defTabSz="914400" rtl="0" eaLnBrk="1" latinLnBrk="0" hangingPunct="1">
                        <a:spcAft>
                          <a:spcPts val="0"/>
                        </a:spcAft>
                      </a:pPr>
                      <a:r>
                        <a:rPr lang="en-US" sz="1600" b="1" kern="1200">
                          <a:solidFill>
                            <a:schemeClr val="accent1">
                              <a:lumMod val="50000"/>
                            </a:schemeClr>
                          </a:solidFill>
                          <a:latin typeface="微软雅黑" panose="020B0503020204020204" pitchFamily="34" charset="-122"/>
                          <a:ea typeface="微软雅黑" panose="020B0503020204020204" pitchFamily="34" charset="-122"/>
                          <a:cs typeface="+mn-cs"/>
                        </a:rPr>
                        <a:t>If (PSW.equal) Z</a:t>
                      </a:r>
                      <a:r>
                        <a:rPr lang="en-US" altLang="zh-CN" sz="16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sz="1600" b="1" kern="1200">
                          <a:solidFill>
                            <a:schemeClr val="accent1">
                              <a:lumMod val="50000"/>
                            </a:schemeClr>
                          </a:solidFill>
                          <a:latin typeface="微软雅黑" panose="020B0503020204020204" pitchFamily="34" charset="-122"/>
                          <a:ea typeface="微软雅黑" panose="020B0503020204020204" pitchFamily="34" charset="-122"/>
                          <a:cs typeface="+mn-cs"/>
                        </a:rPr>
                        <a:t>PC</a:t>
                      </a:r>
                      <a:endParaRPr lang="zh-CN" sz="16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kern="1200">
                          <a:solidFill>
                            <a:srgbClr val="FF0000"/>
                          </a:solidFill>
                          <a:latin typeface="微软雅黑" panose="020B0503020204020204" pitchFamily="34" charset="-122"/>
                          <a:ea typeface="微软雅黑" panose="020B0503020204020204" pitchFamily="34" charset="-122"/>
                          <a:cs typeface="+mn-cs"/>
                        </a:rPr>
                        <a:t>Z</a:t>
                      </a:r>
                      <a:r>
                        <a:rPr lang="en-US" altLang="zh-CN" sz="1600" b="1" kern="1200" baseline="-25000">
                          <a:solidFill>
                            <a:srgbClr val="FF0000"/>
                          </a:solidFill>
                          <a:latin typeface="微软雅黑" panose="020B0503020204020204" pitchFamily="34" charset="-122"/>
                          <a:ea typeface="微软雅黑" panose="020B0503020204020204" pitchFamily="34" charset="-122"/>
                          <a:cs typeface="+mn-cs"/>
                        </a:rPr>
                        <a:t>out</a:t>
                      </a:r>
                      <a:r>
                        <a:rPr lang="zh-CN" altLang="en-US" sz="1600" b="1" kern="1200" baseline="0">
                          <a:solidFill>
                            <a:srgbClr val="FF0000"/>
                          </a:solidFill>
                          <a:latin typeface="微软雅黑" panose="020B0503020204020204" pitchFamily="34" charset="-122"/>
                          <a:ea typeface="微软雅黑" panose="020B0503020204020204" pitchFamily="34" charset="-122"/>
                          <a:cs typeface="+mn-cs"/>
                        </a:rPr>
                        <a:t>，</a:t>
                      </a:r>
                      <a:r>
                        <a:rPr lang="en-US" altLang="zh-CN" sz="1600" b="1" kern="1200">
                          <a:solidFill>
                            <a:srgbClr val="FF0000"/>
                          </a:solidFill>
                          <a:latin typeface="微软雅黑" panose="020B0503020204020204" pitchFamily="34" charset="-122"/>
                          <a:ea typeface="微软雅黑" panose="020B0503020204020204" pitchFamily="34" charset="-122"/>
                          <a:cs typeface="+mn-cs"/>
                        </a:rPr>
                        <a:t>PC</a:t>
                      </a:r>
                      <a:r>
                        <a:rPr lang="en-US" altLang="zh-CN" sz="1600" b="1" kern="1200" baseline="-25000">
                          <a:solidFill>
                            <a:srgbClr val="FF0000"/>
                          </a:solidFill>
                          <a:latin typeface="微软雅黑" panose="020B0503020204020204" pitchFamily="34" charset="-122"/>
                          <a:ea typeface="微软雅黑" panose="020B0503020204020204" pitchFamily="34" charset="-122"/>
                          <a:cs typeface="+mn-cs"/>
                        </a:rPr>
                        <a:t>in</a:t>
                      </a:r>
                      <a:r>
                        <a:rPr lang="en-US" altLang="zh-CN" sz="1600" b="1" kern="1200">
                          <a:solidFill>
                            <a:srgbClr val="FF0000"/>
                          </a:solidFill>
                          <a:latin typeface="微软雅黑" panose="020B0503020204020204" pitchFamily="34" charset="-122"/>
                          <a:ea typeface="微软雅黑" panose="020B0503020204020204" pitchFamily="34" charset="-122"/>
                          <a:cs typeface="+mn-cs"/>
                        </a:rPr>
                        <a:t>=PSW.equal</a:t>
                      </a:r>
                      <a:endParaRPr lang="zh-CN" altLang="en-US" sz="1600" b="1" kern="1200" dirty="0">
                        <a:solidFill>
                          <a:srgbClr val="FF0000"/>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833729760"/>
                  </a:ext>
                </a:extLst>
              </a:tr>
            </a:tbl>
          </a:graphicData>
        </a:graphic>
      </p:graphicFrame>
      <p:sp>
        <p:nvSpPr>
          <p:cNvPr id="282"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headEnd/>
            <a:tailEnd/>
          </a:ln>
        </p:spPr>
        <p:txBody>
          <a:bodyPr vert="horz" wrap="square" lIns="86699" tIns="43349" rIns="86699" bIns="43349" numCol="1" anchor="t" anchorCtr="0" compatLnSpc="1">
            <a:prstTxWarp prst="textNoShape">
              <a:avLst/>
            </a:prstTxWarp>
          </a:bodyPr>
          <a:lstStyle/>
          <a:p>
            <a:endParaRPr lang="zh-CN" altLang="en-US" sz="3600">
              <a:latin typeface="Segoe UI Black" panose="020B0A02040204020203" pitchFamily="34" charset="0"/>
              <a:cs typeface="Segoe UI Black" panose="020B0A02040204020203" pitchFamily="34" charset="0"/>
            </a:endParaRPr>
          </a:p>
        </p:txBody>
      </p:sp>
      <p:grpSp>
        <p:nvGrpSpPr>
          <p:cNvPr id="315" name="组合 314"/>
          <p:cNvGrpSpPr/>
          <p:nvPr/>
        </p:nvGrpSpPr>
        <p:grpSpPr>
          <a:xfrm>
            <a:off x="8473910" y="1226542"/>
            <a:ext cx="777465" cy="4934647"/>
            <a:chOff x="8794675" y="1358838"/>
            <a:chExt cx="819982" cy="5204510"/>
          </a:xfrm>
          <a:noFill/>
        </p:grpSpPr>
        <p:sp>
          <p:nvSpPr>
            <p:cNvPr id="316"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17" name="上下箭头 316"/>
            <p:cNvSpPr/>
            <p:nvPr/>
          </p:nvSpPr>
          <p:spPr>
            <a:xfrm>
              <a:off x="9427634" y="1358838"/>
              <a:ext cx="187023" cy="5204510"/>
            </a:xfrm>
            <a:prstGeom prst="upDownArrow">
              <a:avLst/>
            </a:prstGeom>
            <a:solidFill>
              <a:schemeClr val="bg1"/>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sp>
        <p:nvSpPr>
          <p:cNvPr id="2" name="标题 1"/>
          <p:cNvSpPr>
            <a:spLocks noGrp="1"/>
          </p:cNvSpPr>
          <p:nvPr>
            <p:ph type="title"/>
          </p:nvPr>
        </p:nvSpPr>
        <p:spPr>
          <a:xfrm>
            <a:off x="487822" y="257614"/>
            <a:ext cx="6198301" cy="617641"/>
          </a:xfrm>
        </p:spPr>
        <p:txBody>
          <a:bodyPr>
            <a:normAutofit/>
          </a:bodyPr>
          <a:lstStyle/>
          <a:p>
            <a:r>
              <a:rPr lang="en-US" altLang="zh-CN"/>
              <a:t>BEQ </a:t>
            </a:r>
            <a:r>
              <a:rPr lang="zh-CN" altLang="en-US"/>
              <a:t>指令数据通路  </a:t>
            </a:r>
            <a:r>
              <a:rPr lang="en-US" altLang="zh-CN" i="1">
                <a:latin typeface="Consolas" panose="020B0609020204030204" pitchFamily="49" charset="0"/>
                <a:cs typeface="Times New Roman" panose="02020603050405020304" pitchFamily="18" charset="0"/>
                <a:sym typeface="Arial" panose="020B0604020202020204" pitchFamily="34" charset="0"/>
              </a:rPr>
              <a:t>beq rs,rt,imm</a:t>
            </a:r>
            <a:endParaRPr lang="zh-CN" altLang="en-US"/>
          </a:p>
        </p:txBody>
      </p:sp>
      <p:sp>
        <p:nvSpPr>
          <p:cNvPr id="191" name="TextBox 24"/>
          <p:cNvSpPr txBox="1"/>
          <p:nvPr/>
        </p:nvSpPr>
        <p:spPr>
          <a:xfrm>
            <a:off x="641990" y="2019628"/>
            <a:ext cx="4533492" cy="1046440"/>
          </a:xfrm>
          <a:prstGeom prst="rect">
            <a:avLst/>
          </a:prstGeom>
          <a:noFill/>
        </p:spPr>
        <p:txBody>
          <a:bodyPr wrap="square" rtlCol="0">
            <a:spAutoFit/>
          </a:bodyPr>
          <a:lstStyle/>
          <a:p>
            <a:pPr>
              <a:spcBef>
                <a:spcPts val="569"/>
              </a:spcBef>
              <a:spcAft>
                <a:spcPts val="569"/>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if (</a:t>
            </a:r>
            <a:r>
              <a:rPr lang="en-US" altLang="zh-CN" sz="2400" b="1">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R[rs] = R[rt]</a:t>
            </a:r>
            <a:r>
              <a:rPr lang="en-US" altLang="zh-CN" sz="24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p>
          <a:p>
            <a:pPr>
              <a:spcBef>
                <a:spcPts val="569"/>
              </a:spcBef>
              <a:spcAft>
                <a:spcPts val="569"/>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   PC + 4 + imm&lt;&lt; 2 </a:t>
            </a:r>
            <a:r>
              <a:rPr lang="en-US" altLang="zh-CN" sz="2600" b="1">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PC</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192" name="组合 191"/>
          <p:cNvGrpSpPr/>
          <p:nvPr/>
        </p:nvGrpSpPr>
        <p:grpSpPr>
          <a:xfrm>
            <a:off x="523775" y="1157260"/>
            <a:ext cx="4792613" cy="574256"/>
            <a:chOff x="400250" y="925545"/>
            <a:chExt cx="6664199" cy="798512"/>
          </a:xfrm>
        </p:grpSpPr>
        <p:sp>
          <p:nvSpPr>
            <p:cNvPr id="344" name="矩形 7"/>
            <p:cNvSpPr/>
            <p:nvPr/>
          </p:nvSpPr>
          <p:spPr>
            <a:xfrm>
              <a:off x="400250" y="1295432"/>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b="1" kern="0">
                  <a:solidFill>
                    <a:sysClr val="window" lastClr="FFFFFF"/>
                  </a:solidFill>
                  <a:latin typeface="+mj-lt"/>
                  <a:ea typeface="宋体"/>
                </a:rPr>
                <a:t>OP=4</a:t>
              </a:r>
              <a:endParaRPr lang="zh-CN" altLang="en-US" sz="1400" b="1" kern="0" dirty="0">
                <a:solidFill>
                  <a:sysClr val="window" lastClr="FFFFFF"/>
                </a:solidFill>
                <a:latin typeface="+mj-lt"/>
                <a:ea typeface="宋体"/>
              </a:endParaRPr>
            </a:p>
          </p:txBody>
        </p:sp>
        <p:sp>
          <p:nvSpPr>
            <p:cNvPr id="345" name="矩形 24"/>
            <p:cNvSpPr/>
            <p:nvPr/>
          </p:nvSpPr>
          <p:spPr>
            <a:xfrm>
              <a:off x="1666907"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46" name="矩形 25"/>
            <p:cNvSpPr/>
            <p:nvPr/>
          </p:nvSpPr>
          <p:spPr>
            <a:xfrm>
              <a:off x="2725826"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rgbClr val="0000FF"/>
                  </a:solidFill>
                  <a:latin typeface="微软雅黑" panose="020B0503020204020204" pitchFamily="34" charset="-122"/>
                  <a:ea typeface="微软雅黑" panose="020B0503020204020204" pitchFamily="34" charset="-122"/>
                </a:rPr>
                <a:t>rt</a:t>
              </a:r>
              <a:endParaRPr lang="zh-CN" altLang="en-US" b="1" kern="0" baseline="-25000" dirty="0">
                <a:solidFill>
                  <a:srgbClr val="0000FF"/>
                </a:solidFill>
                <a:latin typeface="微软雅黑" panose="020B0503020204020204" pitchFamily="34" charset="-122"/>
                <a:ea typeface="微软雅黑" panose="020B0503020204020204" pitchFamily="34" charset="-122"/>
              </a:endParaRPr>
            </a:p>
          </p:txBody>
        </p:sp>
        <p:sp>
          <p:nvSpPr>
            <p:cNvPr id="347" name="TextBox 32"/>
            <p:cNvSpPr txBox="1"/>
            <p:nvPr/>
          </p:nvSpPr>
          <p:spPr>
            <a:xfrm>
              <a:off x="536291" y="925545"/>
              <a:ext cx="1031343" cy="427969"/>
            </a:xfrm>
            <a:prstGeom prst="rect">
              <a:avLst/>
            </a:prstGeom>
            <a:noFill/>
          </p:spPr>
          <p:txBody>
            <a:bodyPr>
              <a:spAutoFit/>
            </a:bodyPr>
            <a:lstStyle/>
            <a:p>
              <a:pPr algn="ctr">
                <a:defRPr/>
              </a:pPr>
              <a:r>
                <a:rPr lang="en-US" altLang="zh-CN" sz="1400" b="1" kern="0" dirty="0">
                  <a:solidFill>
                    <a:srgbClr val="0070C0"/>
                  </a:solidFill>
                  <a:latin typeface="+mj-lt"/>
                  <a:ea typeface="华文细黑" pitchFamily="2" charset="-122"/>
                </a:rPr>
                <a:t>6bits</a:t>
              </a:r>
              <a:endParaRPr lang="zh-CN" altLang="en-US" sz="1400" b="1" kern="0" dirty="0">
                <a:solidFill>
                  <a:srgbClr val="0070C0"/>
                </a:solidFill>
                <a:latin typeface="+mj-lt"/>
                <a:ea typeface="华文细黑" pitchFamily="2" charset="-122"/>
              </a:endParaRPr>
            </a:p>
          </p:txBody>
        </p:sp>
        <p:sp>
          <p:nvSpPr>
            <p:cNvPr id="348" name="矩形 26"/>
            <p:cNvSpPr/>
            <p:nvPr/>
          </p:nvSpPr>
          <p:spPr>
            <a:xfrm>
              <a:off x="3784744" y="1295432"/>
              <a:ext cx="3279705"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imm</a:t>
              </a:r>
              <a:endParaRPr lang="zh-CN" altLang="en-US" b="1" kern="0" dirty="0">
                <a:solidFill>
                  <a:sysClr val="window" lastClr="FFFFFF"/>
                </a:solidFill>
                <a:latin typeface="微软雅黑" panose="020B0503020204020204" pitchFamily="34" charset="-122"/>
                <a:ea typeface="微软雅黑" panose="020B0503020204020204" pitchFamily="34" charset="-122"/>
              </a:endParaRPr>
            </a:p>
          </p:txBody>
        </p:sp>
        <p:sp>
          <p:nvSpPr>
            <p:cNvPr id="349" name="TextBox 34"/>
            <p:cNvSpPr txBox="1"/>
            <p:nvPr/>
          </p:nvSpPr>
          <p:spPr>
            <a:xfrm>
              <a:off x="1652201" y="925545"/>
              <a:ext cx="1031342" cy="427969"/>
            </a:xfrm>
            <a:prstGeom prst="rect">
              <a:avLst/>
            </a:prstGeom>
            <a:noFill/>
          </p:spPr>
          <p:txBody>
            <a:bodyPr>
              <a:spAutoFit/>
            </a:bodyPr>
            <a:lstStyle/>
            <a:p>
              <a:pPr algn="ctr">
                <a:defRPr/>
              </a:pPr>
              <a:r>
                <a:rPr lang="en-US" altLang="zh-CN" sz="1400" b="1" kern="0" dirty="0">
                  <a:solidFill>
                    <a:srgbClr val="0070C0"/>
                  </a:solidFill>
                  <a:latin typeface="+mj-lt"/>
                  <a:ea typeface="华文细黑" pitchFamily="2" charset="-122"/>
                </a:rPr>
                <a:t>5bits</a:t>
              </a:r>
              <a:endParaRPr lang="zh-CN" altLang="en-US" sz="1400" b="1" kern="0" dirty="0">
                <a:solidFill>
                  <a:srgbClr val="0070C0"/>
                </a:solidFill>
                <a:latin typeface="+mj-lt"/>
                <a:ea typeface="华文细黑" pitchFamily="2" charset="-122"/>
              </a:endParaRPr>
            </a:p>
          </p:txBody>
        </p:sp>
        <p:sp>
          <p:nvSpPr>
            <p:cNvPr id="350" name="TextBox 35"/>
            <p:cNvSpPr txBox="1"/>
            <p:nvPr/>
          </p:nvSpPr>
          <p:spPr>
            <a:xfrm>
              <a:off x="2652292" y="925545"/>
              <a:ext cx="1033182" cy="427969"/>
            </a:xfrm>
            <a:prstGeom prst="rect">
              <a:avLst/>
            </a:prstGeom>
            <a:noFill/>
          </p:spPr>
          <p:txBody>
            <a:bodyPr>
              <a:spAutoFit/>
            </a:bodyPr>
            <a:lstStyle/>
            <a:p>
              <a:pPr algn="ctr">
                <a:defRPr/>
              </a:pPr>
              <a:r>
                <a:rPr lang="en-US" altLang="zh-CN" sz="1400" b="1" kern="0" dirty="0">
                  <a:solidFill>
                    <a:srgbClr val="0070C0"/>
                  </a:solidFill>
                  <a:latin typeface="+mj-lt"/>
                  <a:ea typeface="华文细黑" pitchFamily="2" charset="-122"/>
                </a:rPr>
                <a:t>5bits</a:t>
              </a:r>
              <a:endParaRPr lang="zh-CN" altLang="en-US" sz="1400" b="1" kern="0" dirty="0">
                <a:solidFill>
                  <a:srgbClr val="0070C0"/>
                </a:solidFill>
                <a:latin typeface="+mj-lt"/>
                <a:ea typeface="华文细黑" pitchFamily="2" charset="-122"/>
              </a:endParaRPr>
            </a:p>
          </p:txBody>
        </p:sp>
        <p:sp>
          <p:nvSpPr>
            <p:cNvPr id="351" name="TextBox 37"/>
            <p:cNvSpPr txBox="1"/>
            <p:nvPr/>
          </p:nvSpPr>
          <p:spPr>
            <a:xfrm>
              <a:off x="4819763" y="925545"/>
              <a:ext cx="1033182" cy="427969"/>
            </a:xfrm>
            <a:prstGeom prst="rect">
              <a:avLst/>
            </a:prstGeom>
            <a:noFill/>
          </p:spPr>
          <p:txBody>
            <a:bodyPr>
              <a:spAutoFit/>
            </a:bodyPr>
            <a:lstStyle/>
            <a:p>
              <a:pPr algn="ctr">
                <a:defRPr/>
              </a:pPr>
              <a:r>
                <a:rPr lang="en-US" altLang="zh-CN" sz="1400" b="1" kern="0" dirty="0">
                  <a:solidFill>
                    <a:srgbClr val="0070C0"/>
                  </a:solidFill>
                  <a:latin typeface="+mj-lt"/>
                  <a:ea typeface="华文细黑" pitchFamily="2" charset="-122"/>
                </a:rPr>
                <a:t>16bits</a:t>
              </a:r>
              <a:endParaRPr lang="zh-CN" altLang="en-US" sz="1400" b="1" kern="0" dirty="0">
                <a:solidFill>
                  <a:srgbClr val="0070C0"/>
                </a:solidFill>
                <a:latin typeface="+mj-lt"/>
                <a:ea typeface="华文细黑" pitchFamily="2" charset="-122"/>
              </a:endParaRPr>
            </a:p>
          </p:txBody>
        </p:sp>
      </p:grpSp>
      <p:sp>
        <p:nvSpPr>
          <p:cNvPr id="286" name="任意多边形 285"/>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295" name="组合 294"/>
          <p:cNvGrpSpPr/>
          <p:nvPr/>
        </p:nvGrpSpPr>
        <p:grpSpPr>
          <a:xfrm>
            <a:off x="10393551" y="2277096"/>
            <a:ext cx="858666" cy="711391"/>
            <a:chOff x="10819307" y="2466844"/>
            <a:chExt cx="905624" cy="750295"/>
          </a:xfrm>
          <a:noFill/>
        </p:grpSpPr>
        <p:sp>
          <p:nvSpPr>
            <p:cNvPr id="296" name="Line 7"/>
            <p:cNvSpPr>
              <a:spLocks noChangeShapeType="1"/>
            </p:cNvSpPr>
            <p:nvPr/>
          </p:nvSpPr>
          <p:spPr bwMode="auto">
            <a:xfrm rot="16200000">
              <a:off x="11096748" y="2630505"/>
              <a:ext cx="327322" cy="0"/>
            </a:xfrm>
            <a:prstGeom prst="line">
              <a:avLst/>
            </a:prstGeom>
            <a:grpFill/>
            <a:ln w="28575">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9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98" name="组合 297"/>
          <p:cNvGrpSpPr/>
          <p:nvPr/>
        </p:nvGrpSpPr>
        <p:grpSpPr>
          <a:xfrm>
            <a:off x="6940930" y="1506758"/>
            <a:ext cx="2183057" cy="656338"/>
            <a:chOff x="7177868" y="1654379"/>
            <a:chExt cx="2302442" cy="692230"/>
          </a:xfrm>
          <a:noFill/>
        </p:grpSpPr>
        <p:cxnSp>
          <p:nvCxnSpPr>
            <p:cNvPr id="299" name="直接箭头连接符 29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300" name="直接箭头连接符 29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301" name="组合 300"/>
            <p:cNvGrpSpPr/>
            <p:nvPr/>
          </p:nvGrpSpPr>
          <p:grpSpPr>
            <a:xfrm>
              <a:off x="7190721" y="1654379"/>
              <a:ext cx="2289589" cy="692230"/>
              <a:chOff x="7190721" y="1654379"/>
              <a:chExt cx="2289589" cy="692230"/>
            </a:xfrm>
            <a:grpFill/>
          </p:grpSpPr>
          <p:sp>
            <p:nvSpPr>
              <p:cNvPr id="303" name="Line 7"/>
              <p:cNvSpPr>
                <a:spLocks noChangeShapeType="1"/>
              </p:cNvSpPr>
              <p:nvPr/>
            </p:nvSpPr>
            <p:spPr bwMode="auto">
              <a:xfrm flipH="1">
                <a:off x="8623192" y="1920746"/>
                <a:ext cx="835600"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304" name="直接连接符 303"/>
              <p:cNvCxnSpPr/>
              <p:nvPr/>
            </p:nvCxnSpPr>
            <p:spPr>
              <a:xfrm>
                <a:off x="8632095" y="2094448"/>
                <a:ext cx="848215" cy="0"/>
              </a:xfrm>
              <a:prstGeom prst="line">
                <a:avLst/>
              </a:prstGeom>
              <a:grpFill/>
              <a:ln w="19050">
                <a:solidFill>
                  <a:srgbClr val="000000"/>
                </a:solidFill>
                <a:round/>
                <a:headEnd/>
                <a:tailEnd type="none" w="lg" len="lg"/>
              </a:ln>
            </p:spPr>
          </p:cxnSp>
          <p:sp>
            <p:nvSpPr>
              <p:cNvPr id="305" name="等腰三角形 304"/>
              <p:cNvSpPr/>
              <p:nvPr/>
            </p:nvSpPr>
            <p:spPr>
              <a:xfrm rot="5400000" flipH="1">
                <a:off x="8963127" y="2020085"/>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06"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309"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0"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318" name="组合 317"/>
          <p:cNvGrpSpPr/>
          <p:nvPr/>
        </p:nvGrpSpPr>
        <p:grpSpPr>
          <a:xfrm>
            <a:off x="9925575" y="1316254"/>
            <a:ext cx="1556542" cy="597916"/>
            <a:chOff x="10325741" y="1453458"/>
            <a:chExt cx="1641666" cy="630614"/>
          </a:xfrm>
          <a:noFill/>
        </p:grpSpPr>
        <p:sp>
          <p:nvSpPr>
            <p:cNvPr id="319"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36"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3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3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4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4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43" name="Text Box 109"/>
            <p:cNvSpPr txBox="1">
              <a:spLocks noChangeArrowheads="1"/>
            </p:cNvSpPr>
            <p:nvPr/>
          </p:nvSpPr>
          <p:spPr bwMode="auto">
            <a:xfrm>
              <a:off x="10344924" y="1453458"/>
              <a:ext cx="1622483" cy="340211"/>
            </a:xfrm>
            <a:prstGeom prst="rect">
              <a:avLst/>
            </a:prstGeom>
            <a:grpFill/>
            <a:ln w="9525">
              <a:noFill/>
              <a:miter lim="800000"/>
              <a:headEnd/>
              <a:tailEnd/>
            </a:ln>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p>
          </p:txBody>
        </p:sp>
        <p:sp>
          <p:nvSpPr>
            <p:cNvPr id="352" name="Text Box 126"/>
            <p:cNvSpPr txBox="1">
              <a:spLocks noChangeArrowheads="1"/>
            </p:cNvSpPr>
            <p:nvPr/>
          </p:nvSpPr>
          <p:spPr bwMode="auto">
            <a:xfrm>
              <a:off x="10716776" y="1663586"/>
              <a:ext cx="763341" cy="420486"/>
            </a:xfrm>
            <a:prstGeom prst="rect">
              <a:avLst/>
            </a:prstGeom>
            <a:grpFill/>
            <a:ln w="9525">
              <a:noFill/>
              <a:miter lim="800000"/>
              <a:headEnd/>
              <a:tailEnd/>
            </a:ln>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53" name="组合 352"/>
          <p:cNvGrpSpPr/>
          <p:nvPr/>
        </p:nvGrpSpPr>
        <p:grpSpPr>
          <a:xfrm>
            <a:off x="9218073" y="4195326"/>
            <a:ext cx="2467603" cy="2067711"/>
            <a:chOff x="9218073" y="4195326"/>
            <a:chExt cx="2467603" cy="2067711"/>
          </a:xfrm>
          <a:noFill/>
        </p:grpSpPr>
        <p:sp>
          <p:nvSpPr>
            <p:cNvPr id="354"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55" name="组合 354"/>
            <p:cNvGrpSpPr/>
            <p:nvPr/>
          </p:nvGrpSpPr>
          <p:grpSpPr>
            <a:xfrm>
              <a:off x="9218073" y="4632523"/>
              <a:ext cx="728684" cy="250406"/>
              <a:chOff x="9143016" y="4779112"/>
              <a:chExt cx="728684" cy="250406"/>
            </a:xfrm>
            <a:grpFill/>
          </p:grpSpPr>
          <p:sp>
            <p:nvSpPr>
              <p:cNvPr id="407" name="Line 7"/>
              <p:cNvSpPr>
                <a:spLocks noChangeShapeType="1"/>
              </p:cNvSpPr>
              <p:nvPr/>
            </p:nvSpPr>
            <p:spPr bwMode="auto">
              <a:xfrm>
                <a:off x="9143016" y="4779112"/>
                <a:ext cx="728681"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08" name="直接连接符 407"/>
              <p:cNvCxnSpPr/>
              <p:nvPr/>
            </p:nvCxnSpPr>
            <p:spPr>
              <a:xfrm flipH="1">
                <a:off x="9143017" y="4954078"/>
                <a:ext cx="728683" cy="0"/>
              </a:xfrm>
              <a:prstGeom prst="line">
                <a:avLst/>
              </a:prstGeom>
              <a:grpFill/>
              <a:ln w="19050">
                <a:solidFill>
                  <a:srgbClr val="000000"/>
                </a:solidFill>
                <a:round/>
                <a:headEnd/>
                <a:tailEnd type="none" w="lg" len="lg"/>
              </a:ln>
            </p:spPr>
          </p:cxnSp>
          <p:sp>
            <p:nvSpPr>
              <p:cNvPr id="409" name="等腰三角形 408"/>
              <p:cNvSpPr/>
              <p:nvPr/>
            </p:nvSpPr>
            <p:spPr>
              <a:xfrm rot="16200000">
                <a:off x="9404700" y="4883571"/>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56"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359" name="直接箭头连接符 358"/>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360"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sp>
          <p:nvSpPr>
            <p:cNvPr id="369"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2"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73" name="直接箭头连接符 372"/>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383" name="直接箭头连接符 382"/>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384"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5"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6"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87" name="组合 386"/>
            <p:cNvGrpSpPr/>
            <p:nvPr/>
          </p:nvGrpSpPr>
          <p:grpSpPr>
            <a:xfrm>
              <a:off x="9962454" y="5274885"/>
              <a:ext cx="505805" cy="692644"/>
              <a:chOff x="5347918" y="5340113"/>
              <a:chExt cx="505805" cy="692644"/>
            </a:xfrm>
            <a:grpFill/>
          </p:grpSpPr>
          <p:grpSp>
            <p:nvGrpSpPr>
              <p:cNvPr id="400" name="组合 399"/>
              <p:cNvGrpSpPr/>
              <p:nvPr/>
            </p:nvGrpSpPr>
            <p:grpSpPr>
              <a:xfrm>
                <a:off x="5347918" y="5340113"/>
                <a:ext cx="505805" cy="692644"/>
                <a:chOff x="5347918" y="5340113"/>
                <a:chExt cx="505805" cy="692644"/>
              </a:xfrm>
              <a:grpFill/>
            </p:grpSpPr>
            <p:sp>
              <p:nvSpPr>
                <p:cNvPr id="403"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04" name="流程图: 手动操作 403">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05" name="Line 7"/>
                <p:cNvSpPr>
                  <a:spLocks noChangeShapeType="1"/>
                </p:cNvSpPr>
                <p:nvPr/>
              </p:nvSpPr>
              <p:spPr bwMode="auto">
                <a:xfrm rot="16200000">
                  <a:off x="5392564" y="5915010"/>
                  <a:ext cx="235494" cy="0"/>
                </a:xfrm>
                <a:prstGeom prst="line">
                  <a:avLst/>
                </a:prstGeom>
                <a:grpFill/>
                <a:ln w="19050">
                  <a:solidFill>
                    <a:srgbClr val="00000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06"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401" name="矩形 400">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402" name="矩形 401">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nvGrpSpPr>
            <p:cNvPr id="388" name="组合 387"/>
            <p:cNvGrpSpPr/>
            <p:nvPr/>
          </p:nvGrpSpPr>
          <p:grpSpPr>
            <a:xfrm>
              <a:off x="10512220" y="5269170"/>
              <a:ext cx="505805" cy="692644"/>
              <a:chOff x="5347918" y="5340113"/>
              <a:chExt cx="505805" cy="692644"/>
            </a:xfrm>
            <a:grpFill/>
          </p:grpSpPr>
          <p:grpSp>
            <p:nvGrpSpPr>
              <p:cNvPr id="393" name="组合 392"/>
              <p:cNvGrpSpPr/>
              <p:nvPr/>
            </p:nvGrpSpPr>
            <p:grpSpPr>
              <a:xfrm>
                <a:off x="5347918" y="5340113"/>
                <a:ext cx="505805" cy="692644"/>
                <a:chOff x="5347918" y="5340113"/>
                <a:chExt cx="505805" cy="692644"/>
              </a:xfrm>
              <a:grpFill/>
            </p:grpSpPr>
            <p:sp>
              <p:nvSpPr>
                <p:cNvPr id="396"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97" name="流程图: 手动操作 396">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98" name="Line 7"/>
                <p:cNvSpPr>
                  <a:spLocks noChangeShapeType="1"/>
                </p:cNvSpPr>
                <p:nvPr/>
              </p:nvSpPr>
              <p:spPr bwMode="auto">
                <a:xfrm rot="16200000">
                  <a:off x="5451532" y="5856042"/>
                  <a:ext cx="117557" cy="0"/>
                </a:xfrm>
                <a:prstGeom prst="line">
                  <a:avLst/>
                </a:prstGeom>
                <a:grpFill/>
                <a:ln w="19050" cap="sq">
                  <a:solidFill>
                    <a:srgbClr val="000000"/>
                  </a:solidFill>
                  <a:miter lim="800000"/>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99"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94" name="矩形 393">
                <a:extLst>
                  <a:ext uri="{FF2B5EF4-FFF2-40B4-BE49-F238E27FC236}">
                    <a16:creationId xmlns:a16="http://schemas.microsoft.com/office/drawing/2014/main" id="{DB6FEBF0-D3C1-4E44-A076-F8543F45AA45}"/>
                  </a:ext>
                </a:extLst>
              </p:cNvPr>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395" name="矩形 394">
                <a:extLst>
                  <a:ext uri="{FF2B5EF4-FFF2-40B4-BE49-F238E27FC236}">
                    <a16:creationId xmlns:a16="http://schemas.microsoft.com/office/drawing/2014/main" id="{DB6FEBF0-D3C1-4E44-A076-F8543F45AA45}"/>
                  </a:ext>
                </a:extLst>
              </p:cNvPr>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sp>
          <p:nvSpPr>
            <p:cNvPr id="38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9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10" name="组合 409"/>
          <p:cNvGrpSpPr/>
          <p:nvPr/>
        </p:nvGrpSpPr>
        <p:grpSpPr>
          <a:xfrm>
            <a:off x="9702285" y="2584710"/>
            <a:ext cx="602150" cy="725137"/>
            <a:chOff x="9702285" y="2584710"/>
            <a:chExt cx="602150" cy="725137"/>
          </a:xfrm>
          <a:noFill/>
        </p:grpSpPr>
        <p:sp>
          <p:nvSpPr>
            <p:cNvPr id="411"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412" name="Line 7"/>
            <p:cNvSpPr>
              <a:spLocks noChangeShapeType="1"/>
            </p:cNvSpPr>
            <p:nvPr/>
          </p:nvSpPr>
          <p:spPr bwMode="auto">
            <a:xfrm rot="16200000">
              <a:off x="9926093" y="3154672"/>
              <a:ext cx="310350"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413" name="组合 412"/>
          <p:cNvGrpSpPr/>
          <p:nvPr/>
        </p:nvGrpSpPr>
        <p:grpSpPr>
          <a:xfrm>
            <a:off x="9708801" y="1700541"/>
            <a:ext cx="2096515" cy="882231"/>
            <a:chOff x="9708801" y="1700541"/>
            <a:chExt cx="2096515" cy="882231"/>
          </a:xfrm>
          <a:noFill/>
        </p:grpSpPr>
        <p:cxnSp>
          <p:nvCxnSpPr>
            <p:cNvPr id="414" name="直接箭头连接符 413"/>
            <p:cNvCxnSpPr/>
            <p:nvPr/>
          </p:nvCxnSpPr>
          <p:spPr>
            <a:xfrm flipH="1">
              <a:off x="11280161" y="2118661"/>
              <a:ext cx="312595" cy="0"/>
            </a:xfrm>
            <a:prstGeom prst="straightConnector1">
              <a:avLst/>
            </a:prstGeom>
            <a:grpFill/>
            <a:ln w="19050">
              <a:solidFill>
                <a:srgbClr val="000000"/>
              </a:solidFill>
              <a:round/>
              <a:headEnd/>
              <a:tailEnd type="triangle" w="lg" len="lg"/>
            </a:ln>
          </p:spPr>
        </p:cxnSp>
        <p:cxnSp>
          <p:nvCxnSpPr>
            <p:cNvPr id="415" name="直接箭头连接符 414"/>
            <p:cNvCxnSpPr/>
            <p:nvPr/>
          </p:nvCxnSpPr>
          <p:spPr>
            <a:xfrm flipH="1">
              <a:off x="11280161" y="1950267"/>
              <a:ext cx="312595" cy="0"/>
            </a:xfrm>
            <a:prstGeom prst="straightConnector1">
              <a:avLst/>
            </a:prstGeom>
            <a:grpFill/>
            <a:ln w="19050">
              <a:solidFill>
                <a:srgbClr val="000000"/>
              </a:solidFill>
              <a:round/>
              <a:headEnd/>
              <a:tailEnd type="triangle" w="lg" len="lg"/>
            </a:ln>
          </p:spPr>
        </p:cxnSp>
        <p:grpSp>
          <p:nvGrpSpPr>
            <p:cNvPr id="416" name="组合 415"/>
            <p:cNvGrpSpPr/>
            <p:nvPr/>
          </p:nvGrpSpPr>
          <p:grpSpPr>
            <a:xfrm>
              <a:off x="9708801" y="1852716"/>
              <a:ext cx="1550065" cy="730056"/>
              <a:chOff x="9708801" y="1852716"/>
              <a:chExt cx="1550065" cy="730056"/>
            </a:xfrm>
            <a:grpFill/>
          </p:grpSpPr>
          <p:sp>
            <p:nvSpPr>
              <p:cNvPr id="419"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0" name="Line 7"/>
              <p:cNvSpPr>
                <a:spLocks noChangeShapeType="1"/>
              </p:cNvSpPr>
              <p:nvPr/>
            </p:nvSpPr>
            <p:spPr bwMode="auto">
              <a:xfrm rot="16200000">
                <a:off x="9848185" y="2427597"/>
                <a:ext cx="310350" cy="0"/>
              </a:xfrm>
              <a:prstGeom prst="line">
                <a:avLst/>
              </a:prstGeom>
              <a:grpFill/>
              <a:ln w="28575">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417"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8"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21" name="组合 420"/>
          <p:cNvGrpSpPr/>
          <p:nvPr/>
        </p:nvGrpSpPr>
        <p:grpSpPr>
          <a:xfrm>
            <a:off x="7258572" y="5872349"/>
            <a:ext cx="1755294" cy="288842"/>
            <a:chOff x="7258572" y="5872349"/>
            <a:chExt cx="1755294" cy="288842"/>
          </a:xfrm>
          <a:noFill/>
        </p:grpSpPr>
        <p:sp>
          <p:nvSpPr>
            <p:cNvPr id="422"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423"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424" name="组合 423"/>
          <p:cNvGrpSpPr/>
          <p:nvPr/>
        </p:nvGrpSpPr>
        <p:grpSpPr>
          <a:xfrm>
            <a:off x="5884534" y="3678569"/>
            <a:ext cx="3263895" cy="2085059"/>
            <a:chOff x="5884534" y="3678569"/>
            <a:chExt cx="3263895" cy="2085059"/>
          </a:xfrm>
          <a:noFill/>
        </p:grpSpPr>
        <p:grpSp>
          <p:nvGrpSpPr>
            <p:cNvPr id="425" name="组合 424"/>
            <p:cNvGrpSpPr/>
            <p:nvPr/>
          </p:nvGrpSpPr>
          <p:grpSpPr>
            <a:xfrm>
              <a:off x="5884534" y="3860383"/>
              <a:ext cx="3263895" cy="1903245"/>
              <a:chOff x="5884534" y="3860383"/>
              <a:chExt cx="3263895" cy="1903245"/>
            </a:xfrm>
            <a:grpFill/>
          </p:grpSpPr>
          <p:sp>
            <p:nvSpPr>
              <p:cNvPr id="427"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8" name="组合 427"/>
              <p:cNvGrpSpPr/>
              <p:nvPr/>
            </p:nvGrpSpPr>
            <p:grpSpPr>
              <a:xfrm>
                <a:off x="5884534" y="3860383"/>
                <a:ext cx="3263895" cy="1903245"/>
                <a:chOff x="5884534" y="3860383"/>
                <a:chExt cx="3263895" cy="1903245"/>
              </a:xfrm>
              <a:grpFill/>
            </p:grpSpPr>
            <p:grpSp>
              <p:nvGrpSpPr>
                <p:cNvPr id="429" name="组合 428"/>
                <p:cNvGrpSpPr/>
                <p:nvPr/>
              </p:nvGrpSpPr>
              <p:grpSpPr>
                <a:xfrm>
                  <a:off x="6400894" y="3860383"/>
                  <a:ext cx="2747535" cy="1903245"/>
                  <a:chOff x="6608301" y="4136717"/>
                  <a:chExt cx="2897789" cy="2007329"/>
                </a:xfrm>
                <a:grpFill/>
              </p:grpSpPr>
              <p:cxnSp>
                <p:nvCxnSpPr>
                  <p:cNvPr id="435" name="直接箭头连接符 434"/>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436" name="组合 435"/>
                  <p:cNvGrpSpPr/>
                  <p:nvPr/>
                </p:nvGrpSpPr>
                <p:grpSpPr>
                  <a:xfrm>
                    <a:off x="6899083" y="4150680"/>
                    <a:ext cx="2059020" cy="942122"/>
                    <a:chOff x="5286697" y="3767069"/>
                    <a:chExt cx="2059020" cy="942122"/>
                  </a:xfrm>
                  <a:grpFill/>
                </p:grpSpPr>
                <p:cxnSp>
                  <p:nvCxnSpPr>
                    <p:cNvPr id="455" name="直接箭头连接符 454"/>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456" name="直接箭头连接符 455"/>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7" name="直接箭头连接符 456"/>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8" name="直接箭头连接符 457"/>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437"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nvGrpSpPr>
                  <p:cNvPr id="438" name="组合 437"/>
                  <p:cNvGrpSpPr/>
                  <p:nvPr/>
                </p:nvGrpSpPr>
                <p:grpSpPr>
                  <a:xfrm>
                    <a:off x="6608301" y="4136717"/>
                    <a:ext cx="2860144" cy="1826436"/>
                    <a:chOff x="6608301" y="4136717"/>
                    <a:chExt cx="2860144" cy="1826436"/>
                  </a:xfrm>
                  <a:grpFill/>
                </p:grpSpPr>
                <p:cxnSp>
                  <p:nvCxnSpPr>
                    <p:cNvPr id="443" name="直接连接符 442"/>
                    <p:cNvCxnSpPr/>
                    <p:nvPr/>
                  </p:nvCxnSpPr>
                  <p:spPr>
                    <a:xfrm>
                      <a:off x="7515743" y="4343101"/>
                      <a:ext cx="0" cy="361550"/>
                    </a:xfrm>
                    <a:prstGeom prst="line">
                      <a:avLst/>
                    </a:prstGeom>
                    <a:grpFill/>
                    <a:ln w="19050">
                      <a:solidFill>
                        <a:srgbClr val="000000"/>
                      </a:solidFill>
                      <a:round/>
                      <a:headEnd/>
                      <a:tailEnd type="triangle" w="lg" len="lg"/>
                    </a:ln>
                  </p:spPr>
                </p:cxnSp>
                <p:sp>
                  <p:nvSpPr>
                    <p:cNvPr id="444" name="矩形 443">
                      <a:extLst>
                        <a:ext uri="{FF2B5EF4-FFF2-40B4-BE49-F238E27FC236}">
                          <a16:creationId xmlns:a16="http://schemas.microsoft.com/office/drawing/2014/main" id="{327CE1CC-D037-4CF2-8318-D9B12A452C04}"/>
                        </a:ext>
                      </a:extLst>
                    </p:cNvPr>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45" name="直接连接符 444"/>
                    <p:cNvCxnSpPr>
                      <a:stCxn id="450" idx="3"/>
                    </p:cNvCxnSpPr>
                    <p:nvPr/>
                  </p:nvCxnSpPr>
                  <p:spPr>
                    <a:xfrm>
                      <a:off x="8013720" y="5749795"/>
                      <a:ext cx="1454725" cy="0"/>
                    </a:xfrm>
                    <a:prstGeom prst="line">
                      <a:avLst/>
                    </a:prstGeom>
                    <a:grpFill/>
                    <a:ln w="19050">
                      <a:solidFill>
                        <a:srgbClr val="000000"/>
                      </a:solidFill>
                      <a:round/>
                      <a:headEnd/>
                      <a:tailEnd type="none" w="lg" len="lg"/>
                    </a:ln>
                  </p:spPr>
                </p:cxnSp>
                <p:sp>
                  <p:nvSpPr>
                    <p:cNvPr id="446" name="等腰三角形 445"/>
                    <p:cNvSpPr/>
                    <p:nvPr/>
                  </p:nvSpPr>
                  <p:spPr>
                    <a:xfrm rot="5400000" flipH="1">
                      <a:off x="8648842" y="5678219"/>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47" name="直接连接符 446"/>
                    <p:cNvCxnSpPr/>
                    <p:nvPr/>
                  </p:nvCxnSpPr>
                  <p:spPr>
                    <a:xfrm>
                      <a:off x="8156145" y="4430628"/>
                      <a:ext cx="0" cy="271378"/>
                    </a:xfrm>
                    <a:prstGeom prst="line">
                      <a:avLst/>
                    </a:prstGeom>
                    <a:grpFill/>
                    <a:ln w="19050" cap="sq">
                      <a:solidFill>
                        <a:srgbClr val="000000"/>
                      </a:solidFill>
                      <a:miter lim="800000"/>
                      <a:headEnd/>
                      <a:tailEnd type="triangle" w="lg" len="lg"/>
                    </a:ln>
                  </p:spPr>
                </p:cxnSp>
                <p:sp>
                  <p:nvSpPr>
                    <p:cNvPr id="448" name="Line 7"/>
                    <p:cNvSpPr>
                      <a:spLocks noChangeShapeType="1"/>
                    </p:cNvSpPr>
                    <p:nvPr/>
                  </p:nvSpPr>
                  <p:spPr bwMode="auto">
                    <a:xfrm flipH="1">
                      <a:off x="7728992" y="4136717"/>
                      <a:ext cx="1739453"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49" name="Line 7"/>
                    <p:cNvSpPr>
                      <a:spLocks noChangeShapeType="1"/>
                    </p:cNvSpPr>
                    <p:nvPr/>
                  </p:nvSpPr>
                  <p:spPr bwMode="auto">
                    <a:xfrm flipH="1">
                      <a:off x="8156143" y="4430628"/>
                      <a:ext cx="1312301" cy="0"/>
                    </a:xfrm>
                    <a:prstGeom prst="line">
                      <a:avLst/>
                    </a:prstGeom>
                    <a:grpFill/>
                    <a:ln w="19050" cap="sq">
                      <a:solidFill>
                        <a:srgbClr val="000000"/>
                      </a:solidFill>
                      <a:miter lim="800000"/>
                      <a:headEnd/>
                      <a:tailEnd type="none" w="med"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50"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451" name="直接连接符 450"/>
                    <p:cNvCxnSpPr/>
                    <p:nvPr/>
                  </p:nvCxnSpPr>
                  <p:spPr>
                    <a:xfrm>
                      <a:off x="7810957" y="5185414"/>
                      <a:ext cx="0" cy="340232"/>
                    </a:xfrm>
                    <a:prstGeom prst="line">
                      <a:avLst/>
                    </a:prstGeom>
                    <a:grpFill/>
                    <a:ln w="19050">
                      <a:solidFill>
                        <a:srgbClr val="000000"/>
                      </a:solidFill>
                      <a:round/>
                      <a:headEnd/>
                      <a:tailEnd type="triangle" w="lg" len="lg"/>
                    </a:ln>
                  </p:spPr>
                </p:cxnSp>
                <p:sp>
                  <p:nvSpPr>
                    <p:cNvPr id="452"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453"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sp>
                  <p:nvSpPr>
                    <p:cNvPr id="454" name="Line 7"/>
                    <p:cNvSpPr>
                      <a:spLocks noChangeShapeType="1"/>
                    </p:cNvSpPr>
                    <p:nvPr/>
                  </p:nvSpPr>
                  <p:spPr bwMode="auto">
                    <a:xfrm flipH="1">
                      <a:off x="6608301" y="4987244"/>
                      <a:ext cx="828688"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439"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440"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441"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2"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p>
                </p:txBody>
              </p:sp>
            </p:grpSp>
            <p:cxnSp>
              <p:nvCxnSpPr>
                <p:cNvPr id="430" name="直接箭头连接符 429"/>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31" name="直接箭头连接符 430"/>
                <p:cNvCxnSpPr/>
                <p:nvPr/>
              </p:nvCxnSpPr>
              <p:spPr>
                <a:xfrm rot="5400000" flipV="1">
                  <a:off x="5983433" y="5031228"/>
                  <a:ext cx="312595" cy="0"/>
                </a:xfrm>
                <a:prstGeom prst="straightConnector1">
                  <a:avLst/>
                </a:prstGeom>
                <a:grpFill/>
                <a:ln w="19050">
                  <a:solidFill>
                    <a:srgbClr val="000000"/>
                  </a:solidFill>
                  <a:round/>
                  <a:headEnd/>
                  <a:tailEnd type="triangle" w="lg" len="lg"/>
                </a:ln>
              </p:spPr>
            </p:cxnSp>
            <p:sp>
              <p:nvSpPr>
                <p:cNvPr id="432"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3"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4" name="Rectangle 104"/>
                <p:cNvSpPr>
                  <a:spLocks noChangeArrowheads="1"/>
                </p:cNvSpPr>
                <p:nvPr/>
              </p:nvSpPr>
              <p:spPr bwMode="auto">
                <a:xfrm>
                  <a:off x="5884534" y="4465749"/>
                  <a:ext cx="51039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426"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grpSp>
        <p:nvGrpSpPr>
          <p:cNvPr id="459" name="组合 458"/>
          <p:cNvGrpSpPr/>
          <p:nvPr/>
        </p:nvGrpSpPr>
        <p:grpSpPr>
          <a:xfrm>
            <a:off x="5557179" y="1469408"/>
            <a:ext cx="3566805" cy="2168470"/>
            <a:chOff x="5557179" y="1469408"/>
            <a:chExt cx="3566805" cy="2168470"/>
          </a:xfrm>
          <a:noFill/>
        </p:grpSpPr>
        <p:sp>
          <p:nvSpPr>
            <p:cNvPr id="460"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p>
          </p:txBody>
        </p:sp>
        <p:cxnSp>
          <p:nvCxnSpPr>
            <p:cNvPr id="461" name="直接连接符 460"/>
            <p:cNvCxnSpPr/>
            <p:nvPr/>
          </p:nvCxnSpPr>
          <p:spPr>
            <a:xfrm flipH="1">
              <a:off x="6403153" y="3049806"/>
              <a:ext cx="1046745" cy="0"/>
            </a:xfrm>
            <a:prstGeom prst="line">
              <a:avLst/>
            </a:prstGeom>
            <a:grpFill/>
            <a:ln w="19050">
              <a:solidFill>
                <a:srgbClr val="000000"/>
              </a:solidFill>
              <a:round/>
              <a:headEnd/>
              <a:tailEnd type="none" w="lg" len="lg"/>
            </a:ln>
          </p:spPr>
        </p:cxnSp>
        <p:sp>
          <p:nvSpPr>
            <p:cNvPr id="462" name="等腰三角形 461"/>
            <p:cNvSpPr/>
            <p:nvPr/>
          </p:nvSpPr>
          <p:spPr>
            <a:xfrm rot="16200000">
              <a:off x="6809050" y="2970267"/>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1200">
                <a:latin typeface="Segoe UI Black" panose="020B0A02040204020203" pitchFamily="34" charset="0"/>
                <a:cs typeface="Segoe UI Black" panose="020B0A02040204020203" pitchFamily="34" charset="0"/>
              </a:endParaRPr>
            </a:p>
          </p:txBody>
        </p:sp>
        <p:sp>
          <p:nvSpPr>
            <p:cNvPr id="463" name="Line 7"/>
            <p:cNvSpPr>
              <a:spLocks noChangeShapeType="1"/>
            </p:cNvSpPr>
            <p:nvPr/>
          </p:nvSpPr>
          <p:spPr bwMode="auto">
            <a:xfrm>
              <a:off x="6400896" y="3197651"/>
              <a:ext cx="1046744"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64" name="直接连接符 463"/>
            <p:cNvCxnSpPr/>
            <p:nvPr/>
          </p:nvCxnSpPr>
          <p:spPr>
            <a:xfrm>
              <a:off x="8319750" y="3213009"/>
              <a:ext cx="783831" cy="0"/>
            </a:xfrm>
            <a:prstGeom prst="line">
              <a:avLst/>
            </a:prstGeom>
            <a:grpFill/>
            <a:ln w="19050">
              <a:solidFill>
                <a:srgbClr val="000000"/>
              </a:solidFill>
              <a:round/>
              <a:headEnd/>
              <a:tailEnd type="none" w="lg" len="lg"/>
            </a:ln>
          </p:spPr>
        </p:cxnSp>
        <p:sp>
          <p:nvSpPr>
            <p:cNvPr id="465" name="等腰三角形 464"/>
            <p:cNvSpPr/>
            <p:nvPr/>
          </p:nvSpPr>
          <p:spPr>
            <a:xfrm rot="5400000" flipH="1">
              <a:off x="8633618" y="3152754"/>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6" name="Line 7"/>
            <p:cNvSpPr>
              <a:spLocks noChangeShapeType="1"/>
            </p:cNvSpPr>
            <p:nvPr/>
          </p:nvSpPr>
          <p:spPr bwMode="auto">
            <a:xfrm flipH="1">
              <a:off x="8310220" y="2249954"/>
              <a:ext cx="812675"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7"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468"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469" name="直接箭头连接符 468"/>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470"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71" name="直接箭头连接符 470"/>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472" name="Line 7"/>
            <p:cNvSpPr>
              <a:spLocks noChangeShapeType="1"/>
            </p:cNvSpPr>
            <p:nvPr/>
          </p:nvSpPr>
          <p:spPr bwMode="auto">
            <a:xfrm flipH="1">
              <a:off x="8311309" y="3056935"/>
              <a:ext cx="812675" cy="0"/>
            </a:xfrm>
            <a:prstGeom prst="line">
              <a:avLst/>
            </a:prstGeom>
            <a:grpFill/>
            <a:ln w="19050">
              <a:solidFill>
                <a:schemeClr val="tx1"/>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73" name="直接箭头连接符 472"/>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474" name="组合 473"/>
            <p:cNvGrpSpPr/>
            <p:nvPr/>
          </p:nvGrpSpPr>
          <p:grpSpPr>
            <a:xfrm>
              <a:off x="7627329" y="3359499"/>
              <a:ext cx="499781" cy="278379"/>
              <a:chOff x="1081011" y="4795829"/>
              <a:chExt cx="527112" cy="293603"/>
            </a:xfrm>
            <a:grpFill/>
          </p:grpSpPr>
          <p:cxnSp>
            <p:nvCxnSpPr>
              <p:cNvPr id="484" name="直接箭头连接符 483"/>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485" name="直接箭头连接符 484"/>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475"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476"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p>
          </p:txBody>
        </p:sp>
        <p:sp>
          <p:nvSpPr>
            <p:cNvPr id="477"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8"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0"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1"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2" name="Line 7"/>
            <p:cNvSpPr>
              <a:spLocks noChangeShapeType="1"/>
            </p:cNvSpPr>
            <p:nvPr/>
          </p:nvSpPr>
          <p:spPr bwMode="auto">
            <a:xfrm flipH="1">
              <a:off x="6400896" y="2352661"/>
              <a:ext cx="1038419"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83"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486" name="组合 485"/>
          <p:cNvGrpSpPr/>
          <p:nvPr/>
        </p:nvGrpSpPr>
        <p:grpSpPr>
          <a:xfrm>
            <a:off x="9209932" y="3236717"/>
            <a:ext cx="2408560" cy="772225"/>
            <a:chOff x="9209932" y="3236717"/>
            <a:chExt cx="2408560" cy="772225"/>
          </a:xfrm>
          <a:noFill/>
        </p:grpSpPr>
        <p:sp>
          <p:nvSpPr>
            <p:cNvPr id="487"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nvGrpSpPr>
            <p:cNvPr id="488" name="组合 487"/>
            <p:cNvGrpSpPr/>
            <p:nvPr/>
          </p:nvGrpSpPr>
          <p:grpSpPr>
            <a:xfrm>
              <a:off x="9209932" y="3236717"/>
              <a:ext cx="2408560" cy="772225"/>
              <a:chOff x="9209932" y="3236717"/>
              <a:chExt cx="2408560" cy="772225"/>
            </a:xfrm>
            <a:grpFill/>
          </p:grpSpPr>
          <p:sp>
            <p:nvSpPr>
              <p:cNvPr id="489"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90" name="组合 489"/>
              <p:cNvGrpSpPr/>
              <p:nvPr/>
            </p:nvGrpSpPr>
            <p:grpSpPr>
              <a:xfrm>
                <a:off x="9209932" y="3298292"/>
                <a:ext cx="2408560" cy="710650"/>
                <a:chOff x="9570959" y="3543889"/>
                <a:chExt cx="2540278" cy="749514"/>
              </a:xfrm>
              <a:grpFill/>
            </p:grpSpPr>
            <p:sp>
              <p:nvSpPr>
                <p:cNvPr id="493"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494" name="Line 7"/>
                <p:cNvSpPr>
                  <a:spLocks noChangeShapeType="1"/>
                </p:cNvSpPr>
                <p:nvPr/>
              </p:nvSpPr>
              <p:spPr bwMode="auto">
                <a:xfrm>
                  <a:off x="9570959" y="3693080"/>
                  <a:ext cx="768531"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495" name="组合 494"/>
                <p:cNvGrpSpPr/>
                <p:nvPr/>
              </p:nvGrpSpPr>
              <p:grpSpPr>
                <a:xfrm rot="16200000">
                  <a:off x="9875660" y="3482511"/>
                  <a:ext cx="159131" cy="768533"/>
                  <a:chOff x="6712622" y="6427719"/>
                  <a:chExt cx="159131" cy="768533"/>
                </a:xfrm>
                <a:grpFill/>
              </p:grpSpPr>
              <p:cxnSp>
                <p:nvCxnSpPr>
                  <p:cNvPr id="498" name="直接连接符 497"/>
                  <p:cNvCxnSpPr/>
                  <p:nvPr/>
                </p:nvCxnSpPr>
                <p:spPr>
                  <a:xfrm rot="5400000" flipH="1">
                    <a:off x="6407921" y="6811986"/>
                    <a:ext cx="768533" cy="0"/>
                  </a:xfrm>
                  <a:prstGeom prst="line">
                    <a:avLst/>
                  </a:prstGeom>
                  <a:grpFill/>
                  <a:ln w="19050">
                    <a:solidFill>
                      <a:srgbClr val="000000"/>
                    </a:solidFill>
                    <a:round/>
                    <a:headEnd/>
                    <a:tailEnd type="none" w="lg" len="lg"/>
                  </a:ln>
                </p:spPr>
              </p:cxnSp>
              <p:sp>
                <p:nvSpPr>
                  <p:cNvPr id="499" name="等腰三角形 498"/>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cxnSp>
              <p:nvCxnSpPr>
                <p:cNvPr id="496" name="直接箭头连接符 495"/>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497"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dirty="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dirty="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491" name="直接箭头连接符 490"/>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92" name="直接箭头连接符 491"/>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sp>
        <p:nvSpPr>
          <p:cNvPr id="500" name="Line 7"/>
          <p:cNvSpPr>
            <a:spLocks noChangeShapeType="1"/>
          </p:cNvSpPr>
          <p:nvPr/>
        </p:nvSpPr>
        <p:spPr bwMode="auto">
          <a:xfrm>
            <a:off x="6780845" y="6011843"/>
            <a:ext cx="502512" cy="0"/>
          </a:xfrm>
          <a:prstGeom prst="line">
            <a:avLst/>
          </a:prstGeom>
          <a:noFill/>
          <a:ln w="57150">
            <a:solidFill>
              <a:srgbClr val="000000"/>
            </a:solidFill>
            <a:round/>
            <a:headE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50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grpSp>
        <p:nvGrpSpPr>
          <p:cNvPr id="901" name="组合 900"/>
          <p:cNvGrpSpPr/>
          <p:nvPr/>
        </p:nvGrpSpPr>
        <p:grpSpPr>
          <a:xfrm>
            <a:off x="6660877" y="1226542"/>
            <a:ext cx="4932162" cy="4934647"/>
            <a:chOff x="6660877" y="1226542"/>
            <a:chExt cx="4932162" cy="4934647"/>
          </a:xfrm>
        </p:grpSpPr>
        <p:grpSp>
          <p:nvGrpSpPr>
            <p:cNvPr id="902" name="组合 901"/>
            <p:cNvGrpSpPr/>
            <p:nvPr/>
          </p:nvGrpSpPr>
          <p:grpSpPr>
            <a:xfrm>
              <a:off x="11059230" y="4601403"/>
              <a:ext cx="533809" cy="383918"/>
              <a:chOff x="11059230" y="4601403"/>
              <a:chExt cx="533809" cy="383918"/>
            </a:xfrm>
          </p:grpSpPr>
          <p:cxnSp>
            <p:nvCxnSpPr>
              <p:cNvPr id="930" name="直接箭头连接符 929"/>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931"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grpSp>
          <p:nvGrpSpPr>
            <p:cNvPr id="903" name="组合 902"/>
            <p:cNvGrpSpPr/>
            <p:nvPr/>
          </p:nvGrpSpPr>
          <p:grpSpPr>
            <a:xfrm>
              <a:off x="6660877" y="1226542"/>
              <a:ext cx="4451290" cy="4934647"/>
              <a:chOff x="6660877" y="1226542"/>
              <a:chExt cx="4451290" cy="4934647"/>
            </a:xfrm>
          </p:grpSpPr>
          <p:grpSp>
            <p:nvGrpSpPr>
              <p:cNvPr id="904" name="组合 903"/>
              <p:cNvGrpSpPr/>
              <p:nvPr/>
            </p:nvGrpSpPr>
            <p:grpSpPr>
              <a:xfrm>
                <a:off x="9216337" y="4731932"/>
                <a:ext cx="728683" cy="150880"/>
                <a:chOff x="9216337" y="4731932"/>
                <a:chExt cx="728683" cy="150880"/>
              </a:xfrm>
            </p:grpSpPr>
            <p:cxnSp>
              <p:nvCxnSpPr>
                <p:cNvPr id="928" name="直接连接符 927"/>
                <p:cNvCxnSpPr/>
                <p:nvPr/>
              </p:nvCxnSpPr>
              <p:spPr>
                <a:xfrm flipH="1">
                  <a:off x="9216337" y="4807372"/>
                  <a:ext cx="728683" cy="0"/>
                </a:xfrm>
                <a:prstGeom prst="line">
                  <a:avLst/>
                </a:prstGeom>
                <a:noFill/>
                <a:ln w="57150">
                  <a:solidFill>
                    <a:srgbClr val="FF66FF"/>
                  </a:solidFill>
                  <a:round/>
                  <a:headEnd/>
                  <a:tailEnd type="none" w="lg" len="lg"/>
                </a:ln>
              </p:spPr>
            </p:cxnSp>
            <p:sp>
              <p:nvSpPr>
                <p:cNvPr id="929" name="等腰三角形 928"/>
                <p:cNvSpPr/>
                <p:nvPr/>
              </p:nvSpPr>
              <p:spPr>
                <a:xfrm rot="16200000">
                  <a:off x="9478020" y="4736865"/>
                  <a:ext cx="150880" cy="141013"/>
                </a:xfrm>
                <a:prstGeom prst="triangle">
                  <a:avLst/>
                </a:prstGeom>
                <a:solidFill>
                  <a:schemeClr val="bg1"/>
                </a:solidFill>
                <a:ln w="19050">
                  <a:solidFill>
                    <a:srgbClr val="FF66FF"/>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905" name="Line 7"/>
              <p:cNvSpPr>
                <a:spLocks noChangeShapeType="1"/>
              </p:cNvSpPr>
              <p:nvPr/>
            </p:nvSpPr>
            <p:spPr bwMode="auto">
              <a:xfrm flipH="1">
                <a:off x="7468088" y="3853917"/>
                <a:ext cx="1649261" cy="0"/>
              </a:xfrm>
              <a:prstGeom prst="line">
                <a:avLst/>
              </a:prstGeom>
              <a:noFill/>
              <a:ln w="57150">
                <a:solidFill>
                  <a:srgbClr val="FF66FF"/>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906" name="组合 905"/>
              <p:cNvGrpSpPr/>
              <p:nvPr/>
            </p:nvGrpSpPr>
            <p:grpSpPr>
              <a:xfrm>
                <a:off x="6660877" y="3861854"/>
                <a:ext cx="389597" cy="231896"/>
                <a:chOff x="6658496" y="3857092"/>
                <a:chExt cx="389597" cy="231896"/>
              </a:xfrm>
            </p:grpSpPr>
            <p:cxnSp>
              <p:nvCxnSpPr>
                <p:cNvPr id="926" name="直接箭头连接符 925"/>
                <p:cNvCxnSpPr/>
                <p:nvPr/>
              </p:nvCxnSpPr>
              <p:spPr>
                <a:xfrm>
                  <a:off x="6674862" y="3867156"/>
                  <a:ext cx="373231" cy="0"/>
                </a:xfrm>
                <a:prstGeom prst="straightConnector1">
                  <a:avLst/>
                </a:prstGeom>
                <a:noFill/>
                <a:ln w="25400">
                  <a:solidFill>
                    <a:srgbClr val="FF0000"/>
                  </a:solidFill>
                  <a:round/>
                  <a:headEnd w="lg" len="lg"/>
                  <a:tailEnd type="stealth" w="lg" len="lg"/>
                </a:ln>
              </p:spPr>
            </p:cxnSp>
            <p:sp>
              <p:nvSpPr>
                <p:cNvPr id="927"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p>
              </p:txBody>
            </p:sp>
          </p:grpSp>
          <p:sp>
            <p:nvSpPr>
              <p:cNvPr id="907" name="上下箭头 906"/>
              <p:cNvSpPr/>
              <p:nvPr/>
            </p:nvSpPr>
            <p:spPr>
              <a:xfrm>
                <a:off x="9074049" y="1226542"/>
                <a:ext cx="177326" cy="4934647"/>
              </a:xfrm>
              <a:prstGeom prst="upDownArrow">
                <a:avLst/>
              </a:prstGeom>
              <a:solidFill>
                <a:srgbClr val="FF66FF"/>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908" name="组合 907"/>
              <p:cNvGrpSpPr/>
              <p:nvPr/>
            </p:nvGrpSpPr>
            <p:grpSpPr>
              <a:xfrm>
                <a:off x="6674703" y="3527618"/>
                <a:ext cx="292482" cy="292482"/>
                <a:chOff x="4039397" y="292531"/>
                <a:chExt cx="799099" cy="799099"/>
              </a:xfrm>
            </p:grpSpPr>
            <p:sp>
              <p:nvSpPr>
                <p:cNvPr id="924" name="椭圆 923"/>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25" name="图片 924"/>
                <p:cNvPicPr>
                  <a:picLocks noChangeAspect="1"/>
                </p:cNvPicPr>
                <p:nvPr/>
              </p:nvPicPr>
              <p:blipFill rotWithShape="1">
                <a:blip r:embed="rId4">
                  <a:clrChange>
                    <a:clrFrom>
                      <a:srgbClr val="FFFFFF"/>
                    </a:clrFrom>
                    <a:clrTo>
                      <a:srgbClr val="FFFFFF">
                        <a:alpha val="0"/>
                      </a:srgbClr>
                    </a:clrTo>
                  </a:clrChange>
                </a:blip>
                <a:srcRect b="8337"/>
                <a:stretch/>
              </p:blipFill>
              <p:spPr>
                <a:xfrm>
                  <a:off x="4162720" y="462735"/>
                  <a:ext cx="552450" cy="427811"/>
                </a:xfrm>
                <a:prstGeom prst="rect">
                  <a:avLst/>
                </a:prstGeom>
                <a:solidFill>
                  <a:schemeClr val="accent1">
                    <a:lumMod val="20000"/>
                    <a:lumOff val="80000"/>
                  </a:schemeClr>
                </a:solidFill>
              </p:spPr>
            </p:pic>
          </p:grpSp>
          <p:grpSp>
            <p:nvGrpSpPr>
              <p:cNvPr id="909" name="组合 908"/>
              <p:cNvGrpSpPr/>
              <p:nvPr/>
            </p:nvGrpSpPr>
            <p:grpSpPr>
              <a:xfrm>
                <a:off x="9960717" y="5282521"/>
                <a:ext cx="505805" cy="692511"/>
                <a:chOff x="9960717" y="5282521"/>
                <a:chExt cx="505805" cy="692511"/>
              </a:xfrm>
            </p:grpSpPr>
            <p:sp>
              <p:nvSpPr>
                <p:cNvPr id="917" name="Line 7"/>
                <p:cNvSpPr>
                  <a:spLocks noChangeShapeType="1"/>
                </p:cNvSpPr>
                <p:nvPr/>
              </p:nvSpPr>
              <p:spPr bwMode="auto">
                <a:xfrm rot="16200000">
                  <a:off x="10043426" y="5439363"/>
                  <a:ext cx="313684" cy="0"/>
                </a:xfrm>
                <a:prstGeom prst="line">
                  <a:avLst/>
                </a:prstGeom>
                <a:noFill/>
                <a:ln w="57150">
                  <a:solidFill>
                    <a:srgbClr val="FF66FF"/>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918" name="组合 917"/>
                <p:cNvGrpSpPr/>
                <p:nvPr/>
              </p:nvGrpSpPr>
              <p:grpSpPr>
                <a:xfrm>
                  <a:off x="9960717" y="5491899"/>
                  <a:ext cx="505805" cy="483133"/>
                  <a:chOff x="9960717" y="5491899"/>
                  <a:chExt cx="505805" cy="483133"/>
                </a:xfrm>
              </p:grpSpPr>
              <p:sp>
                <p:nvSpPr>
                  <p:cNvPr id="919" name="Line 7"/>
                  <p:cNvSpPr>
                    <a:spLocks noChangeShapeType="1"/>
                  </p:cNvSpPr>
                  <p:nvPr/>
                </p:nvSpPr>
                <p:spPr bwMode="auto">
                  <a:xfrm rot="16200000">
                    <a:off x="10012983" y="5857285"/>
                    <a:ext cx="235494" cy="0"/>
                  </a:xfrm>
                  <a:prstGeom prst="line">
                    <a:avLst/>
                  </a:prstGeom>
                  <a:noFill/>
                  <a:ln w="57150">
                    <a:solidFill>
                      <a:srgbClr val="FF66FF"/>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920" name="组合 919"/>
                  <p:cNvGrpSpPr/>
                  <p:nvPr/>
                </p:nvGrpSpPr>
                <p:grpSpPr>
                  <a:xfrm>
                    <a:off x="9960717" y="5491899"/>
                    <a:ext cx="505805" cy="276999"/>
                    <a:chOff x="5347918" y="5557244"/>
                    <a:chExt cx="505805" cy="276999"/>
                  </a:xfrm>
                  <a:noFill/>
                </p:grpSpPr>
                <p:sp>
                  <p:nvSpPr>
                    <p:cNvPr id="921" name="流程图: 手动操作 920">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922" name="矩形 921">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923" name="矩形 922">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sp>
            <p:nvSpPr>
              <p:cNvPr id="910"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nvGrpSpPr>
              <p:cNvPr id="911" name="组合 910"/>
              <p:cNvGrpSpPr/>
              <p:nvPr/>
            </p:nvGrpSpPr>
            <p:grpSpPr>
              <a:xfrm>
                <a:off x="9957022" y="4191812"/>
                <a:ext cx="1155145" cy="1187188"/>
                <a:chOff x="9957022" y="4191812"/>
                <a:chExt cx="1155145" cy="1187188"/>
              </a:xfrm>
            </p:grpSpPr>
            <p:grpSp>
              <p:nvGrpSpPr>
                <p:cNvPr id="912" name="组合 911"/>
                <p:cNvGrpSpPr/>
                <p:nvPr/>
              </p:nvGrpSpPr>
              <p:grpSpPr>
                <a:xfrm>
                  <a:off x="9957022" y="4191812"/>
                  <a:ext cx="1155145" cy="1187188"/>
                  <a:chOff x="9957022" y="4191812"/>
                  <a:chExt cx="1155145" cy="1187188"/>
                </a:xfrm>
              </p:grpSpPr>
              <p:sp>
                <p:nvSpPr>
                  <p:cNvPr id="914" name="Rectangle 104"/>
                  <p:cNvSpPr>
                    <a:spLocks noChangeArrowheads="1"/>
                  </p:cNvSpPr>
                  <p:nvPr/>
                </p:nvSpPr>
                <p:spPr bwMode="auto">
                  <a:xfrm>
                    <a:off x="9957022" y="4191812"/>
                    <a:ext cx="1077271" cy="1057709"/>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15"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16"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913"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grpSp>
        <p:nvGrpSpPr>
          <p:cNvPr id="932" name="组合 931"/>
          <p:cNvGrpSpPr/>
          <p:nvPr/>
        </p:nvGrpSpPr>
        <p:grpSpPr>
          <a:xfrm>
            <a:off x="5885092" y="1226542"/>
            <a:ext cx="5707947" cy="4934647"/>
            <a:chOff x="5885092" y="1226542"/>
            <a:chExt cx="5707947" cy="4934647"/>
          </a:xfrm>
        </p:grpSpPr>
        <p:grpSp>
          <p:nvGrpSpPr>
            <p:cNvPr id="933" name="组合 932"/>
            <p:cNvGrpSpPr/>
            <p:nvPr/>
          </p:nvGrpSpPr>
          <p:grpSpPr>
            <a:xfrm>
              <a:off x="5885092" y="1226542"/>
              <a:ext cx="5707947" cy="4934647"/>
              <a:chOff x="5885092" y="1226542"/>
              <a:chExt cx="5707947" cy="4934647"/>
            </a:xfrm>
          </p:grpSpPr>
          <p:grpSp>
            <p:nvGrpSpPr>
              <p:cNvPr id="935" name="组合 934"/>
              <p:cNvGrpSpPr/>
              <p:nvPr/>
            </p:nvGrpSpPr>
            <p:grpSpPr>
              <a:xfrm>
                <a:off x="9417794" y="5632091"/>
                <a:ext cx="585518" cy="412670"/>
                <a:chOff x="9570242" y="5784920"/>
                <a:chExt cx="585518" cy="412670"/>
              </a:xfrm>
            </p:grpSpPr>
            <p:cxnSp>
              <p:nvCxnSpPr>
                <p:cNvPr id="978" name="直接箭头连接符 977"/>
                <p:cNvCxnSpPr/>
                <p:nvPr/>
              </p:nvCxnSpPr>
              <p:spPr>
                <a:xfrm>
                  <a:off x="9832994" y="5784920"/>
                  <a:ext cx="322766" cy="0"/>
                </a:xfrm>
                <a:prstGeom prst="straightConnector1">
                  <a:avLst/>
                </a:prstGeom>
                <a:noFill/>
                <a:ln w="25400">
                  <a:solidFill>
                    <a:srgbClr val="FF0000"/>
                  </a:solidFill>
                  <a:round/>
                  <a:headEnd w="lg" len="lg"/>
                  <a:tailEnd type="stealth" w="lg" len="lg"/>
                </a:ln>
              </p:spPr>
            </p:cxnSp>
            <p:sp>
              <p:nvSpPr>
                <p:cNvPr id="979" name="Text Box 54"/>
                <p:cNvSpPr txBox="1">
                  <a:spLocks noChangeArrowheads="1"/>
                </p:cNvSpPr>
                <p:nvPr/>
              </p:nvSpPr>
              <p:spPr bwMode="auto">
                <a:xfrm>
                  <a:off x="9570242" y="5813671"/>
                  <a:ext cx="518650" cy="38391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36" name="组合 935"/>
              <p:cNvGrpSpPr/>
              <p:nvPr/>
            </p:nvGrpSpPr>
            <p:grpSpPr>
              <a:xfrm>
                <a:off x="5885092" y="1226542"/>
                <a:ext cx="5707947" cy="4934647"/>
                <a:chOff x="5885092" y="1226542"/>
                <a:chExt cx="5707947" cy="4934647"/>
              </a:xfrm>
            </p:grpSpPr>
            <p:grpSp>
              <p:nvGrpSpPr>
                <p:cNvPr id="937" name="组合 936"/>
                <p:cNvGrpSpPr/>
                <p:nvPr/>
              </p:nvGrpSpPr>
              <p:grpSpPr>
                <a:xfrm>
                  <a:off x="11059230" y="4601403"/>
                  <a:ext cx="533809" cy="383918"/>
                  <a:chOff x="11059230" y="4601403"/>
                  <a:chExt cx="533809" cy="383918"/>
                </a:xfrm>
              </p:grpSpPr>
              <p:cxnSp>
                <p:nvCxnSpPr>
                  <p:cNvPr id="976" name="直接箭头连接符 975"/>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977"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938" name="直接连接符 937"/>
                <p:cNvCxnSpPr/>
                <p:nvPr/>
              </p:nvCxnSpPr>
              <p:spPr>
                <a:xfrm>
                  <a:off x="7863568" y="4132588"/>
                  <a:ext cx="0" cy="257307"/>
                </a:xfrm>
                <a:prstGeom prst="line">
                  <a:avLst/>
                </a:prstGeom>
                <a:noFill/>
                <a:ln w="57150" cap="sq">
                  <a:solidFill>
                    <a:srgbClr val="00B050"/>
                  </a:solidFill>
                  <a:miter lim="800000"/>
                  <a:headEnd/>
                  <a:tailEnd type="triangle" w="sm" len="sm"/>
                </a:ln>
              </p:spPr>
            </p:cxnSp>
            <p:sp>
              <p:nvSpPr>
                <p:cNvPr id="939" name="Line 7"/>
                <p:cNvSpPr>
                  <a:spLocks noChangeShapeType="1"/>
                </p:cNvSpPr>
                <p:nvPr/>
              </p:nvSpPr>
              <p:spPr bwMode="auto">
                <a:xfrm flipH="1">
                  <a:off x="7873091" y="4132588"/>
                  <a:ext cx="1244257" cy="0"/>
                </a:xfrm>
                <a:prstGeom prst="line">
                  <a:avLst/>
                </a:prstGeom>
                <a:noFill/>
                <a:ln w="57150" cap="sq">
                  <a:solidFill>
                    <a:srgbClr val="00B050"/>
                  </a:solidFill>
                  <a:miter lim="800000"/>
                  <a:headEnd/>
                  <a:tailEnd type="non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940" name="组合 939"/>
                <p:cNvGrpSpPr/>
                <p:nvPr/>
              </p:nvGrpSpPr>
              <p:grpSpPr>
                <a:xfrm>
                  <a:off x="10319839" y="5475103"/>
                  <a:ext cx="675729" cy="502961"/>
                  <a:chOff x="10319839" y="5475103"/>
                  <a:chExt cx="675729" cy="502961"/>
                </a:xfrm>
              </p:grpSpPr>
              <p:sp>
                <p:nvSpPr>
                  <p:cNvPr id="972" name="Line 7"/>
                  <p:cNvSpPr>
                    <a:spLocks noChangeShapeType="1"/>
                  </p:cNvSpPr>
                  <p:nvPr/>
                </p:nvSpPr>
                <p:spPr bwMode="auto">
                  <a:xfrm rot="16200000">
                    <a:off x="10202092" y="5860317"/>
                    <a:ext cx="235494" cy="0"/>
                  </a:xfrm>
                  <a:prstGeom prst="line">
                    <a:avLst/>
                  </a:prstGeom>
                  <a:noFill/>
                  <a:ln w="57150">
                    <a:solidFill>
                      <a:srgbClr val="92D05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973" name="组合 972"/>
                  <p:cNvGrpSpPr/>
                  <p:nvPr/>
                </p:nvGrpSpPr>
                <p:grpSpPr>
                  <a:xfrm>
                    <a:off x="10538060" y="5475103"/>
                    <a:ext cx="457508" cy="276999"/>
                    <a:chOff x="10691214" y="5629176"/>
                    <a:chExt cx="457508" cy="276999"/>
                  </a:xfrm>
                </p:grpSpPr>
                <p:sp>
                  <p:nvSpPr>
                    <p:cNvPr id="974" name="矩形 973">
                      <a:extLst>
                        <a:ext uri="{FF2B5EF4-FFF2-40B4-BE49-F238E27FC236}">
                          <a16:creationId xmlns:a16="http://schemas.microsoft.com/office/drawing/2014/main" id="{DB6FEBF0-D3C1-4E44-A076-F8543F45AA45}"/>
                        </a:ext>
                      </a:extLst>
                    </p:cNvPr>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975" name="矩形 974">
                      <a:extLst>
                        <a:ext uri="{FF2B5EF4-FFF2-40B4-BE49-F238E27FC236}">
                          <a16:creationId xmlns:a16="http://schemas.microsoft.com/office/drawing/2014/main" id="{DB6FEBF0-D3C1-4E44-A076-F8543F45AA45}"/>
                        </a:ext>
                      </a:extLst>
                    </p:cNvPr>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sp>
              <p:nvSpPr>
                <p:cNvPr id="941" name="上下箭头 940"/>
                <p:cNvSpPr/>
                <p:nvPr/>
              </p:nvSpPr>
              <p:spPr>
                <a:xfrm>
                  <a:off x="9074049" y="1226542"/>
                  <a:ext cx="177326" cy="4934647"/>
                </a:xfrm>
                <a:prstGeom prst="upDownArrow">
                  <a:avLst/>
                </a:prstGeom>
                <a:solidFill>
                  <a:srgbClr val="00B050"/>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942" name="组合 941"/>
                <p:cNvGrpSpPr/>
                <p:nvPr/>
              </p:nvGrpSpPr>
              <p:grpSpPr>
                <a:xfrm>
                  <a:off x="9957732" y="4191329"/>
                  <a:ext cx="1158542" cy="1183791"/>
                  <a:chOff x="10106025" y="4347609"/>
                  <a:chExt cx="1158542" cy="1183791"/>
                </a:xfrm>
              </p:grpSpPr>
              <p:sp>
                <p:nvSpPr>
                  <p:cNvPr id="968" name="Rectangle 104"/>
                  <p:cNvSpPr>
                    <a:spLocks noChangeArrowheads="1"/>
                  </p:cNvSpPr>
                  <p:nvPr/>
                </p:nvSpPr>
                <p:spPr bwMode="auto">
                  <a:xfrm>
                    <a:off x="10106025" y="4347609"/>
                    <a:ext cx="1077271" cy="1057709"/>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69" name="Text Box 36"/>
                  <p:cNvSpPr txBox="1">
                    <a:spLocks noChangeArrowheads="1"/>
                  </p:cNvSpPr>
                  <p:nvPr/>
                </p:nvSpPr>
                <p:spPr bwMode="auto">
                  <a:xfrm>
                    <a:off x="10187297" y="51439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70" name="Text Box 36"/>
                  <p:cNvSpPr txBox="1">
                    <a:spLocks noChangeArrowheads="1"/>
                  </p:cNvSpPr>
                  <p:nvPr/>
                </p:nvSpPr>
                <p:spPr bwMode="auto">
                  <a:xfrm>
                    <a:off x="10681284" y="51474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71" name="Text Box 36"/>
                  <p:cNvSpPr txBox="1">
                    <a:spLocks noChangeArrowheads="1"/>
                  </p:cNvSpPr>
                  <p:nvPr/>
                </p:nvSpPr>
                <p:spPr bwMode="auto">
                  <a:xfrm>
                    <a:off x="10330988" y="46656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43" name="组合 942"/>
                <p:cNvGrpSpPr/>
                <p:nvPr/>
              </p:nvGrpSpPr>
              <p:grpSpPr>
                <a:xfrm>
                  <a:off x="9961585" y="5282914"/>
                  <a:ext cx="505805" cy="486377"/>
                  <a:chOff x="9960717" y="5282521"/>
                  <a:chExt cx="505805" cy="486377"/>
                </a:xfrm>
              </p:grpSpPr>
              <p:sp>
                <p:nvSpPr>
                  <p:cNvPr id="963" name="Line 7"/>
                  <p:cNvSpPr>
                    <a:spLocks noChangeShapeType="1"/>
                  </p:cNvSpPr>
                  <p:nvPr/>
                </p:nvSpPr>
                <p:spPr bwMode="auto">
                  <a:xfrm rot="16200000">
                    <a:off x="10043426" y="5439363"/>
                    <a:ext cx="313684" cy="0"/>
                  </a:xfrm>
                  <a:prstGeom prst="line">
                    <a:avLst/>
                  </a:prstGeom>
                  <a:noFill/>
                  <a:ln w="57150">
                    <a:solidFill>
                      <a:srgbClr val="92D050"/>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964" name="组合 963"/>
                  <p:cNvGrpSpPr/>
                  <p:nvPr/>
                </p:nvGrpSpPr>
                <p:grpSpPr>
                  <a:xfrm>
                    <a:off x="9960717" y="5491899"/>
                    <a:ext cx="505805" cy="276999"/>
                    <a:chOff x="5347918" y="5557244"/>
                    <a:chExt cx="505805" cy="276999"/>
                  </a:xfrm>
                  <a:noFill/>
                </p:grpSpPr>
                <p:sp>
                  <p:nvSpPr>
                    <p:cNvPr id="965" name="流程图: 手动操作 964">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966" name="矩形 965">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967" name="矩形 966">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nvGrpSpPr>
                <p:cNvPr id="944" name="组合 943"/>
                <p:cNvGrpSpPr/>
                <p:nvPr/>
              </p:nvGrpSpPr>
              <p:grpSpPr>
                <a:xfrm>
                  <a:off x="9213970" y="4728268"/>
                  <a:ext cx="728683" cy="150880"/>
                  <a:chOff x="9216337" y="4731932"/>
                  <a:chExt cx="728683" cy="150880"/>
                </a:xfrm>
              </p:grpSpPr>
              <p:cxnSp>
                <p:nvCxnSpPr>
                  <p:cNvPr id="961" name="直接连接符 960"/>
                  <p:cNvCxnSpPr/>
                  <p:nvPr/>
                </p:nvCxnSpPr>
                <p:spPr>
                  <a:xfrm flipH="1">
                    <a:off x="9216337" y="4807372"/>
                    <a:ext cx="728683" cy="0"/>
                  </a:xfrm>
                  <a:prstGeom prst="line">
                    <a:avLst/>
                  </a:prstGeom>
                  <a:noFill/>
                  <a:ln w="57150">
                    <a:solidFill>
                      <a:srgbClr val="00B050"/>
                    </a:solidFill>
                    <a:round/>
                    <a:headEnd/>
                    <a:tailEnd type="none" w="lg" len="lg"/>
                  </a:ln>
                </p:spPr>
              </p:cxnSp>
              <p:sp>
                <p:nvSpPr>
                  <p:cNvPr id="962" name="等腰三角形 961"/>
                  <p:cNvSpPr/>
                  <p:nvPr/>
                </p:nvSpPr>
                <p:spPr>
                  <a:xfrm rot="16200000">
                    <a:off x="9478020" y="4736865"/>
                    <a:ext cx="150880" cy="141013"/>
                  </a:xfrm>
                  <a:prstGeom prst="triangle">
                    <a:avLst/>
                  </a:prstGeom>
                  <a:solidFill>
                    <a:schemeClr val="bg1"/>
                  </a:solidFill>
                  <a:ln w="19050">
                    <a:solidFill>
                      <a:srgbClr val="00B05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945" name="组合 944"/>
                <p:cNvGrpSpPr/>
                <p:nvPr/>
              </p:nvGrpSpPr>
              <p:grpSpPr>
                <a:xfrm>
                  <a:off x="7874054" y="4716506"/>
                  <a:ext cx="1016332" cy="442981"/>
                  <a:chOff x="8024684" y="4869005"/>
                  <a:chExt cx="1016332" cy="442981"/>
                </a:xfrm>
              </p:grpSpPr>
              <p:cxnSp>
                <p:nvCxnSpPr>
                  <p:cNvPr id="959" name="直接箭头连接符 958"/>
                  <p:cNvCxnSpPr/>
                  <p:nvPr/>
                </p:nvCxnSpPr>
                <p:spPr>
                  <a:xfrm flipH="1">
                    <a:off x="8024684" y="4919293"/>
                    <a:ext cx="516040" cy="0"/>
                  </a:xfrm>
                  <a:prstGeom prst="straightConnector1">
                    <a:avLst/>
                  </a:prstGeom>
                  <a:noFill/>
                  <a:ln w="25400">
                    <a:solidFill>
                      <a:srgbClr val="FF0000"/>
                    </a:solidFill>
                    <a:round/>
                    <a:headEnd w="lg" len="lg"/>
                    <a:tailEnd type="stealth" w="lg" len="lg"/>
                  </a:ln>
                </p:spPr>
              </p:cxnSp>
              <p:sp>
                <p:nvSpPr>
                  <p:cNvPr id="960" name="Text Box 14"/>
                  <p:cNvSpPr txBox="1">
                    <a:spLocks noChangeArrowheads="1"/>
                  </p:cNvSpPr>
                  <p:nvPr/>
                </p:nvSpPr>
                <p:spPr bwMode="auto">
                  <a:xfrm>
                    <a:off x="8347781" y="4869005"/>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SUB</a:t>
                    </a:r>
                  </a:p>
                </p:txBody>
              </p:sp>
            </p:grpSp>
            <p:sp>
              <p:nvSpPr>
                <p:cNvPr id="946" name="Line 7"/>
                <p:cNvSpPr>
                  <a:spLocks noChangeShapeType="1"/>
                </p:cNvSpPr>
                <p:nvPr/>
              </p:nvSpPr>
              <p:spPr bwMode="auto">
                <a:xfrm flipH="1">
                  <a:off x="6410717" y="4674261"/>
                  <a:ext cx="785720" cy="0"/>
                </a:xfrm>
                <a:prstGeom prst="line">
                  <a:avLst/>
                </a:prstGeom>
                <a:noFill/>
                <a:ln w="57150">
                  <a:solidFill>
                    <a:schemeClr val="accent2">
                      <a:lumMod val="75000"/>
                    </a:schemeClr>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947" name="组合 946"/>
                <p:cNvGrpSpPr/>
                <p:nvPr/>
              </p:nvGrpSpPr>
              <p:grpSpPr>
                <a:xfrm>
                  <a:off x="6918833" y="4367229"/>
                  <a:ext cx="1285607" cy="499228"/>
                  <a:chOff x="6928881" y="4357181"/>
                  <a:chExt cx="1285607" cy="499228"/>
                </a:xfrm>
              </p:grpSpPr>
              <p:sp>
                <p:nvSpPr>
                  <p:cNvPr id="955" name="任意多边形 954"/>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956" name="矩形 955">
                    <a:extLst>
                      <a:ext uri="{FF2B5EF4-FFF2-40B4-BE49-F238E27FC236}">
                        <a16:creationId xmlns:a16="http://schemas.microsoft.com/office/drawing/2014/main" id="{327CE1CC-D037-4CF2-8318-D9B12A452C04}"/>
                      </a:ext>
                    </a:extLst>
                  </p:cNvPr>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57"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958"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grpSp>
              <p:nvGrpSpPr>
                <p:cNvPr id="948" name="组合 947"/>
                <p:cNvGrpSpPr/>
                <p:nvPr/>
              </p:nvGrpSpPr>
              <p:grpSpPr>
                <a:xfrm>
                  <a:off x="5914821" y="3924845"/>
                  <a:ext cx="506350" cy="541827"/>
                  <a:chOff x="6066663" y="4079708"/>
                  <a:chExt cx="506350" cy="541827"/>
                </a:xfrm>
              </p:grpSpPr>
              <p:cxnSp>
                <p:nvCxnSpPr>
                  <p:cNvPr id="953" name="直接箭头连接符 952"/>
                  <p:cNvCxnSpPr/>
                  <p:nvPr/>
                </p:nvCxnSpPr>
                <p:spPr>
                  <a:xfrm>
                    <a:off x="6292130" y="4344873"/>
                    <a:ext cx="0" cy="276662"/>
                  </a:xfrm>
                  <a:prstGeom prst="straightConnector1">
                    <a:avLst/>
                  </a:prstGeom>
                  <a:noFill/>
                  <a:ln w="25400">
                    <a:solidFill>
                      <a:srgbClr val="FF0000"/>
                    </a:solidFill>
                    <a:round/>
                    <a:headEnd w="lg" len="lg"/>
                    <a:tailEnd type="stealth" w="lg" len="lg"/>
                  </a:ln>
                </p:spPr>
              </p:cxnSp>
              <p:sp>
                <p:nvSpPr>
                  <p:cNvPr id="954" name="Text Box 38"/>
                  <p:cNvSpPr txBox="1">
                    <a:spLocks noChangeArrowheads="1"/>
                  </p:cNvSpPr>
                  <p:nvPr/>
                </p:nvSpPr>
                <p:spPr bwMode="auto">
                  <a:xfrm>
                    <a:off x="6066663" y="4079708"/>
                    <a:ext cx="506350" cy="26516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49" name="组合 948"/>
                <p:cNvGrpSpPr/>
                <p:nvPr/>
              </p:nvGrpSpPr>
              <p:grpSpPr>
                <a:xfrm>
                  <a:off x="6459883" y="4298258"/>
                  <a:ext cx="292482" cy="292482"/>
                  <a:chOff x="4039397" y="292531"/>
                  <a:chExt cx="799099" cy="799099"/>
                </a:xfrm>
              </p:grpSpPr>
              <p:sp>
                <p:nvSpPr>
                  <p:cNvPr id="951" name="椭圆 950"/>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52" name="图片 951"/>
                  <p:cNvPicPr>
                    <a:picLocks noChangeAspect="1"/>
                  </p:cNvPicPr>
                  <p:nvPr/>
                </p:nvPicPr>
                <p:blipFill rotWithShape="1">
                  <a:blip r:embed="rId4">
                    <a:clrChange>
                      <a:clrFrom>
                        <a:srgbClr val="FFFFFF"/>
                      </a:clrFrom>
                      <a:clrTo>
                        <a:srgbClr val="FFFFFF">
                          <a:alpha val="0"/>
                        </a:srgbClr>
                      </a:clrTo>
                    </a:clrChange>
                  </a:blip>
                  <a:srcRect b="9678"/>
                  <a:stretch/>
                </p:blipFill>
                <p:spPr>
                  <a:xfrm>
                    <a:off x="4180069" y="462735"/>
                    <a:ext cx="552450" cy="421554"/>
                  </a:xfrm>
                  <a:prstGeom prst="rect">
                    <a:avLst/>
                  </a:prstGeom>
                  <a:solidFill>
                    <a:schemeClr val="accent1">
                      <a:lumMod val="20000"/>
                      <a:lumOff val="80000"/>
                    </a:schemeClr>
                  </a:solidFill>
                </p:spPr>
              </p:pic>
            </p:grpSp>
            <p:sp>
              <p:nvSpPr>
                <p:cNvPr id="950" name="Rectangle 104"/>
                <p:cNvSpPr>
                  <a:spLocks noChangeArrowheads="1"/>
                </p:cNvSpPr>
                <p:nvPr/>
              </p:nvSpPr>
              <p:spPr bwMode="auto">
                <a:xfrm>
                  <a:off x="5885092" y="4463286"/>
                  <a:ext cx="510393"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cxnSp>
          <p:nvCxnSpPr>
            <p:cNvPr id="934" name="直接连接符 933"/>
            <p:cNvCxnSpPr/>
            <p:nvPr/>
          </p:nvCxnSpPr>
          <p:spPr>
            <a:xfrm>
              <a:off x="7268527" y="4083159"/>
              <a:ext cx="0" cy="314191"/>
            </a:xfrm>
            <a:prstGeom prst="line">
              <a:avLst/>
            </a:prstGeom>
            <a:noFill/>
            <a:ln w="57150">
              <a:solidFill>
                <a:srgbClr val="FF66FF"/>
              </a:solidFill>
              <a:round/>
              <a:headEnd/>
              <a:tailEnd type="triangle" w="sm" len="sm"/>
            </a:ln>
          </p:spPr>
        </p:cxnSp>
      </p:grpSp>
      <p:grpSp>
        <p:nvGrpSpPr>
          <p:cNvPr id="980" name="组合 979"/>
          <p:cNvGrpSpPr/>
          <p:nvPr/>
        </p:nvGrpSpPr>
        <p:grpSpPr>
          <a:xfrm>
            <a:off x="6660233" y="1226542"/>
            <a:ext cx="2591142" cy="4934647"/>
            <a:chOff x="6660233" y="1226542"/>
            <a:chExt cx="2591142" cy="4934647"/>
          </a:xfrm>
        </p:grpSpPr>
        <p:grpSp>
          <p:nvGrpSpPr>
            <p:cNvPr id="981" name="组合 980"/>
            <p:cNvGrpSpPr/>
            <p:nvPr/>
          </p:nvGrpSpPr>
          <p:grpSpPr>
            <a:xfrm>
              <a:off x="8319753" y="1847965"/>
              <a:ext cx="804234" cy="150880"/>
              <a:chOff x="8319753" y="1847965"/>
              <a:chExt cx="804234" cy="150880"/>
            </a:xfrm>
          </p:grpSpPr>
          <p:cxnSp>
            <p:nvCxnSpPr>
              <p:cNvPr id="992" name="直接连接符 991"/>
              <p:cNvCxnSpPr/>
              <p:nvPr/>
            </p:nvCxnSpPr>
            <p:spPr>
              <a:xfrm>
                <a:off x="8319753" y="1931629"/>
                <a:ext cx="804234" cy="0"/>
              </a:xfrm>
              <a:prstGeom prst="line">
                <a:avLst/>
              </a:prstGeom>
              <a:solidFill>
                <a:srgbClr val="59B2FF"/>
              </a:solidFill>
              <a:ln w="57150">
                <a:solidFill>
                  <a:srgbClr val="59B2FF"/>
                </a:solidFill>
                <a:round/>
                <a:headEnd/>
                <a:tailEnd type="none" w="lg" len="lg"/>
              </a:ln>
            </p:spPr>
          </p:cxnSp>
          <p:sp>
            <p:nvSpPr>
              <p:cNvPr id="993" name="等腰三角形 992"/>
              <p:cNvSpPr/>
              <p:nvPr/>
            </p:nvSpPr>
            <p:spPr>
              <a:xfrm rot="5400000" flipH="1">
                <a:off x="8633621" y="1852898"/>
                <a:ext cx="150880" cy="141013"/>
              </a:xfrm>
              <a:prstGeom prst="triangle">
                <a:avLst/>
              </a:prstGeom>
              <a:solidFill>
                <a:schemeClr val="bg1"/>
              </a:solidFill>
              <a:ln w="19050">
                <a:solidFill>
                  <a:srgbClr val="59B2FF"/>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982" name="Rectangle 104"/>
            <p:cNvSpPr>
              <a:spLocks noChangeArrowheads="1"/>
            </p:cNvSpPr>
            <p:nvPr/>
          </p:nvSpPr>
          <p:spPr bwMode="auto">
            <a:xfrm>
              <a:off x="7463479" y="1610460"/>
              <a:ext cx="847833" cy="404591"/>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PC</a:t>
              </a:r>
            </a:p>
          </p:txBody>
        </p:sp>
        <p:grpSp>
          <p:nvGrpSpPr>
            <p:cNvPr id="983" name="组合 982"/>
            <p:cNvGrpSpPr/>
            <p:nvPr/>
          </p:nvGrpSpPr>
          <p:grpSpPr>
            <a:xfrm>
              <a:off x="6940931" y="1878569"/>
              <a:ext cx="516039" cy="284527"/>
              <a:chOff x="6940931" y="1878569"/>
              <a:chExt cx="516039" cy="284527"/>
            </a:xfrm>
          </p:grpSpPr>
          <p:cxnSp>
            <p:nvCxnSpPr>
              <p:cNvPr id="990" name="直接箭头连接符 989"/>
              <p:cNvCxnSpPr/>
              <p:nvPr/>
            </p:nvCxnSpPr>
            <p:spPr>
              <a:xfrm>
                <a:off x="6940931" y="1914798"/>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991" name="Text Box 52"/>
              <p:cNvSpPr txBox="1">
                <a:spLocks noChangeArrowheads="1"/>
              </p:cNvSpPr>
              <p:nvPr/>
            </p:nvSpPr>
            <p:spPr bwMode="auto">
              <a:xfrm>
                <a:off x="6953117" y="1878569"/>
                <a:ext cx="396795" cy="28452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84" name="组合 983"/>
            <p:cNvGrpSpPr/>
            <p:nvPr/>
          </p:nvGrpSpPr>
          <p:grpSpPr>
            <a:xfrm>
              <a:off x="6660233" y="3860383"/>
              <a:ext cx="389597" cy="231896"/>
              <a:chOff x="6660233" y="3860383"/>
              <a:chExt cx="389597" cy="231896"/>
            </a:xfrm>
          </p:grpSpPr>
          <p:cxnSp>
            <p:nvCxnSpPr>
              <p:cNvPr id="988" name="直接箭头连接符 987"/>
              <p:cNvCxnSpPr/>
              <p:nvPr/>
            </p:nvCxnSpPr>
            <p:spPr>
              <a:xfrm>
                <a:off x="6676599" y="3873622"/>
                <a:ext cx="373231"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989" name="Text Box 46"/>
              <p:cNvSpPr txBox="1">
                <a:spLocks noChangeArrowheads="1"/>
              </p:cNvSpPr>
              <p:nvPr/>
            </p:nvSpPr>
            <p:spPr bwMode="auto">
              <a:xfrm>
                <a:off x="6660233" y="3860383"/>
                <a:ext cx="389597" cy="231896"/>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p>
            </p:txBody>
          </p:sp>
        </p:grpSp>
        <p:sp>
          <p:nvSpPr>
            <p:cNvPr id="985" name="Rectangle 104"/>
            <p:cNvSpPr>
              <a:spLocks noChangeArrowheads="1"/>
            </p:cNvSpPr>
            <p:nvPr/>
          </p:nvSpPr>
          <p:spPr bwMode="auto">
            <a:xfrm>
              <a:off x="7054760" y="3674759"/>
              <a:ext cx="399191" cy="404590"/>
            </a:xfrm>
            <a:prstGeom prst="rect">
              <a:avLst/>
            </a:prstGeom>
            <a:solidFill>
              <a:srgbClr val="59B2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986" name="Line 7"/>
            <p:cNvSpPr>
              <a:spLocks noChangeShapeType="1"/>
            </p:cNvSpPr>
            <p:nvPr/>
          </p:nvSpPr>
          <p:spPr bwMode="auto">
            <a:xfrm flipH="1">
              <a:off x="7471096" y="3848953"/>
              <a:ext cx="1649260"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987" name="上下箭头 986"/>
            <p:cNvSpPr/>
            <p:nvPr/>
          </p:nvSpPr>
          <p:spPr>
            <a:xfrm>
              <a:off x="9074049" y="1226542"/>
              <a:ext cx="177326" cy="4934647"/>
            </a:xfrm>
            <a:prstGeom prst="upDownArrow">
              <a:avLst/>
            </a:prstGeom>
            <a:solidFill>
              <a:srgbClr val="59B2FF"/>
            </a:solidFill>
            <a:ln w="1270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grpSp>
        <p:nvGrpSpPr>
          <p:cNvPr id="994" name="组合 993"/>
          <p:cNvGrpSpPr/>
          <p:nvPr/>
        </p:nvGrpSpPr>
        <p:grpSpPr>
          <a:xfrm>
            <a:off x="6918833" y="1215642"/>
            <a:ext cx="4110855" cy="4934647"/>
            <a:chOff x="6918833" y="1215642"/>
            <a:chExt cx="4110855" cy="4934647"/>
          </a:xfrm>
          <a:effectLst/>
        </p:grpSpPr>
        <p:grpSp>
          <p:nvGrpSpPr>
            <p:cNvPr id="995" name="组合 994"/>
            <p:cNvGrpSpPr/>
            <p:nvPr/>
          </p:nvGrpSpPr>
          <p:grpSpPr>
            <a:xfrm>
              <a:off x="6918833" y="1215642"/>
              <a:ext cx="4110855" cy="4934647"/>
              <a:chOff x="6918833" y="1215642"/>
              <a:chExt cx="4110855" cy="4934647"/>
            </a:xfrm>
          </p:grpSpPr>
          <p:cxnSp>
            <p:nvCxnSpPr>
              <p:cNvPr id="999" name="直接连接符 998"/>
              <p:cNvCxnSpPr/>
              <p:nvPr/>
            </p:nvCxnSpPr>
            <p:spPr>
              <a:xfrm>
                <a:off x="7867135" y="4134388"/>
                <a:ext cx="0" cy="257307"/>
              </a:xfrm>
              <a:prstGeom prst="line">
                <a:avLst/>
              </a:prstGeom>
              <a:noFill/>
              <a:ln w="57150" cap="sq">
                <a:solidFill>
                  <a:srgbClr val="FF5050"/>
                </a:solidFill>
                <a:miter lim="800000"/>
                <a:headEnd/>
                <a:tailEnd type="triangle" w="sm" len="sm"/>
              </a:ln>
            </p:spPr>
          </p:cxnSp>
          <p:sp>
            <p:nvSpPr>
              <p:cNvPr id="1000" name="Line 7"/>
              <p:cNvSpPr>
                <a:spLocks noChangeShapeType="1"/>
              </p:cNvSpPr>
              <p:nvPr/>
            </p:nvSpPr>
            <p:spPr bwMode="auto">
              <a:xfrm flipH="1">
                <a:off x="7875388" y="4133118"/>
                <a:ext cx="1244257" cy="0"/>
              </a:xfrm>
              <a:prstGeom prst="line">
                <a:avLst/>
              </a:prstGeom>
              <a:noFill/>
              <a:ln w="57150" cap="sq">
                <a:solidFill>
                  <a:srgbClr val="FF5050"/>
                </a:solidFill>
                <a:miter lim="800000"/>
                <a:headEnd/>
                <a:tailEnd type="non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1001" name="组合 1000"/>
              <p:cNvGrpSpPr/>
              <p:nvPr/>
            </p:nvGrpSpPr>
            <p:grpSpPr>
              <a:xfrm>
                <a:off x="6918833" y="1215642"/>
                <a:ext cx="4110855" cy="4934647"/>
                <a:chOff x="6918833" y="1215642"/>
                <a:chExt cx="4110855" cy="4934647"/>
              </a:xfrm>
            </p:grpSpPr>
            <p:sp>
              <p:nvSpPr>
                <p:cNvPr id="1002" name="Rectangle 104"/>
                <p:cNvSpPr>
                  <a:spLocks noChangeArrowheads="1"/>
                </p:cNvSpPr>
                <p:nvPr/>
              </p:nvSpPr>
              <p:spPr bwMode="auto">
                <a:xfrm>
                  <a:off x="9952417" y="3298070"/>
                  <a:ext cx="1077271" cy="404590"/>
                </a:xfrm>
                <a:prstGeom prst="rect">
                  <a:avLst/>
                </a:prstGeom>
                <a:solidFill>
                  <a:srgbClr val="FF5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grpSp>
              <p:nvGrpSpPr>
                <p:cNvPr id="1003" name="组合 1002"/>
                <p:cNvGrpSpPr/>
                <p:nvPr/>
              </p:nvGrpSpPr>
              <p:grpSpPr>
                <a:xfrm rot="16200000">
                  <a:off x="9499394" y="3235429"/>
                  <a:ext cx="150880" cy="728683"/>
                  <a:chOff x="6712622" y="6427719"/>
                  <a:chExt cx="159131" cy="768533"/>
                </a:xfrm>
                <a:solidFill>
                  <a:schemeClr val="accent4"/>
                </a:solidFill>
              </p:grpSpPr>
              <p:cxnSp>
                <p:nvCxnSpPr>
                  <p:cNvPr id="1017" name="直接连接符 1016"/>
                  <p:cNvCxnSpPr/>
                  <p:nvPr/>
                </p:nvCxnSpPr>
                <p:spPr>
                  <a:xfrm rot="5400000" flipH="1">
                    <a:off x="6407921" y="6811986"/>
                    <a:ext cx="768533" cy="0"/>
                  </a:xfrm>
                  <a:prstGeom prst="line">
                    <a:avLst/>
                  </a:prstGeom>
                  <a:grpFill/>
                  <a:ln w="57150">
                    <a:solidFill>
                      <a:srgbClr val="FF5050"/>
                    </a:solidFill>
                    <a:round/>
                    <a:headEnd/>
                    <a:tailEnd type="none" w="lg" len="lg"/>
                  </a:ln>
                </p:spPr>
              </p:cxnSp>
              <p:sp>
                <p:nvSpPr>
                  <p:cNvPr id="1018" name="等腰三角形 1017"/>
                  <p:cNvSpPr/>
                  <p:nvPr/>
                </p:nvSpPr>
                <p:spPr>
                  <a:xfrm>
                    <a:off x="6712622" y="6708917"/>
                    <a:ext cx="159131" cy="148725"/>
                  </a:xfrm>
                  <a:prstGeom prst="triangle">
                    <a:avLst/>
                  </a:prstGeom>
                  <a:solidFill>
                    <a:schemeClr val="bg1"/>
                  </a:solidFill>
                  <a:ln w="19050">
                    <a:solidFill>
                      <a:srgbClr val="FF505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1004" name="组合 1003"/>
                <p:cNvGrpSpPr/>
                <p:nvPr/>
              </p:nvGrpSpPr>
              <p:grpSpPr>
                <a:xfrm>
                  <a:off x="6918833" y="1215642"/>
                  <a:ext cx="2334839" cy="4934647"/>
                  <a:chOff x="6918833" y="1215642"/>
                  <a:chExt cx="2334839" cy="4934647"/>
                </a:xfrm>
              </p:grpSpPr>
              <p:grpSp>
                <p:nvGrpSpPr>
                  <p:cNvPr id="1005" name="组合 1004"/>
                  <p:cNvGrpSpPr/>
                  <p:nvPr/>
                </p:nvGrpSpPr>
                <p:grpSpPr>
                  <a:xfrm>
                    <a:off x="6918833" y="4367229"/>
                    <a:ext cx="2197541" cy="1223183"/>
                    <a:chOff x="6918833" y="4367229"/>
                    <a:chExt cx="2197541" cy="1223183"/>
                  </a:xfrm>
                </p:grpSpPr>
                <p:cxnSp>
                  <p:nvCxnSpPr>
                    <p:cNvPr id="1007" name="直接连接符 1006"/>
                    <p:cNvCxnSpPr/>
                    <p:nvPr/>
                  </p:nvCxnSpPr>
                  <p:spPr>
                    <a:xfrm>
                      <a:off x="7545804" y="4882812"/>
                      <a:ext cx="0" cy="288015"/>
                    </a:xfrm>
                    <a:prstGeom prst="line">
                      <a:avLst/>
                    </a:prstGeom>
                    <a:noFill/>
                    <a:ln w="57150">
                      <a:solidFill>
                        <a:srgbClr val="ED7D31"/>
                      </a:solidFill>
                      <a:round/>
                      <a:headEnd/>
                      <a:tailEnd type="triangle" w="sm" len="sm"/>
                    </a:ln>
                  </p:spPr>
                </p:cxnSp>
                <p:grpSp>
                  <p:nvGrpSpPr>
                    <p:cNvPr id="1008" name="组合 1007"/>
                    <p:cNvGrpSpPr/>
                    <p:nvPr/>
                  </p:nvGrpSpPr>
                  <p:grpSpPr>
                    <a:xfrm>
                      <a:off x="7987750" y="4534409"/>
                      <a:ext cx="1128624" cy="442981"/>
                      <a:chOff x="7987750" y="4534409"/>
                      <a:chExt cx="1128624" cy="442981"/>
                    </a:xfrm>
                  </p:grpSpPr>
                  <p:cxnSp>
                    <p:nvCxnSpPr>
                      <p:cNvPr id="1015" name="直接箭头连接符 1014"/>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p:spPr>
                  </p:cxnSp>
                  <p:sp>
                    <p:nvSpPr>
                      <p:cNvPr id="1016"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p>
                    </p:txBody>
                  </p:sp>
                </p:grpSp>
                <p:grpSp>
                  <p:nvGrpSpPr>
                    <p:cNvPr id="1009" name="组合 1008"/>
                    <p:cNvGrpSpPr/>
                    <p:nvPr/>
                  </p:nvGrpSpPr>
                  <p:grpSpPr>
                    <a:xfrm>
                      <a:off x="6918833" y="4367229"/>
                      <a:ext cx="1285607" cy="499228"/>
                      <a:chOff x="6928881" y="4357181"/>
                      <a:chExt cx="1285607" cy="499228"/>
                    </a:xfrm>
                  </p:grpSpPr>
                  <p:sp>
                    <p:nvSpPr>
                      <p:cNvPr id="1011" name="任意多边形 1010"/>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012" name="矩形 1011">
                        <a:extLst>
                          <a:ext uri="{FF2B5EF4-FFF2-40B4-BE49-F238E27FC236}">
                            <a16:creationId xmlns:a16="http://schemas.microsoft.com/office/drawing/2014/main" id="{327CE1CC-D037-4CF2-8318-D9B12A452C04}"/>
                          </a:ext>
                        </a:extLst>
                      </p:cNvPr>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13"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1014"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sp>
                  <p:nvSpPr>
                    <p:cNvPr id="1010" name="Rectangle 104"/>
                    <p:cNvSpPr>
                      <a:spLocks noChangeArrowheads="1"/>
                    </p:cNvSpPr>
                    <p:nvPr/>
                  </p:nvSpPr>
                  <p:spPr bwMode="auto">
                    <a:xfrm>
                      <a:off x="7334098" y="5185822"/>
                      <a:ext cx="399192"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grpSp>
              <p:sp>
                <p:nvSpPr>
                  <p:cNvPr id="1006" name="上下箭头 1005"/>
                  <p:cNvSpPr/>
                  <p:nvPr/>
                </p:nvSpPr>
                <p:spPr>
                  <a:xfrm>
                    <a:off x="9076346" y="1215642"/>
                    <a:ext cx="177326" cy="4934647"/>
                  </a:xfrm>
                  <a:prstGeom prst="upDownArrow">
                    <a:avLst/>
                  </a:prstGeom>
                  <a:solidFill>
                    <a:srgbClr val="FF5050"/>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grpSp>
        </p:grpSp>
        <p:grpSp>
          <p:nvGrpSpPr>
            <p:cNvPr id="996" name="组合 995"/>
            <p:cNvGrpSpPr/>
            <p:nvPr/>
          </p:nvGrpSpPr>
          <p:grpSpPr>
            <a:xfrm>
              <a:off x="9490926" y="3709600"/>
              <a:ext cx="725345" cy="276662"/>
              <a:chOff x="9643434" y="3862904"/>
              <a:chExt cx="725345" cy="276662"/>
            </a:xfrm>
          </p:grpSpPr>
          <p:sp>
            <p:nvSpPr>
              <p:cNvPr id="997" name="Text Box 8"/>
              <p:cNvSpPr txBox="1">
                <a:spLocks noChangeArrowheads="1"/>
              </p:cNvSpPr>
              <p:nvPr/>
            </p:nvSpPr>
            <p:spPr bwMode="auto">
              <a:xfrm>
                <a:off x="9643434" y="3880050"/>
                <a:ext cx="702657" cy="254809"/>
              </a:xfrm>
              <a:prstGeom prst="rect">
                <a:avLst/>
              </a:prstGeom>
              <a:noFill/>
              <a:ln w="9525">
                <a:noFill/>
                <a:miter lim="800000"/>
                <a:headEnd/>
                <a:tailEnd/>
              </a:ln>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cxnSp>
            <p:nvCxnSpPr>
              <p:cNvPr id="998" name="直接箭头连接符 997"/>
              <p:cNvCxnSpPr/>
              <p:nvPr/>
            </p:nvCxnSpPr>
            <p:spPr>
              <a:xfrm flipV="1">
                <a:off x="10368779" y="3862904"/>
                <a:ext cx="0" cy="276662"/>
              </a:xfrm>
              <a:prstGeom prst="straightConnector1">
                <a:avLst/>
              </a:prstGeom>
              <a:noFill/>
              <a:ln w="25400">
                <a:solidFill>
                  <a:srgbClr val="FF0000"/>
                </a:solidFill>
                <a:round/>
                <a:headEnd w="lg" len="lg"/>
                <a:tailEnd type="stealth" w="lg" len="lg"/>
              </a:ln>
            </p:spPr>
          </p:cxnSp>
        </p:grpSp>
      </p:grpSp>
      <p:grpSp>
        <p:nvGrpSpPr>
          <p:cNvPr id="1019" name="组合 1018"/>
          <p:cNvGrpSpPr/>
          <p:nvPr/>
        </p:nvGrpSpPr>
        <p:grpSpPr>
          <a:xfrm>
            <a:off x="6794340" y="1226542"/>
            <a:ext cx="2457053" cy="4934647"/>
            <a:chOff x="6794340" y="1226542"/>
            <a:chExt cx="2457053" cy="4934647"/>
          </a:xfrm>
          <a:effectLst/>
        </p:grpSpPr>
        <p:grpSp>
          <p:nvGrpSpPr>
            <p:cNvPr id="1020" name="组合 1019"/>
            <p:cNvGrpSpPr/>
            <p:nvPr/>
          </p:nvGrpSpPr>
          <p:grpSpPr>
            <a:xfrm>
              <a:off x="6940926" y="1506756"/>
              <a:ext cx="516039" cy="383919"/>
              <a:chOff x="7177868" y="1654379"/>
              <a:chExt cx="544260" cy="404914"/>
            </a:xfrm>
            <a:noFill/>
          </p:grpSpPr>
          <p:cxnSp>
            <p:nvCxnSpPr>
              <p:cNvPr id="1033" name="直接箭头连接符 1032"/>
              <p:cNvCxnSpPr/>
              <p:nvPr/>
            </p:nvCxnSpPr>
            <p:spPr>
              <a:xfrm>
                <a:off x="7177868" y="1917849"/>
                <a:ext cx="544260" cy="0"/>
              </a:xfrm>
              <a:prstGeom prst="straightConnector1">
                <a:avLst/>
              </a:prstGeom>
              <a:grpFill/>
              <a:ln w="25400">
                <a:solidFill>
                  <a:srgbClr val="FF0000"/>
                </a:solidFill>
                <a:round/>
                <a:headEnd w="lg" len="lg"/>
                <a:tailEnd type="stealth" w="lg" len="lg"/>
              </a:ln>
            </p:spPr>
          </p:cxnSp>
          <p:sp>
            <p:nvSpPr>
              <p:cNvPr id="1034"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021" name="组合 1020"/>
            <p:cNvGrpSpPr/>
            <p:nvPr/>
          </p:nvGrpSpPr>
          <p:grpSpPr>
            <a:xfrm>
              <a:off x="6794340" y="5379711"/>
              <a:ext cx="679449" cy="383917"/>
              <a:chOff x="6794340" y="5379711"/>
              <a:chExt cx="679449" cy="383917"/>
            </a:xfrm>
          </p:grpSpPr>
          <p:sp>
            <p:nvSpPr>
              <p:cNvPr id="1031" name="Text Box 38"/>
              <p:cNvSpPr txBox="1">
                <a:spLocks noChangeArrowheads="1"/>
              </p:cNvSpPr>
              <p:nvPr/>
            </p:nvSpPr>
            <p:spPr bwMode="auto">
              <a:xfrm>
                <a:off x="6794340"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2" name="直接箭头连接符 1031"/>
              <p:cNvCxnSpPr/>
              <p:nvPr/>
            </p:nvCxnSpPr>
            <p:spPr>
              <a:xfrm>
                <a:off x="6812517" y="5389820"/>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1022" name="组合 1021"/>
            <p:cNvGrpSpPr/>
            <p:nvPr/>
          </p:nvGrpSpPr>
          <p:grpSpPr>
            <a:xfrm>
              <a:off x="7733439" y="5317022"/>
              <a:ext cx="1379296" cy="150880"/>
              <a:chOff x="7733439" y="5317022"/>
              <a:chExt cx="1379296" cy="150880"/>
            </a:xfrm>
          </p:grpSpPr>
          <p:cxnSp>
            <p:nvCxnSpPr>
              <p:cNvPr id="1029" name="直接连接符 1028"/>
              <p:cNvCxnSpPr/>
              <p:nvPr/>
            </p:nvCxnSpPr>
            <p:spPr>
              <a:xfrm>
                <a:off x="7733439" y="5389820"/>
                <a:ext cx="1379296" cy="0"/>
              </a:xfrm>
              <a:prstGeom prst="line">
                <a:avLst/>
              </a:prstGeom>
              <a:noFill/>
              <a:ln w="57150">
                <a:solidFill>
                  <a:srgbClr val="ED7D31"/>
                </a:solidFill>
                <a:round/>
                <a:headEnd/>
                <a:tailEnd type="none" w="lg" len="lg"/>
              </a:ln>
              <a:extLst>
                <a:ext uri="{909E8E84-426E-40DD-AFC4-6F175D3DCCD1}">
                  <a14:hiddenFill xmlns:a14="http://schemas.microsoft.com/office/drawing/2010/main">
                    <a:noFill/>
                  </a14:hiddenFill>
                </a:ext>
              </a:extLst>
            </p:spPr>
          </p:cxnSp>
          <p:sp>
            <p:nvSpPr>
              <p:cNvPr id="1030" name="等腰三角形 1029"/>
              <p:cNvSpPr/>
              <p:nvPr/>
            </p:nvSpPr>
            <p:spPr>
              <a:xfrm rot="5400000" flipH="1">
                <a:off x="8335630" y="5321955"/>
                <a:ext cx="150880" cy="141013"/>
              </a:xfrm>
              <a:prstGeom prst="triangle">
                <a:avLst/>
              </a:prstGeom>
              <a:solidFill>
                <a:schemeClr val="bg1"/>
              </a:solidFill>
              <a:ln w="19050">
                <a:solidFill>
                  <a:srgbClr val="ED7D31"/>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1023" name="Line 7"/>
            <p:cNvSpPr>
              <a:spLocks noChangeShapeType="1"/>
            </p:cNvSpPr>
            <p:nvPr/>
          </p:nvSpPr>
          <p:spPr bwMode="auto">
            <a:xfrm flipH="1">
              <a:off x="8311313" y="1759314"/>
              <a:ext cx="792273" cy="0"/>
            </a:xfrm>
            <a:prstGeom prst="line">
              <a:avLst/>
            </a:prstGeom>
            <a:noFill/>
            <a:ln w="57150">
              <a:solidFill>
                <a:srgbClr val="ED7D31"/>
              </a:solidFill>
              <a:round/>
              <a:headE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1024" name="Rectangle 104"/>
            <p:cNvSpPr>
              <a:spLocks noChangeArrowheads="1"/>
            </p:cNvSpPr>
            <p:nvPr/>
          </p:nvSpPr>
          <p:spPr bwMode="auto">
            <a:xfrm>
              <a:off x="7463479" y="1610460"/>
              <a:ext cx="847834" cy="404591"/>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025" name="上下箭头 1024"/>
            <p:cNvSpPr/>
            <p:nvPr/>
          </p:nvSpPr>
          <p:spPr>
            <a:xfrm>
              <a:off x="9074067" y="1226542"/>
              <a:ext cx="177326" cy="4934647"/>
            </a:xfrm>
            <a:prstGeom prst="upDownArrow">
              <a:avLst/>
            </a:prstGeom>
            <a:solidFill>
              <a:srgbClr val="ED7D31"/>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1026" name="组合 1025"/>
            <p:cNvGrpSpPr/>
            <p:nvPr/>
          </p:nvGrpSpPr>
          <p:grpSpPr>
            <a:xfrm>
              <a:off x="7741154" y="1261925"/>
              <a:ext cx="292482" cy="292482"/>
              <a:chOff x="4039397" y="292531"/>
              <a:chExt cx="799099" cy="799099"/>
            </a:xfrm>
          </p:grpSpPr>
          <p:sp>
            <p:nvSpPr>
              <p:cNvPr id="1027" name="椭圆 1026"/>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图片 1027"/>
              <p:cNvPicPr>
                <a:picLocks noChangeAspect="1"/>
              </p:cNvPicPr>
              <p:nvPr/>
            </p:nvPicPr>
            <p:blipFill rotWithShape="1">
              <a:blip r:embed="rId4">
                <a:clrChange>
                  <a:clrFrom>
                    <a:srgbClr val="FFFFFF"/>
                  </a:clrFrom>
                  <a:clrTo>
                    <a:srgbClr val="FFFFFF">
                      <a:alpha val="0"/>
                    </a:srgbClr>
                  </a:clrTo>
                </a:clrChange>
              </a:blip>
              <a:srcRect t="8220" b="6749"/>
              <a:stretch/>
            </p:blipFill>
            <p:spPr>
              <a:xfrm>
                <a:off x="4175733" y="501096"/>
                <a:ext cx="552450" cy="396858"/>
              </a:xfrm>
              <a:prstGeom prst="rect">
                <a:avLst/>
              </a:prstGeom>
              <a:solidFill>
                <a:schemeClr val="accent1">
                  <a:lumMod val="20000"/>
                  <a:lumOff val="80000"/>
                </a:schemeClr>
              </a:solidFill>
            </p:spPr>
          </p:pic>
        </p:grpSp>
      </p:grpSp>
    </p:spTree>
    <p:custDataLst>
      <p:tags r:id="rId1"/>
    </p:custDataLst>
    <p:extLst>
      <p:ext uri="{BB962C8B-B14F-4D97-AF65-F5344CB8AC3E}">
        <p14:creationId xmlns:p14="http://schemas.microsoft.com/office/powerpoint/2010/main" val="2608275029"/>
      </p:ext>
    </p:extLst>
  </p:cSld>
  <p:clrMapOvr>
    <a:masterClrMapping/>
  </p:clrMapOvr>
  <p:transition spd="slow" advClick="0" advTm="257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wipe(left)">
                                      <p:cBhvr>
                                        <p:cTn id="7" dur="500"/>
                                        <p:tgtEl>
                                          <p:spTgt spid="19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1"/>
                                        </p:tgtEl>
                                        <p:attrNameLst>
                                          <p:attrName>style.visibility</p:attrName>
                                        </p:attrNameLst>
                                      </p:cBhvr>
                                      <p:to>
                                        <p:strVal val="visible"/>
                                      </p:to>
                                    </p:set>
                                    <p:animEffect transition="in" filter="wipe(left)">
                                      <p:cBhvr>
                                        <p:cTn id="12" dur="500"/>
                                        <p:tgtEl>
                                          <p:spTgt spid="1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42"/>
                                        </p:tgtEl>
                                        <p:attrNameLst>
                                          <p:attrName>style.visibility</p:attrName>
                                        </p:attrNameLst>
                                      </p:cBhvr>
                                      <p:to>
                                        <p:strVal val="visible"/>
                                      </p:to>
                                    </p:set>
                                    <p:animEffect transition="in" filter="wipe(left)">
                                      <p:cBhvr>
                                        <p:cTn id="17" dur="500"/>
                                        <p:tgtEl>
                                          <p:spTgt spid="3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901"/>
                                        </p:tgtEl>
                                        <p:attrNameLst>
                                          <p:attrName>style.visibility</p:attrName>
                                        </p:attrNameLst>
                                      </p:cBhvr>
                                      <p:to>
                                        <p:strVal val="visible"/>
                                      </p:to>
                                    </p:set>
                                    <p:animEffect transition="in" filter="wipe(right)">
                                      <p:cBhvr>
                                        <p:cTn id="22" dur="500"/>
                                        <p:tgtEl>
                                          <p:spTgt spid="90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901"/>
                                        </p:tgtEl>
                                      </p:cBhvr>
                                    </p:animEffect>
                                    <p:set>
                                      <p:cBhvr>
                                        <p:cTn id="27" dur="1" fill="hold">
                                          <p:stCondLst>
                                            <p:cond delay="499"/>
                                          </p:stCondLst>
                                        </p:cTn>
                                        <p:tgtEl>
                                          <p:spTgt spid="901"/>
                                        </p:tgtEl>
                                        <p:attrNameLst>
                                          <p:attrName>style.visibility</p:attrName>
                                        </p:attrNameLst>
                                      </p:cBhvr>
                                      <p:to>
                                        <p:strVal val="hidden"/>
                                      </p:to>
                                    </p:se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308"/>
                                        </p:tgtEl>
                                        <p:attrNameLst>
                                          <p:attrName>style.visibility</p:attrName>
                                        </p:attrNameLst>
                                      </p:cBhvr>
                                      <p:to>
                                        <p:strVal val="visible"/>
                                      </p:to>
                                    </p:set>
                                    <p:animEffect transition="in" filter="wipe(left)">
                                      <p:cBhvr>
                                        <p:cTn id="31" dur="500"/>
                                        <p:tgtEl>
                                          <p:spTgt spid="30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932"/>
                                        </p:tgtEl>
                                        <p:attrNameLst>
                                          <p:attrName>style.visibility</p:attrName>
                                        </p:attrNameLst>
                                      </p:cBhvr>
                                      <p:to>
                                        <p:strVal val="visible"/>
                                      </p:to>
                                    </p:set>
                                    <p:animEffect transition="in" filter="wipe(right)">
                                      <p:cBhvr>
                                        <p:cTn id="36" dur="500"/>
                                        <p:tgtEl>
                                          <p:spTgt spid="93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932"/>
                                        </p:tgtEl>
                                      </p:cBhvr>
                                    </p:animEffect>
                                    <p:set>
                                      <p:cBhvr>
                                        <p:cTn id="41" dur="1" fill="hold">
                                          <p:stCondLst>
                                            <p:cond delay="499"/>
                                          </p:stCondLst>
                                        </p:cTn>
                                        <p:tgtEl>
                                          <p:spTgt spid="932"/>
                                        </p:tgtEl>
                                        <p:attrNameLst>
                                          <p:attrName>style.visibility</p:attrName>
                                        </p:attrNameLst>
                                      </p:cBhvr>
                                      <p:to>
                                        <p:strVal val="hidden"/>
                                      </p:to>
                                    </p:se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311"/>
                                        </p:tgtEl>
                                        <p:attrNameLst>
                                          <p:attrName>style.visibility</p:attrName>
                                        </p:attrNameLst>
                                      </p:cBhvr>
                                      <p:to>
                                        <p:strVal val="visible"/>
                                      </p:to>
                                    </p:set>
                                    <p:animEffect transition="in" filter="wipe(left)">
                                      <p:cBhvr>
                                        <p:cTn id="45" dur="500"/>
                                        <p:tgtEl>
                                          <p:spTgt spid="31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980"/>
                                        </p:tgtEl>
                                        <p:attrNameLst>
                                          <p:attrName>style.visibility</p:attrName>
                                        </p:attrNameLst>
                                      </p:cBhvr>
                                      <p:to>
                                        <p:strVal val="visible"/>
                                      </p:to>
                                    </p:set>
                                    <p:animEffect transition="in" filter="wipe(up)">
                                      <p:cBhvr>
                                        <p:cTn id="50" dur="500"/>
                                        <p:tgtEl>
                                          <p:spTgt spid="98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980"/>
                                        </p:tgtEl>
                                      </p:cBhvr>
                                    </p:animEffect>
                                    <p:set>
                                      <p:cBhvr>
                                        <p:cTn id="55" dur="1" fill="hold">
                                          <p:stCondLst>
                                            <p:cond delay="499"/>
                                          </p:stCondLst>
                                        </p:cTn>
                                        <p:tgtEl>
                                          <p:spTgt spid="980"/>
                                        </p:tgtEl>
                                        <p:attrNameLst>
                                          <p:attrName>style.visibility</p:attrName>
                                        </p:attrNameLst>
                                      </p:cBhvr>
                                      <p:to>
                                        <p:strVal val="hidden"/>
                                      </p:to>
                                    </p:set>
                                  </p:childTnLst>
                                </p:cTn>
                              </p:par>
                              <p:par>
                                <p:cTn id="56" presetID="22" presetClass="entr" presetSubtype="8" fill="hold" nodeType="withEffect">
                                  <p:stCondLst>
                                    <p:cond delay="0"/>
                                  </p:stCondLst>
                                  <p:childTnLst>
                                    <p:set>
                                      <p:cBhvr>
                                        <p:cTn id="57" dur="1" fill="hold">
                                          <p:stCondLst>
                                            <p:cond delay="0"/>
                                          </p:stCondLst>
                                        </p:cTn>
                                        <p:tgtEl>
                                          <p:spTgt spid="312"/>
                                        </p:tgtEl>
                                        <p:attrNameLst>
                                          <p:attrName>style.visibility</p:attrName>
                                        </p:attrNameLst>
                                      </p:cBhvr>
                                      <p:to>
                                        <p:strVal val="visible"/>
                                      </p:to>
                                    </p:set>
                                    <p:animEffect transition="in" filter="wipe(left)">
                                      <p:cBhvr>
                                        <p:cTn id="58" dur="500"/>
                                        <p:tgtEl>
                                          <p:spTgt spid="312"/>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994"/>
                                        </p:tgtEl>
                                        <p:attrNameLst>
                                          <p:attrName>style.visibility</p:attrName>
                                        </p:attrNameLst>
                                      </p:cBhvr>
                                      <p:to>
                                        <p:strVal val="visible"/>
                                      </p:to>
                                    </p:set>
                                    <p:animEffect transition="in" filter="wipe(up)">
                                      <p:cBhvr>
                                        <p:cTn id="63" dur="500"/>
                                        <p:tgtEl>
                                          <p:spTgt spid="99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994"/>
                                        </p:tgtEl>
                                      </p:cBhvr>
                                    </p:animEffect>
                                    <p:set>
                                      <p:cBhvr>
                                        <p:cTn id="68" dur="1" fill="hold">
                                          <p:stCondLst>
                                            <p:cond delay="499"/>
                                          </p:stCondLst>
                                        </p:cTn>
                                        <p:tgtEl>
                                          <p:spTgt spid="994"/>
                                        </p:tgtEl>
                                        <p:attrNameLst>
                                          <p:attrName>style.visibility</p:attrName>
                                        </p:attrNameLst>
                                      </p:cBhvr>
                                      <p:to>
                                        <p:strVal val="hidden"/>
                                      </p:to>
                                    </p:set>
                                  </p:childTnLst>
                                </p:cTn>
                              </p:par>
                              <p:par>
                                <p:cTn id="69" presetID="22" presetClass="entr" presetSubtype="8" fill="hold" nodeType="withEffect">
                                  <p:stCondLst>
                                    <p:cond delay="0"/>
                                  </p:stCondLst>
                                  <p:childTnLst>
                                    <p:set>
                                      <p:cBhvr>
                                        <p:cTn id="70" dur="1" fill="hold">
                                          <p:stCondLst>
                                            <p:cond delay="0"/>
                                          </p:stCondLst>
                                        </p:cTn>
                                        <p:tgtEl>
                                          <p:spTgt spid="313"/>
                                        </p:tgtEl>
                                        <p:attrNameLst>
                                          <p:attrName>style.visibility</p:attrName>
                                        </p:attrNameLst>
                                      </p:cBhvr>
                                      <p:to>
                                        <p:strVal val="visible"/>
                                      </p:to>
                                    </p:set>
                                    <p:animEffect transition="in" filter="wipe(left)">
                                      <p:cBhvr>
                                        <p:cTn id="71" dur="500"/>
                                        <p:tgtEl>
                                          <p:spTgt spid="313"/>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1019"/>
                                        </p:tgtEl>
                                        <p:attrNameLst>
                                          <p:attrName>style.visibility</p:attrName>
                                        </p:attrNameLst>
                                      </p:cBhvr>
                                      <p:to>
                                        <p:strVal val="visible"/>
                                      </p:to>
                                    </p:set>
                                    <p:animEffect transition="in" filter="wipe(down)">
                                      <p:cBhvr>
                                        <p:cTn id="76" dur="500"/>
                                        <p:tgtEl>
                                          <p:spTgt spid="10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Lst>
  </p:timing>
  <p:extLst>
    <p:ext uri="{E180D4A7-C9FB-4DFB-919C-405C955672EB}">
      <p14:showEvtLst xmlns:p14="http://schemas.microsoft.com/office/powerpoint/2010/main">
        <p14:playEvt time="121" objId="325"/>
        <p14:stopEvt time="256311" objId="325"/>
      </p14:showEvtLst>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headEnd/>
            <a:tailEnd/>
          </a:ln>
        </p:spPr>
        <p:txBody>
          <a:bodyPr vert="horz" wrap="square" lIns="86699" tIns="43349" rIns="86699" bIns="43349" numCol="1" anchor="t" anchorCtr="0" compatLnSpc="1">
            <a:prstTxWarp prst="textNoShape">
              <a:avLst/>
            </a:prstTxWarp>
          </a:bodyPr>
          <a:lstStyle/>
          <a:p>
            <a:endParaRPr lang="zh-CN" altLang="en-US" sz="3600">
              <a:latin typeface="Segoe UI Black" panose="020B0A02040204020203" pitchFamily="34" charset="0"/>
              <a:cs typeface="Segoe UI Black" panose="020B0A02040204020203" pitchFamily="34" charset="0"/>
            </a:endParaRPr>
          </a:p>
        </p:txBody>
      </p:sp>
      <p:grpSp>
        <p:nvGrpSpPr>
          <p:cNvPr id="315" name="组合 314"/>
          <p:cNvGrpSpPr/>
          <p:nvPr/>
        </p:nvGrpSpPr>
        <p:grpSpPr>
          <a:xfrm>
            <a:off x="8473910" y="1226542"/>
            <a:ext cx="777465" cy="4934647"/>
            <a:chOff x="8794675" y="1358838"/>
            <a:chExt cx="819982" cy="5204510"/>
          </a:xfrm>
          <a:noFill/>
        </p:grpSpPr>
        <p:sp>
          <p:nvSpPr>
            <p:cNvPr id="316"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17" name="上下箭头 316"/>
            <p:cNvSpPr/>
            <p:nvPr/>
          </p:nvSpPr>
          <p:spPr>
            <a:xfrm>
              <a:off x="9427634" y="1358838"/>
              <a:ext cx="187023" cy="5204510"/>
            </a:xfrm>
            <a:prstGeom prst="upDownArrow">
              <a:avLst/>
            </a:prstGeom>
            <a:solidFill>
              <a:schemeClr val="bg1"/>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graphicFrame>
        <p:nvGraphicFramePr>
          <p:cNvPr id="342" name="表格 341"/>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 </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3396047709"/>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2469532006"/>
                  </a:ext>
                </a:extLst>
              </a:tr>
            </a:tbl>
          </a:graphicData>
        </a:graphic>
      </p:graphicFrame>
      <p:graphicFrame>
        <p:nvGraphicFramePr>
          <p:cNvPr id="263" name="表格 262"/>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 </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X+imm</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baseline="0">
                          <a:solidFill>
                            <a:srgbClr val="FF0000"/>
                          </a:solidFill>
                          <a:latin typeface="微软雅黑" panose="020B0503020204020204" pitchFamily="34" charset="-122"/>
                          <a:ea typeface="微软雅黑" panose="020B0503020204020204" pitchFamily="34" charset="-122"/>
                        </a:rPr>
                        <a:t>IR(I)out ,</a:t>
                      </a:r>
                      <a:r>
                        <a:rPr lang="en-US" altLang="zh-CN" sz="1700" b="1">
                          <a:solidFill>
                            <a:srgbClr val="FF0000"/>
                          </a:solidFill>
                          <a:latin typeface="微软雅黑" panose="020B0503020204020204" pitchFamily="34" charset="-122"/>
                          <a:ea typeface="微软雅黑" panose="020B0503020204020204" pitchFamily="34" charset="-122"/>
                        </a:rPr>
                        <a:t> ADD</a:t>
                      </a:r>
                      <a:r>
                        <a:rPr lang="en-US" altLang="zh-CN" sz="1700" b="1" baseline="0">
                          <a:solidFill>
                            <a:srgbClr val="FF0000"/>
                          </a:solidFill>
                          <a:latin typeface="微软雅黑" panose="020B0503020204020204" pitchFamily="34" charset="-122"/>
                          <a:ea typeface="微软雅黑" panose="020B0503020204020204" pitchFamily="34" charset="-122"/>
                        </a:rPr>
                        <a:t> </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752963665"/>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2469532006"/>
                  </a:ext>
                </a:extLst>
              </a:tr>
            </a:tbl>
          </a:graphicData>
        </a:graphic>
      </p:graphicFrame>
      <p:graphicFrame>
        <p:nvGraphicFramePr>
          <p:cNvPr id="264" name="表格 263"/>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 </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X+imm</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baseline="0">
                          <a:solidFill>
                            <a:schemeClr val="tx1"/>
                          </a:solidFill>
                          <a:latin typeface="微软雅黑" panose="020B0503020204020204" pitchFamily="34" charset="-122"/>
                          <a:ea typeface="微软雅黑" panose="020B0503020204020204" pitchFamily="34" charset="-122"/>
                        </a:rPr>
                        <a:t>IR(I)out ,</a:t>
                      </a:r>
                      <a:r>
                        <a:rPr lang="en-US" altLang="zh-CN" sz="1700" b="0">
                          <a:solidFill>
                            <a:schemeClr val="tx1"/>
                          </a:solidFill>
                          <a:latin typeface="微软雅黑" panose="020B0503020204020204" pitchFamily="34" charset="-122"/>
                          <a:ea typeface="微软雅黑" panose="020B0503020204020204" pitchFamily="34" charset="-122"/>
                        </a:rPr>
                        <a:t> ADD</a:t>
                      </a:r>
                      <a:r>
                        <a:rPr lang="en-US" altLang="zh-CN" sz="1700" b="0" baseline="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255" algn="ctr" defTabSz="914400" rtl="0" eaLnBrk="1" latinLnBrk="0" hangingPunct="1">
                        <a:spcAft>
                          <a:spcPts val="0"/>
                        </a:spcAft>
                      </a:pP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rPr>
                        <a:t>Z</a:t>
                      </a: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sym typeface="Wingdings" panose="05000000000000000000" pitchFamily="2" charset="2"/>
                        </a:rPr>
                        <a:t></a:t>
                      </a: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rPr>
                        <a:t>R[rt]</a:t>
                      </a:r>
                      <a:endParaRPr lang="zh-CN" sz="17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Z</a:t>
                      </a:r>
                      <a:r>
                        <a:rPr lang="en-US" altLang="zh-CN" sz="1700" b="1" baseline="-25000">
                          <a:solidFill>
                            <a:srgbClr val="FF0000"/>
                          </a:solidFill>
                          <a:latin typeface="微软雅黑" panose="020B0503020204020204" pitchFamily="34" charset="-122"/>
                          <a:ea typeface="微软雅黑" panose="020B0503020204020204" pitchFamily="34" charset="-122"/>
                        </a:rPr>
                        <a:t>out </a:t>
                      </a:r>
                      <a:r>
                        <a:rPr lang="en-US" altLang="zh-CN" sz="1700" b="1">
                          <a:solidFill>
                            <a:srgbClr val="FF0000"/>
                          </a:solidFill>
                          <a:latin typeface="微软雅黑" panose="020B0503020204020204" pitchFamily="34" charset="-122"/>
                          <a:ea typeface="微软雅黑" panose="020B0503020204020204" pitchFamily="34" charset="-122"/>
                        </a:rPr>
                        <a:t>, R</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469532006"/>
                  </a:ext>
                </a:extLst>
              </a:tr>
            </a:tbl>
          </a:graphicData>
        </a:graphic>
      </p:graphicFrame>
      <p:sp>
        <p:nvSpPr>
          <p:cNvPr id="2" name="标题 1"/>
          <p:cNvSpPr>
            <a:spLocks noGrp="1"/>
          </p:cNvSpPr>
          <p:nvPr>
            <p:ph type="title"/>
          </p:nvPr>
        </p:nvSpPr>
        <p:spPr>
          <a:xfrm>
            <a:off x="487822" y="257614"/>
            <a:ext cx="9467540" cy="617641"/>
          </a:xfrm>
        </p:spPr>
        <p:txBody>
          <a:bodyPr>
            <a:normAutofit/>
          </a:bodyPr>
          <a:lstStyle/>
          <a:p>
            <a:r>
              <a:rPr lang="en-US" altLang="zh-CN"/>
              <a:t>I</a:t>
            </a:r>
            <a:r>
              <a:rPr lang="zh-CN" altLang="en-US"/>
              <a:t>型运算类指令执行数据通路  </a:t>
            </a:r>
            <a:r>
              <a:rPr lang="en-US" altLang="zh-CN" i="1">
                <a:latin typeface="Consolas" panose="020B0609020204030204" pitchFamily="49" charset="0"/>
                <a:cs typeface="Times New Roman" panose="02020603050405020304" pitchFamily="18" charset="0"/>
                <a:sym typeface="Arial" panose="020B0604020202020204" pitchFamily="34" charset="0"/>
              </a:rPr>
              <a:t>addi rt,rs,imm</a:t>
            </a:r>
            <a:endParaRPr lang="zh-CN" altLang="en-US"/>
          </a:p>
        </p:txBody>
      </p:sp>
      <p:sp>
        <p:nvSpPr>
          <p:cNvPr id="286" name="任意多边形 285"/>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295" name="组合 294"/>
          <p:cNvGrpSpPr/>
          <p:nvPr/>
        </p:nvGrpSpPr>
        <p:grpSpPr>
          <a:xfrm>
            <a:off x="10393551" y="2277096"/>
            <a:ext cx="858666" cy="711391"/>
            <a:chOff x="10819307" y="2466844"/>
            <a:chExt cx="905624" cy="750295"/>
          </a:xfrm>
          <a:noFill/>
        </p:grpSpPr>
        <p:sp>
          <p:nvSpPr>
            <p:cNvPr id="296" name="Line 7"/>
            <p:cNvSpPr>
              <a:spLocks noChangeShapeType="1"/>
            </p:cNvSpPr>
            <p:nvPr/>
          </p:nvSpPr>
          <p:spPr bwMode="auto">
            <a:xfrm rot="16200000">
              <a:off x="11096748" y="2630505"/>
              <a:ext cx="327322" cy="0"/>
            </a:xfrm>
            <a:prstGeom prst="line">
              <a:avLst/>
            </a:prstGeom>
            <a:grpFill/>
            <a:ln w="28575">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9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98" name="组合 297"/>
          <p:cNvGrpSpPr/>
          <p:nvPr/>
        </p:nvGrpSpPr>
        <p:grpSpPr>
          <a:xfrm>
            <a:off x="6940930" y="1506758"/>
            <a:ext cx="2183057" cy="656338"/>
            <a:chOff x="7177868" y="1654379"/>
            <a:chExt cx="2302442" cy="692230"/>
          </a:xfrm>
          <a:noFill/>
        </p:grpSpPr>
        <p:cxnSp>
          <p:nvCxnSpPr>
            <p:cNvPr id="299" name="直接箭头连接符 29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300" name="直接箭头连接符 29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301" name="组合 300"/>
            <p:cNvGrpSpPr/>
            <p:nvPr/>
          </p:nvGrpSpPr>
          <p:grpSpPr>
            <a:xfrm>
              <a:off x="7190721" y="1654379"/>
              <a:ext cx="2289589" cy="692230"/>
              <a:chOff x="7190721" y="1654379"/>
              <a:chExt cx="2289589" cy="692230"/>
            </a:xfrm>
            <a:grpFill/>
          </p:grpSpPr>
          <p:sp>
            <p:nvSpPr>
              <p:cNvPr id="303" name="Line 7"/>
              <p:cNvSpPr>
                <a:spLocks noChangeShapeType="1"/>
              </p:cNvSpPr>
              <p:nvPr/>
            </p:nvSpPr>
            <p:spPr bwMode="auto">
              <a:xfrm flipH="1">
                <a:off x="8623192" y="1920746"/>
                <a:ext cx="835600"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304" name="直接连接符 303"/>
              <p:cNvCxnSpPr/>
              <p:nvPr/>
            </p:nvCxnSpPr>
            <p:spPr>
              <a:xfrm>
                <a:off x="8632095" y="2094448"/>
                <a:ext cx="848215" cy="0"/>
              </a:xfrm>
              <a:prstGeom prst="line">
                <a:avLst/>
              </a:prstGeom>
              <a:grpFill/>
              <a:ln w="19050">
                <a:solidFill>
                  <a:srgbClr val="000000"/>
                </a:solidFill>
                <a:round/>
                <a:headEnd/>
                <a:tailEnd type="none" w="lg" len="lg"/>
              </a:ln>
            </p:spPr>
          </p:cxnSp>
          <p:sp>
            <p:nvSpPr>
              <p:cNvPr id="305" name="等腰三角形 304"/>
              <p:cNvSpPr/>
              <p:nvPr/>
            </p:nvSpPr>
            <p:spPr>
              <a:xfrm rot="5400000" flipH="1">
                <a:off x="8963127" y="2020085"/>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06"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309"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0"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318" name="组合 317"/>
          <p:cNvGrpSpPr/>
          <p:nvPr/>
        </p:nvGrpSpPr>
        <p:grpSpPr>
          <a:xfrm>
            <a:off x="9925575" y="1316254"/>
            <a:ext cx="1556542" cy="597916"/>
            <a:chOff x="10325741" y="1453458"/>
            <a:chExt cx="1641666" cy="630614"/>
          </a:xfrm>
          <a:noFill/>
        </p:grpSpPr>
        <p:sp>
          <p:nvSpPr>
            <p:cNvPr id="319"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36"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3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3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4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4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43" name="Text Box 109"/>
            <p:cNvSpPr txBox="1">
              <a:spLocks noChangeArrowheads="1"/>
            </p:cNvSpPr>
            <p:nvPr/>
          </p:nvSpPr>
          <p:spPr bwMode="auto">
            <a:xfrm>
              <a:off x="10344924" y="1453458"/>
              <a:ext cx="1622483" cy="340211"/>
            </a:xfrm>
            <a:prstGeom prst="rect">
              <a:avLst/>
            </a:prstGeom>
            <a:grpFill/>
            <a:ln w="9525">
              <a:noFill/>
              <a:miter lim="800000"/>
              <a:headEnd/>
              <a:tailEnd/>
            </a:ln>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p>
          </p:txBody>
        </p:sp>
        <p:sp>
          <p:nvSpPr>
            <p:cNvPr id="352" name="Text Box 126"/>
            <p:cNvSpPr txBox="1">
              <a:spLocks noChangeArrowheads="1"/>
            </p:cNvSpPr>
            <p:nvPr/>
          </p:nvSpPr>
          <p:spPr bwMode="auto">
            <a:xfrm>
              <a:off x="10716776" y="1663586"/>
              <a:ext cx="763341" cy="420486"/>
            </a:xfrm>
            <a:prstGeom prst="rect">
              <a:avLst/>
            </a:prstGeom>
            <a:grpFill/>
            <a:ln w="9525">
              <a:noFill/>
              <a:miter lim="800000"/>
              <a:headEnd/>
              <a:tailEnd/>
            </a:ln>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53" name="组合 352"/>
          <p:cNvGrpSpPr/>
          <p:nvPr/>
        </p:nvGrpSpPr>
        <p:grpSpPr>
          <a:xfrm>
            <a:off x="9218073" y="4195326"/>
            <a:ext cx="2467603" cy="2067711"/>
            <a:chOff x="9218073" y="4195326"/>
            <a:chExt cx="2467603" cy="2067711"/>
          </a:xfrm>
          <a:noFill/>
        </p:grpSpPr>
        <p:sp>
          <p:nvSpPr>
            <p:cNvPr id="354"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55" name="组合 354"/>
            <p:cNvGrpSpPr/>
            <p:nvPr/>
          </p:nvGrpSpPr>
          <p:grpSpPr>
            <a:xfrm>
              <a:off x="9218073" y="4632523"/>
              <a:ext cx="728684" cy="250406"/>
              <a:chOff x="9143016" y="4779112"/>
              <a:chExt cx="728684" cy="250406"/>
            </a:xfrm>
            <a:grpFill/>
          </p:grpSpPr>
          <p:sp>
            <p:nvSpPr>
              <p:cNvPr id="407" name="Line 7"/>
              <p:cNvSpPr>
                <a:spLocks noChangeShapeType="1"/>
              </p:cNvSpPr>
              <p:nvPr/>
            </p:nvSpPr>
            <p:spPr bwMode="auto">
              <a:xfrm>
                <a:off x="9143016" y="4779112"/>
                <a:ext cx="728681"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08" name="直接连接符 407"/>
              <p:cNvCxnSpPr/>
              <p:nvPr/>
            </p:nvCxnSpPr>
            <p:spPr>
              <a:xfrm flipH="1">
                <a:off x="9143017" y="4954078"/>
                <a:ext cx="728683" cy="0"/>
              </a:xfrm>
              <a:prstGeom prst="line">
                <a:avLst/>
              </a:prstGeom>
              <a:grpFill/>
              <a:ln w="19050">
                <a:solidFill>
                  <a:srgbClr val="000000"/>
                </a:solidFill>
                <a:round/>
                <a:headEnd/>
                <a:tailEnd type="none" w="lg" len="lg"/>
              </a:ln>
            </p:spPr>
          </p:cxnSp>
          <p:sp>
            <p:nvSpPr>
              <p:cNvPr id="409" name="等腰三角形 408"/>
              <p:cNvSpPr/>
              <p:nvPr/>
            </p:nvSpPr>
            <p:spPr>
              <a:xfrm rot="16200000">
                <a:off x="9404700" y="4883571"/>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56"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359" name="直接箭头连接符 358"/>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360"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sp>
          <p:nvSpPr>
            <p:cNvPr id="369"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2"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73" name="直接箭头连接符 372"/>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383" name="直接箭头连接符 382"/>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384"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5"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6"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87" name="组合 386"/>
            <p:cNvGrpSpPr/>
            <p:nvPr/>
          </p:nvGrpSpPr>
          <p:grpSpPr>
            <a:xfrm>
              <a:off x="9962454" y="5274885"/>
              <a:ext cx="505805" cy="692644"/>
              <a:chOff x="5347918" y="5340113"/>
              <a:chExt cx="505805" cy="692644"/>
            </a:xfrm>
            <a:grpFill/>
          </p:grpSpPr>
          <p:grpSp>
            <p:nvGrpSpPr>
              <p:cNvPr id="400" name="组合 399"/>
              <p:cNvGrpSpPr/>
              <p:nvPr/>
            </p:nvGrpSpPr>
            <p:grpSpPr>
              <a:xfrm>
                <a:off x="5347918" y="5340113"/>
                <a:ext cx="505805" cy="692644"/>
                <a:chOff x="5347918" y="5340113"/>
                <a:chExt cx="505805" cy="692644"/>
              </a:xfrm>
              <a:grpFill/>
            </p:grpSpPr>
            <p:sp>
              <p:nvSpPr>
                <p:cNvPr id="403"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04" name="流程图: 手动操作 403">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05" name="Line 7"/>
                <p:cNvSpPr>
                  <a:spLocks noChangeShapeType="1"/>
                </p:cNvSpPr>
                <p:nvPr/>
              </p:nvSpPr>
              <p:spPr bwMode="auto">
                <a:xfrm rot="16200000">
                  <a:off x="5392564" y="5915010"/>
                  <a:ext cx="235494" cy="0"/>
                </a:xfrm>
                <a:prstGeom prst="line">
                  <a:avLst/>
                </a:prstGeom>
                <a:grpFill/>
                <a:ln w="19050">
                  <a:solidFill>
                    <a:srgbClr val="00000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06"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401" name="矩形 400">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402" name="矩形 401">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nvGrpSpPr>
            <p:cNvPr id="388" name="组合 387"/>
            <p:cNvGrpSpPr/>
            <p:nvPr/>
          </p:nvGrpSpPr>
          <p:grpSpPr>
            <a:xfrm>
              <a:off x="10512220" y="5269170"/>
              <a:ext cx="505805" cy="574707"/>
              <a:chOff x="5347918" y="5340113"/>
              <a:chExt cx="505805" cy="574707"/>
            </a:xfrm>
            <a:grpFill/>
          </p:grpSpPr>
          <p:grpSp>
            <p:nvGrpSpPr>
              <p:cNvPr id="393" name="组合 392"/>
              <p:cNvGrpSpPr/>
              <p:nvPr/>
            </p:nvGrpSpPr>
            <p:grpSpPr>
              <a:xfrm>
                <a:off x="5347918" y="5340113"/>
                <a:ext cx="505805" cy="574707"/>
                <a:chOff x="5347918" y="5340113"/>
                <a:chExt cx="505805" cy="574707"/>
              </a:xfrm>
              <a:grpFill/>
            </p:grpSpPr>
            <p:sp>
              <p:nvSpPr>
                <p:cNvPr id="396"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97" name="流程图: 手动操作 396">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98" name="Line 7"/>
                <p:cNvSpPr>
                  <a:spLocks noChangeShapeType="1"/>
                </p:cNvSpPr>
                <p:nvPr/>
              </p:nvSpPr>
              <p:spPr bwMode="auto">
                <a:xfrm rot="16200000">
                  <a:off x="5451532" y="5856042"/>
                  <a:ext cx="117557" cy="0"/>
                </a:xfrm>
                <a:prstGeom prst="line">
                  <a:avLst/>
                </a:prstGeom>
                <a:grpFill/>
                <a:ln w="19050" cap="sq">
                  <a:solidFill>
                    <a:srgbClr val="000000"/>
                  </a:solidFill>
                  <a:miter lim="800000"/>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94" name="矩形 393">
                <a:extLst>
                  <a:ext uri="{FF2B5EF4-FFF2-40B4-BE49-F238E27FC236}">
                    <a16:creationId xmlns:a16="http://schemas.microsoft.com/office/drawing/2014/main" id="{DB6FEBF0-D3C1-4E44-A076-F8543F45AA45}"/>
                  </a:ext>
                </a:extLst>
              </p:cNvPr>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395" name="矩形 394">
                <a:extLst>
                  <a:ext uri="{FF2B5EF4-FFF2-40B4-BE49-F238E27FC236}">
                    <a16:creationId xmlns:a16="http://schemas.microsoft.com/office/drawing/2014/main" id="{DB6FEBF0-D3C1-4E44-A076-F8543F45AA45}"/>
                  </a:ext>
                </a:extLst>
              </p:cNvPr>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sp>
          <p:nvSpPr>
            <p:cNvPr id="38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none"/>
              <a:tailEnd type="none" w="med" len="med"/>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9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10" name="组合 409"/>
          <p:cNvGrpSpPr/>
          <p:nvPr/>
        </p:nvGrpSpPr>
        <p:grpSpPr>
          <a:xfrm>
            <a:off x="9702285" y="2584710"/>
            <a:ext cx="602150" cy="725137"/>
            <a:chOff x="9702285" y="2584710"/>
            <a:chExt cx="602150" cy="725137"/>
          </a:xfrm>
          <a:noFill/>
        </p:grpSpPr>
        <p:sp>
          <p:nvSpPr>
            <p:cNvPr id="411"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412" name="Line 7"/>
            <p:cNvSpPr>
              <a:spLocks noChangeShapeType="1"/>
            </p:cNvSpPr>
            <p:nvPr/>
          </p:nvSpPr>
          <p:spPr bwMode="auto">
            <a:xfrm rot="16200000">
              <a:off x="9926093" y="3154672"/>
              <a:ext cx="310350"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413" name="组合 412"/>
          <p:cNvGrpSpPr/>
          <p:nvPr/>
        </p:nvGrpSpPr>
        <p:grpSpPr>
          <a:xfrm>
            <a:off x="9708801" y="1700541"/>
            <a:ext cx="2096515" cy="882231"/>
            <a:chOff x="9708801" y="1700541"/>
            <a:chExt cx="2096515" cy="882231"/>
          </a:xfrm>
          <a:noFill/>
        </p:grpSpPr>
        <p:cxnSp>
          <p:nvCxnSpPr>
            <p:cNvPr id="414" name="直接箭头连接符 413"/>
            <p:cNvCxnSpPr/>
            <p:nvPr/>
          </p:nvCxnSpPr>
          <p:spPr>
            <a:xfrm flipH="1">
              <a:off x="11280161" y="2118661"/>
              <a:ext cx="312595" cy="0"/>
            </a:xfrm>
            <a:prstGeom prst="straightConnector1">
              <a:avLst/>
            </a:prstGeom>
            <a:grpFill/>
            <a:ln w="19050">
              <a:solidFill>
                <a:srgbClr val="000000"/>
              </a:solidFill>
              <a:round/>
              <a:headEnd/>
              <a:tailEnd type="triangle" w="lg" len="lg"/>
            </a:ln>
          </p:spPr>
        </p:cxnSp>
        <p:cxnSp>
          <p:nvCxnSpPr>
            <p:cNvPr id="415" name="直接箭头连接符 414"/>
            <p:cNvCxnSpPr/>
            <p:nvPr/>
          </p:nvCxnSpPr>
          <p:spPr>
            <a:xfrm flipH="1">
              <a:off x="11280161" y="1950267"/>
              <a:ext cx="312595" cy="0"/>
            </a:xfrm>
            <a:prstGeom prst="straightConnector1">
              <a:avLst/>
            </a:prstGeom>
            <a:grpFill/>
            <a:ln w="19050">
              <a:solidFill>
                <a:srgbClr val="000000"/>
              </a:solidFill>
              <a:round/>
              <a:headEnd/>
              <a:tailEnd type="triangle" w="lg" len="lg"/>
            </a:ln>
          </p:spPr>
        </p:cxnSp>
        <p:grpSp>
          <p:nvGrpSpPr>
            <p:cNvPr id="416" name="组合 415"/>
            <p:cNvGrpSpPr/>
            <p:nvPr/>
          </p:nvGrpSpPr>
          <p:grpSpPr>
            <a:xfrm>
              <a:off x="9708801" y="1852716"/>
              <a:ext cx="1550065" cy="730056"/>
              <a:chOff x="9708801" y="1852716"/>
              <a:chExt cx="1550065" cy="730056"/>
            </a:xfrm>
            <a:grpFill/>
          </p:grpSpPr>
          <p:sp>
            <p:nvSpPr>
              <p:cNvPr id="419"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0" name="Line 7"/>
              <p:cNvSpPr>
                <a:spLocks noChangeShapeType="1"/>
              </p:cNvSpPr>
              <p:nvPr/>
            </p:nvSpPr>
            <p:spPr bwMode="auto">
              <a:xfrm rot="16200000">
                <a:off x="9848185" y="2427597"/>
                <a:ext cx="310350" cy="0"/>
              </a:xfrm>
              <a:prstGeom prst="line">
                <a:avLst/>
              </a:prstGeom>
              <a:grpFill/>
              <a:ln w="28575">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417"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8"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21" name="组合 420"/>
          <p:cNvGrpSpPr/>
          <p:nvPr/>
        </p:nvGrpSpPr>
        <p:grpSpPr>
          <a:xfrm>
            <a:off x="7258572" y="5872349"/>
            <a:ext cx="1755294" cy="288842"/>
            <a:chOff x="7258572" y="5872349"/>
            <a:chExt cx="1755294" cy="288842"/>
          </a:xfrm>
          <a:noFill/>
        </p:grpSpPr>
        <p:sp>
          <p:nvSpPr>
            <p:cNvPr id="422"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423"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424" name="组合 423"/>
          <p:cNvGrpSpPr/>
          <p:nvPr/>
        </p:nvGrpSpPr>
        <p:grpSpPr>
          <a:xfrm>
            <a:off x="5884534" y="3678569"/>
            <a:ext cx="3263895" cy="2085059"/>
            <a:chOff x="5884534" y="3678569"/>
            <a:chExt cx="3263895" cy="2085059"/>
          </a:xfrm>
          <a:noFill/>
        </p:grpSpPr>
        <p:grpSp>
          <p:nvGrpSpPr>
            <p:cNvPr id="425" name="组合 424"/>
            <p:cNvGrpSpPr/>
            <p:nvPr/>
          </p:nvGrpSpPr>
          <p:grpSpPr>
            <a:xfrm>
              <a:off x="5884534" y="3860383"/>
              <a:ext cx="3263895" cy="1903245"/>
              <a:chOff x="5884534" y="3860383"/>
              <a:chExt cx="3263895" cy="1903245"/>
            </a:xfrm>
            <a:grpFill/>
          </p:grpSpPr>
          <p:sp>
            <p:nvSpPr>
              <p:cNvPr id="427"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8" name="组合 427"/>
              <p:cNvGrpSpPr/>
              <p:nvPr/>
            </p:nvGrpSpPr>
            <p:grpSpPr>
              <a:xfrm>
                <a:off x="5884534" y="3860383"/>
                <a:ext cx="3263895" cy="1903245"/>
                <a:chOff x="5884534" y="3860383"/>
                <a:chExt cx="3263895" cy="1903245"/>
              </a:xfrm>
              <a:grpFill/>
            </p:grpSpPr>
            <p:grpSp>
              <p:nvGrpSpPr>
                <p:cNvPr id="429" name="组合 428"/>
                <p:cNvGrpSpPr/>
                <p:nvPr/>
              </p:nvGrpSpPr>
              <p:grpSpPr>
                <a:xfrm>
                  <a:off x="6400894" y="3860383"/>
                  <a:ext cx="2747535" cy="1903245"/>
                  <a:chOff x="6608301" y="4136717"/>
                  <a:chExt cx="2897789" cy="2007329"/>
                </a:xfrm>
                <a:grpFill/>
              </p:grpSpPr>
              <p:cxnSp>
                <p:nvCxnSpPr>
                  <p:cNvPr id="435" name="直接箭头连接符 434"/>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436" name="组合 435"/>
                  <p:cNvGrpSpPr/>
                  <p:nvPr/>
                </p:nvGrpSpPr>
                <p:grpSpPr>
                  <a:xfrm>
                    <a:off x="6899083" y="4150680"/>
                    <a:ext cx="2059020" cy="942122"/>
                    <a:chOff x="5286697" y="3767069"/>
                    <a:chExt cx="2059020" cy="942122"/>
                  </a:xfrm>
                  <a:grpFill/>
                </p:grpSpPr>
                <p:cxnSp>
                  <p:nvCxnSpPr>
                    <p:cNvPr id="455" name="直接箭头连接符 454"/>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456" name="直接箭头连接符 455"/>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7" name="直接箭头连接符 456"/>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8" name="直接箭头连接符 457"/>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437"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nvGrpSpPr>
                  <p:cNvPr id="438" name="组合 437"/>
                  <p:cNvGrpSpPr/>
                  <p:nvPr/>
                </p:nvGrpSpPr>
                <p:grpSpPr>
                  <a:xfrm>
                    <a:off x="6608301" y="4136717"/>
                    <a:ext cx="2860144" cy="1826436"/>
                    <a:chOff x="6608301" y="4136717"/>
                    <a:chExt cx="2860144" cy="1826436"/>
                  </a:xfrm>
                  <a:grpFill/>
                </p:grpSpPr>
                <p:cxnSp>
                  <p:nvCxnSpPr>
                    <p:cNvPr id="443" name="直接连接符 442"/>
                    <p:cNvCxnSpPr/>
                    <p:nvPr/>
                  </p:nvCxnSpPr>
                  <p:spPr>
                    <a:xfrm>
                      <a:off x="7515743" y="4343101"/>
                      <a:ext cx="0" cy="361550"/>
                    </a:xfrm>
                    <a:prstGeom prst="line">
                      <a:avLst/>
                    </a:prstGeom>
                    <a:grpFill/>
                    <a:ln w="19050">
                      <a:solidFill>
                        <a:srgbClr val="000000"/>
                      </a:solidFill>
                      <a:round/>
                      <a:headEnd/>
                      <a:tailEnd type="triangle" w="lg" len="lg"/>
                    </a:ln>
                  </p:spPr>
                </p:cxnSp>
                <p:sp>
                  <p:nvSpPr>
                    <p:cNvPr id="444" name="矩形 443">
                      <a:extLst>
                        <a:ext uri="{FF2B5EF4-FFF2-40B4-BE49-F238E27FC236}">
                          <a16:creationId xmlns:a16="http://schemas.microsoft.com/office/drawing/2014/main" id="{327CE1CC-D037-4CF2-8318-D9B12A452C04}"/>
                        </a:ext>
                      </a:extLst>
                    </p:cNvPr>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45" name="直接连接符 444"/>
                    <p:cNvCxnSpPr>
                      <a:stCxn id="450" idx="3"/>
                    </p:cNvCxnSpPr>
                    <p:nvPr/>
                  </p:nvCxnSpPr>
                  <p:spPr>
                    <a:xfrm>
                      <a:off x="8013720" y="5749795"/>
                      <a:ext cx="1454725" cy="0"/>
                    </a:xfrm>
                    <a:prstGeom prst="line">
                      <a:avLst/>
                    </a:prstGeom>
                    <a:grpFill/>
                    <a:ln w="19050">
                      <a:solidFill>
                        <a:srgbClr val="000000"/>
                      </a:solidFill>
                      <a:round/>
                      <a:headEnd/>
                      <a:tailEnd type="none" w="lg" len="lg"/>
                    </a:ln>
                  </p:spPr>
                </p:cxnSp>
                <p:sp>
                  <p:nvSpPr>
                    <p:cNvPr id="446" name="等腰三角形 445"/>
                    <p:cNvSpPr/>
                    <p:nvPr/>
                  </p:nvSpPr>
                  <p:spPr>
                    <a:xfrm rot="5400000" flipH="1">
                      <a:off x="8648842" y="5678219"/>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47" name="直接连接符 446"/>
                    <p:cNvCxnSpPr/>
                    <p:nvPr/>
                  </p:nvCxnSpPr>
                  <p:spPr>
                    <a:xfrm>
                      <a:off x="8156145" y="4430628"/>
                      <a:ext cx="0" cy="271378"/>
                    </a:xfrm>
                    <a:prstGeom prst="line">
                      <a:avLst/>
                    </a:prstGeom>
                    <a:grpFill/>
                    <a:ln w="19050" cap="sq">
                      <a:solidFill>
                        <a:srgbClr val="000000"/>
                      </a:solidFill>
                      <a:miter lim="800000"/>
                      <a:headEnd/>
                      <a:tailEnd type="triangle" w="lg" len="lg"/>
                    </a:ln>
                  </p:spPr>
                </p:cxnSp>
                <p:sp>
                  <p:nvSpPr>
                    <p:cNvPr id="448" name="Line 7"/>
                    <p:cNvSpPr>
                      <a:spLocks noChangeShapeType="1"/>
                    </p:cNvSpPr>
                    <p:nvPr/>
                  </p:nvSpPr>
                  <p:spPr bwMode="auto">
                    <a:xfrm flipH="1">
                      <a:off x="7728992" y="4136717"/>
                      <a:ext cx="1739453"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49" name="Line 7"/>
                    <p:cNvSpPr>
                      <a:spLocks noChangeShapeType="1"/>
                    </p:cNvSpPr>
                    <p:nvPr/>
                  </p:nvSpPr>
                  <p:spPr bwMode="auto">
                    <a:xfrm flipH="1">
                      <a:off x="8156143" y="4430628"/>
                      <a:ext cx="1312301" cy="0"/>
                    </a:xfrm>
                    <a:prstGeom prst="line">
                      <a:avLst/>
                    </a:prstGeom>
                    <a:grpFill/>
                    <a:ln w="19050" cap="sq">
                      <a:solidFill>
                        <a:srgbClr val="000000"/>
                      </a:solidFill>
                      <a:miter lim="800000"/>
                      <a:headEnd/>
                      <a:tailEnd type="none" w="med"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50"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451" name="直接连接符 450"/>
                    <p:cNvCxnSpPr/>
                    <p:nvPr/>
                  </p:nvCxnSpPr>
                  <p:spPr>
                    <a:xfrm>
                      <a:off x="7810957" y="5185414"/>
                      <a:ext cx="0" cy="340232"/>
                    </a:xfrm>
                    <a:prstGeom prst="line">
                      <a:avLst/>
                    </a:prstGeom>
                    <a:grpFill/>
                    <a:ln w="19050">
                      <a:solidFill>
                        <a:srgbClr val="000000"/>
                      </a:solidFill>
                      <a:round/>
                      <a:headEnd/>
                      <a:tailEnd type="triangle" w="lg" len="lg"/>
                    </a:ln>
                  </p:spPr>
                </p:cxnSp>
                <p:sp>
                  <p:nvSpPr>
                    <p:cNvPr id="452"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453"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sp>
                  <p:nvSpPr>
                    <p:cNvPr id="454" name="Line 7"/>
                    <p:cNvSpPr>
                      <a:spLocks noChangeShapeType="1"/>
                    </p:cNvSpPr>
                    <p:nvPr/>
                  </p:nvSpPr>
                  <p:spPr bwMode="auto">
                    <a:xfrm flipH="1">
                      <a:off x="6608301" y="4987244"/>
                      <a:ext cx="828688"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439"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440"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441"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2"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p>
                </p:txBody>
              </p:sp>
            </p:grpSp>
            <p:cxnSp>
              <p:nvCxnSpPr>
                <p:cNvPr id="430" name="直接箭头连接符 429"/>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31" name="直接箭头连接符 430"/>
                <p:cNvCxnSpPr/>
                <p:nvPr/>
              </p:nvCxnSpPr>
              <p:spPr>
                <a:xfrm rot="5400000" flipV="1">
                  <a:off x="5983433" y="5031228"/>
                  <a:ext cx="312595" cy="0"/>
                </a:xfrm>
                <a:prstGeom prst="straightConnector1">
                  <a:avLst/>
                </a:prstGeom>
                <a:grpFill/>
                <a:ln w="19050">
                  <a:solidFill>
                    <a:srgbClr val="000000"/>
                  </a:solidFill>
                  <a:round/>
                  <a:headEnd/>
                  <a:tailEnd type="triangle" w="lg" len="lg"/>
                </a:ln>
              </p:spPr>
            </p:cxnSp>
            <p:sp>
              <p:nvSpPr>
                <p:cNvPr id="432"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3"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4" name="Rectangle 104"/>
                <p:cNvSpPr>
                  <a:spLocks noChangeArrowheads="1"/>
                </p:cNvSpPr>
                <p:nvPr/>
              </p:nvSpPr>
              <p:spPr bwMode="auto">
                <a:xfrm>
                  <a:off x="5884534" y="4465749"/>
                  <a:ext cx="51039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426"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grpSp>
        <p:nvGrpSpPr>
          <p:cNvPr id="459" name="组合 458"/>
          <p:cNvGrpSpPr/>
          <p:nvPr/>
        </p:nvGrpSpPr>
        <p:grpSpPr>
          <a:xfrm>
            <a:off x="5557179" y="1469408"/>
            <a:ext cx="3566805" cy="2168470"/>
            <a:chOff x="5557179" y="1469408"/>
            <a:chExt cx="3566805" cy="2168470"/>
          </a:xfrm>
          <a:noFill/>
        </p:grpSpPr>
        <p:sp>
          <p:nvSpPr>
            <p:cNvPr id="460"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p>
          </p:txBody>
        </p:sp>
        <p:cxnSp>
          <p:nvCxnSpPr>
            <p:cNvPr id="461" name="直接连接符 460"/>
            <p:cNvCxnSpPr/>
            <p:nvPr/>
          </p:nvCxnSpPr>
          <p:spPr>
            <a:xfrm flipH="1">
              <a:off x="6403153" y="3049806"/>
              <a:ext cx="1046745" cy="0"/>
            </a:xfrm>
            <a:prstGeom prst="line">
              <a:avLst/>
            </a:prstGeom>
            <a:grpFill/>
            <a:ln w="19050">
              <a:solidFill>
                <a:srgbClr val="000000"/>
              </a:solidFill>
              <a:round/>
              <a:headEnd/>
              <a:tailEnd type="none" w="lg" len="lg"/>
            </a:ln>
          </p:spPr>
        </p:cxnSp>
        <p:sp>
          <p:nvSpPr>
            <p:cNvPr id="462" name="等腰三角形 461"/>
            <p:cNvSpPr/>
            <p:nvPr/>
          </p:nvSpPr>
          <p:spPr>
            <a:xfrm rot="16200000">
              <a:off x="6809050" y="2970267"/>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1200">
                <a:latin typeface="Segoe UI Black" panose="020B0A02040204020203" pitchFamily="34" charset="0"/>
                <a:cs typeface="Segoe UI Black" panose="020B0A02040204020203" pitchFamily="34" charset="0"/>
              </a:endParaRPr>
            </a:p>
          </p:txBody>
        </p:sp>
        <p:sp>
          <p:nvSpPr>
            <p:cNvPr id="463" name="Line 7"/>
            <p:cNvSpPr>
              <a:spLocks noChangeShapeType="1"/>
            </p:cNvSpPr>
            <p:nvPr/>
          </p:nvSpPr>
          <p:spPr bwMode="auto">
            <a:xfrm>
              <a:off x="6400896" y="3197651"/>
              <a:ext cx="1046744"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64" name="直接连接符 463"/>
            <p:cNvCxnSpPr/>
            <p:nvPr/>
          </p:nvCxnSpPr>
          <p:spPr>
            <a:xfrm>
              <a:off x="8319750" y="3213009"/>
              <a:ext cx="783831" cy="0"/>
            </a:xfrm>
            <a:prstGeom prst="line">
              <a:avLst/>
            </a:prstGeom>
            <a:grpFill/>
            <a:ln w="19050">
              <a:solidFill>
                <a:srgbClr val="000000"/>
              </a:solidFill>
              <a:round/>
              <a:headEnd/>
              <a:tailEnd type="none" w="lg" len="lg"/>
            </a:ln>
          </p:spPr>
        </p:cxnSp>
        <p:sp>
          <p:nvSpPr>
            <p:cNvPr id="465" name="等腰三角形 464"/>
            <p:cNvSpPr/>
            <p:nvPr/>
          </p:nvSpPr>
          <p:spPr>
            <a:xfrm rot="5400000" flipH="1">
              <a:off x="8633618" y="3152754"/>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6" name="Line 7"/>
            <p:cNvSpPr>
              <a:spLocks noChangeShapeType="1"/>
            </p:cNvSpPr>
            <p:nvPr/>
          </p:nvSpPr>
          <p:spPr bwMode="auto">
            <a:xfrm flipH="1">
              <a:off x="8310220" y="2249954"/>
              <a:ext cx="812675"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7"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468"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469" name="直接箭头连接符 468"/>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470"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71" name="直接箭头连接符 470"/>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472" name="Line 7"/>
            <p:cNvSpPr>
              <a:spLocks noChangeShapeType="1"/>
            </p:cNvSpPr>
            <p:nvPr/>
          </p:nvSpPr>
          <p:spPr bwMode="auto">
            <a:xfrm flipH="1">
              <a:off x="8311309" y="3056935"/>
              <a:ext cx="812675" cy="0"/>
            </a:xfrm>
            <a:prstGeom prst="line">
              <a:avLst/>
            </a:prstGeom>
            <a:grpFill/>
            <a:ln w="19050">
              <a:solidFill>
                <a:schemeClr val="tx1"/>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73" name="直接箭头连接符 472"/>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474" name="组合 473"/>
            <p:cNvGrpSpPr/>
            <p:nvPr/>
          </p:nvGrpSpPr>
          <p:grpSpPr>
            <a:xfrm>
              <a:off x="7627329" y="3359499"/>
              <a:ext cx="499781" cy="278379"/>
              <a:chOff x="1081011" y="4795829"/>
              <a:chExt cx="527112" cy="293603"/>
            </a:xfrm>
            <a:grpFill/>
          </p:grpSpPr>
          <p:cxnSp>
            <p:nvCxnSpPr>
              <p:cNvPr id="484" name="直接箭头连接符 483"/>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485" name="直接箭头连接符 484"/>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475"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476"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p>
          </p:txBody>
        </p:sp>
        <p:sp>
          <p:nvSpPr>
            <p:cNvPr id="477"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8"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0"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1"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2" name="Line 7"/>
            <p:cNvSpPr>
              <a:spLocks noChangeShapeType="1"/>
            </p:cNvSpPr>
            <p:nvPr/>
          </p:nvSpPr>
          <p:spPr bwMode="auto">
            <a:xfrm flipH="1">
              <a:off x="6400896" y="2352661"/>
              <a:ext cx="1038419"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83"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486" name="组合 485"/>
          <p:cNvGrpSpPr/>
          <p:nvPr/>
        </p:nvGrpSpPr>
        <p:grpSpPr>
          <a:xfrm>
            <a:off x="9209932" y="3236717"/>
            <a:ext cx="2408560" cy="772225"/>
            <a:chOff x="9209932" y="3236717"/>
            <a:chExt cx="2408560" cy="772225"/>
          </a:xfrm>
          <a:noFill/>
        </p:grpSpPr>
        <p:sp>
          <p:nvSpPr>
            <p:cNvPr id="487"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nvGrpSpPr>
            <p:cNvPr id="488" name="组合 487"/>
            <p:cNvGrpSpPr/>
            <p:nvPr/>
          </p:nvGrpSpPr>
          <p:grpSpPr>
            <a:xfrm>
              <a:off x="9209932" y="3236717"/>
              <a:ext cx="2408560" cy="772225"/>
              <a:chOff x="9209932" y="3236717"/>
              <a:chExt cx="2408560" cy="772225"/>
            </a:xfrm>
            <a:grpFill/>
          </p:grpSpPr>
          <p:sp>
            <p:nvSpPr>
              <p:cNvPr id="489"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90" name="组合 489"/>
              <p:cNvGrpSpPr/>
              <p:nvPr/>
            </p:nvGrpSpPr>
            <p:grpSpPr>
              <a:xfrm>
                <a:off x="9209932" y="3298292"/>
                <a:ext cx="2408560" cy="710650"/>
                <a:chOff x="9570959" y="3543889"/>
                <a:chExt cx="2540278" cy="749514"/>
              </a:xfrm>
              <a:grpFill/>
            </p:grpSpPr>
            <p:sp>
              <p:nvSpPr>
                <p:cNvPr id="493"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494" name="Line 7"/>
                <p:cNvSpPr>
                  <a:spLocks noChangeShapeType="1"/>
                </p:cNvSpPr>
                <p:nvPr/>
              </p:nvSpPr>
              <p:spPr bwMode="auto">
                <a:xfrm>
                  <a:off x="9570959" y="3693080"/>
                  <a:ext cx="768531"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495" name="组合 494"/>
                <p:cNvGrpSpPr/>
                <p:nvPr/>
              </p:nvGrpSpPr>
              <p:grpSpPr>
                <a:xfrm rot="16200000">
                  <a:off x="9875660" y="3482511"/>
                  <a:ext cx="159131" cy="768533"/>
                  <a:chOff x="6712622" y="6427719"/>
                  <a:chExt cx="159131" cy="768533"/>
                </a:xfrm>
                <a:grpFill/>
              </p:grpSpPr>
              <p:cxnSp>
                <p:nvCxnSpPr>
                  <p:cNvPr id="498" name="直接连接符 497"/>
                  <p:cNvCxnSpPr/>
                  <p:nvPr/>
                </p:nvCxnSpPr>
                <p:spPr>
                  <a:xfrm rot="5400000" flipH="1">
                    <a:off x="6407921" y="6811986"/>
                    <a:ext cx="768533" cy="0"/>
                  </a:xfrm>
                  <a:prstGeom prst="line">
                    <a:avLst/>
                  </a:prstGeom>
                  <a:grpFill/>
                  <a:ln w="19050">
                    <a:solidFill>
                      <a:srgbClr val="000000"/>
                    </a:solidFill>
                    <a:round/>
                    <a:headEnd/>
                    <a:tailEnd type="none" w="lg" len="lg"/>
                  </a:ln>
                </p:spPr>
              </p:cxnSp>
              <p:sp>
                <p:nvSpPr>
                  <p:cNvPr id="499" name="等腰三角形 498"/>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cxnSp>
              <p:nvCxnSpPr>
                <p:cNvPr id="496" name="直接箭头连接符 495"/>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497"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491" name="直接箭头连接符 490"/>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92" name="直接箭头连接符 491"/>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sp>
        <p:nvSpPr>
          <p:cNvPr id="500" name="Line 7"/>
          <p:cNvSpPr>
            <a:spLocks noChangeShapeType="1"/>
          </p:cNvSpPr>
          <p:nvPr/>
        </p:nvSpPr>
        <p:spPr bwMode="auto">
          <a:xfrm>
            <a:off x="6780845" y="6011843"/>
            <a:ext cx="502512" cy="0"/>
          </a:xfrm>
          <a:prstGeom prst="line">
            <a:avLst/>
          </a:prstGeom>
          <a:noFill/>
          <a:ln w="57150">
            <a:solidFill>
              <a:srgbClr val="000000"/>
            </a:solidFill>
            <a:round/>
            <a:headE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50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grpSp>
        <p:nvGrpSpPr>
          <p:cNvPr id="558" name="组合 557"/>
          <p:cNvGrpSpPr/>
          <p:nvPr/>
        </p:nvGrpSpPr>
        <p:grpSpPr>
          <a:xfrm>
            <a:off x="7125939" y="4367229"/>
            <a:ext cx="861720" cy="272017"/>
            <a:chOff x="7135987" y="4357181"/>
            <a:chExt cx="861720" cy="272017"/>
          </a:xfrm>
        </p:grpSpPr>
        <p:sp>
          <p:nvSpPr>
            <p:cNvPr id="561"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562"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sp>
        <p:nvSpPr>
          <p:cNvPr id="325" name="TextBox 24"/>
          <p:cNvSpPr txBox="1"/>
          <p:nvPr/>
        </p:nvSpPr>
        <p:spPr>
          <a:xfrm>
            <a:off x="1006699" y="2624242"/>
            <a:ext cx="4140694" cy="612475"/>
          </a:xfrm>
          <a:prstGeom prst="rect">
            <a:avLst/>
          </a:prstGeom>
          <a:noFill/>
        </p:spPr>
        <p:txBody>
          <a:bodyPr wrap="square" rtlCol="0">
            <a:spAutoFit/>
          </a:bodyPr>
          <a:lstStyle/>
          <a:p>
            <a:pPr>
              <a:lnSpc>
                <a:spcPct val="130000"/>
              </a:lnSpc>
              <a:spcBef>
                <a:spcPts val="569"/>
              </a:spcBef>
              <a:spcAft>
                <a:spcPts val="569"/>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R[rs] + imm </a:t>
            </a:r>
            <a:r>
              <a:rPr lang="en-US" altLang="zh-CN" sz="2600" b="1">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a:t>
            </a:r>
            <a:r>
              <a:rPr lang="en-US" altLang="zh-CN" sz="2600" b="1">
                <a:solidFill>
                  <a:srgbClr val="0000FF"/>
                </a:solidFill>
                <a:latin typeface="微软雅黑" panose="020B0503020204020204" pitchFamily="34" charset="-122"/>
                <a:ea typeface="微软雅黑" panose="020B0503020204020204" pitchFamily="34" charset="-122"/>
                <a:sym typeface="Arial" panose="020B0604020202020204" pitchFamily="34" charset="0"/>
              </a:rPr>
              <a:t>rt</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87" name="Rectangle 104"/>
          <p:cNvSpPr>
            <a:spLocks noChangeArrowheads="1"/>
          </p:cNvSpPr>
          <p:nvPr/>
        </p:nvSpPr>
        <p:spPr bwMode="auto">
          <a:xfrm>
            <a:off x="7053394" y="3670553"/>
            <a:ext cx="399191" cy="404590"/>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538" name="Rectangle 104"/>
          <p:cNvSpPr>
            <a:spLocks noChangeArrowheads="1"/>
          </p:cNvSpPr>
          <p:nvPr/>
        </p:nvSpPr>
        <p:spPr bwMode="auto">
          <a:xfrm>
            <a:off x="7336837" y="5183984"/>
            <a:ext cx="399192"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grpSp>
        <p:nvGrpSpPr>
          <p:cNvPr id="288" name="组合 287"/>
          <p:cNvGrpSpPr/>
          <p:nvPr/>
        </p:nvGrpSpPr>
        <p:grpSpPr>
          <a:xfrm>
            <a:off x="523775" y="1157260"/>
            <a:ext cx="4792613" cy="574256"/>
            <a:chOff x="400250" y="925545"/>
            <a:chExt cx="6664199" cy="798512"/>
          </a:xfrm>
        </p:grpSpPr>
        <p:sp>
          <p:nvSpPr>
            <p:cNvPr id="536" name="矩形 7"/>
            <p:cNvSpPr/>
            <p:nvPr/>
          </p:nvSpPr>
          <p:spPr>
            <a:xfrm>
              <a:off x="400250" y="1295432"/>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b="1" kern="0">
                  <a:solidFill>
                    <a:sysClr val="window" lastClr="FFFFFF"/>
                  </a:solidFill>
                  <a:latin typeface="+mj-lt"/>
                  <a:ea typeface="宋体"/>
                </a:rPr>
                <a:t>OP=8</a:t>
              </a:r>
              <a:endParaRPr lang="zh-CN" altLang="en-US" sz="1400" b="1" kern="0" dirty="0">
                <a:solidFill>
                  <a:sysClr val="window" lastClr="FFFFFF"/>
                </a:solidFill>
                <a:latin typeface="+mj-lt"/>
                <a:ea typeface="宋体"/>
              </a:endParaRPr>
            </a:p>
          </p:txBody>
        </p:sp>
        <p:sp>
          <p:nvSpPr>
            <p:cNvPr id="537" name="矩形 24"/>
            <p:cNvSpPr/>
            <p:nvPr/>
          </p:nvSpPr>
          <p:spPr>
            <a:xfrm>
              <a:off x="1666907"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539" name="矩形 25"/>
            <p:cNvSpPr/>
            <p:nvPr/>
          </p:nvSpPr>
          <p:spPr>
            <a:xfrm>
              <a:off x="2725826"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rgbClr val="0000FF"/>
                  </a:solidFill>
                  <a:latin typeface="微软雅黑" panose="020B0503020204020204" pitchFamily="34" charset="-122"/>
                  <a:ea typeface="微软雅黑" panose="020B0503020204020204" pitchFamily="34" charset="-122"/>
                </a:rPr>
                <a:t>rt</a:t>
              </a:r>
              <a:endParaRPr lang="zh-CN" altLang="en-US" b="1" kern="0" baseline="-25000" dirty="0">
                <a:solidFill>
                  <a:srgbClr val="0000FF"/>
                </a:solidFill>
                <a:latin typeface="微软雅黑" panose="020B0503020204020204" pitchFamily="34" charset="-122"/>
                <a:ea typeface="微软雅黑" panose="020B0503020204020204" pitchFamily="34" charset="-122"/>
              </a:endParaRPr>
            </a:p>
          </p:txBody>
        </p:sp>
        <p:sp>
          <p:nvSpPr>
            <p:cNvPr id="540" name="TextBox 32"/>
            <p:cNvSpPr txBox="1"/>
            <p:nvPr/>
          </p:nvSpPr>
          <p:spPr>
            <a:xfrm>
              <a:off x="536291" y="925545"/>
              <a:ext cx="1031343" cy="427969"/>
            </a:xfrm>
            <a:prstGeom prst="rect">
              <a:avLst/>
            </a:prstGeom>
            <a:noFill/>
          </p:spPr>
          <p:txBody>
            <a:bodyPr>
              <a:spAutoFit/>
            </a:bodyPr>
            <a:lstStyle/>
            <a:p>
              <a:pPr algn="ctr">
                <a:defRPr/>
              </a:pPr>
              <a:r>
                <a:rPr lang="en-US" altLang="zh-CN" sz="1400" b="1" kern="0" dirty="0">
                  <a:solidFill>
                    <a:srgbClr val="0070C0"/>
                  </a:solidFill>
                  <a:latin typeface="Arial" pitchFamily="34" charset="0"/>
                  <a:ea typeface="华文细黑" pitchFamily="2" charset="-122"/>
                </a:rPr>
                <a:t>6bits</a:t>
              </a:r>
              <a:endParaRPr lang="zh-CN" altLang="en-US" sz="1400" b="1" kern="0" dirty="0">
                <a:solidFill>
                  <a:srgbClr val="0070C0"/>
                </a:solidFill>
                <a:latin typeface="Arial" pitchFamily="34" charset="0"/>
                <a:ea typeface="华文细黑" pitchFamily="2" charset="-122"/>
              </a:endParaRPr>
            </a:p>
          </p:txBody>
        </p:sp>
        <p:sp>
          <p:nvSpPr>
            <p:cNvPr id="541" name="矩形 26"/>
            <p:cNvSpPr/>
            <p:nvPr/>
          </p:nvSpPr>
          <p:spPr>
            <a:xfrm>
              <a:off x="3784744" y="1295432"/>
              <a:ext cx="3279705"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a:ea typeface="微软雅黑"/>
                </a:rPr>
                <a:t>imm</a:t>
              </a:r>
              <a:endParaRPr lang="zh-CN" altLang="en-US" b="1" kern="0" dirty="0">
                <a:solidFill>
                  <a:sysClr val="window" lastClr="FFFFFF"/>
                </a:solidFill>
                <a:latin typeface="微软雅黑"/>
                <a:ea typeface="微软雅黑"/>
              </a:endParaRPr>
            </a:p>
          </p:txBody>
        </p:sp>
        <p:sp>
          <p:nvSpPr>
            <p:cNvPr id="542" name="TextBox 34"/>
            <p:cNvSpPr txBox="1"/>
            <p:nvPr/>
          </p:nvSpPr>
          <p:spPr>
            <a:xfrm>
              <a:off x="1652201" y="925545"/>
              <a:ext cx="1031342" cy="427969"/>
            </a:xfrm>
            <a:prstGeom prst="rect">
              <a:avLst/>
            </a:prstGeom>
            <a:noFill/>
          </p:spPr>
          <p:txBody>
            <a:bodyPr>
              <a:spAutoFit/>
            </a:bodyPr>
            <a:lstStyle/>
            <a:p>
              <a:pPr algn="ctr">
                <a:defRPr/>
              </a:pPr>
              <a:r>
                <a:rPr lang="en-US" altLang="zh-CN" sz="1400" b="1" kern="0" dirty="0">
                  <a:solidFill>
                    <a:srgbClr val="0070C0"/>
                  </a:solidFill>
                  <a:latin typeface="Arial" pitchFamily="34" charset="0"/>
                  <a:ea typeface="华文细黑" pitchFamily="2" charset="-122"/>
                </a:rPr>
                <a:t>5bits</a:t>
              </a:r>
              <a:endParaRPr lang="zh-CN" altLang="en-US" sz="1400" b="1" kern="0" dirty="0">
                <a:solidFill>
                  <a:srgbClr val="0070C0"/>
                </a:solidFill>
                <a:latin typeface="Arial" pitchFamily="34" charset="0"/>
                <a:ea typeface="华文细黑" pitchFamily="2" charset="-122"/>
              </a:endParaRPr>
            </a:p>
          </p:txBody>
        </p:sp>
        <p:sp>
          <p:nvSpPr>
            <p:cNvPr id="543" name="TextBox 35"/>
            <p:cNvSpPr txBox="1"/>
            <p:nvPr/>
          </p:nvSpPr>
          <p:spPr>
            <a:xfrm>
              <a:off x="2652292" y="925545"/>
              <a:ext cx="1033182" cy="427969"/>
            </a:xfrm>
            <a:prstGeom prst="rect">
              <a:avLst/>
            </a:prstGeom>
            <a:noFill/>
          </p:spPr>
          <p:txBody>
            <a:bodyPr>
              <a:spAutoFit/>
            </a:bodyPr>
            <a:lstStyle/>
            <a:p>
              <a:pPr algn="ctr">
                <a:defRPr/>
              </a:pPr>
              <a:r>
                <a:rPr lang="en-US" altLang="zh-CN" sz="1400" b="1" kern="0" dirty="0">
                  <a:solidFill>
                    <a:srgbClr val="0070C0"/>
                  </a:solidFill>
                  <a:latin typeface="Arial" pitchFamily="34" charset="0"/>
                  <a:ea typeface="华文细黑" pitchFamily="2" charset="-122"/>
                </a:rPr>
                <a:t>5bits</a:t>
              </a:r>
              <a:endParaRPr lang="zh-CN" altLang="en-US" sz="1400" b="1" kern="0" dirty="0">
                <a:solidFill>
                  <a:srgbClr val="0070C0"/>
                </a:solidFill>
                <a:latin typeface="Arial" pitchFamily="34" charset="0"/>
                <a:ea typeface="华文细黑" pitchFamily="2" charset="-122"/>
              </a:endParaRPr>
            </a:p>
          </p:txBody>
        </p:sp>
        <p:sp>
          <p:nvSpPr>
            <p:cNvPr id="544" name="TextBox 37"/>
            <p:cNvSpPr txBox="1"/>
            <p:nvPr/>
          </p:nvSpPr>
          <p:spPr>
            <a:xfrm>
              <a:off x="4819763" y="925545"/>
              <a:ext cx="1033182" cy="427969"/>
            </a:xfrm>
            <a:prstGeom prst="rect">
              <a:avLst/>
            </a:prstGeom>
            <a:noFill/>
          </p:spPr>
          <p:txBody>
            <a:bodyPr>
              <a:spAutoFit/>
            </a:bodyPr>
            <a:lstStyle/>
            <a:p>
              <a:pPr algn="ctr">
                <a:defRPr/>
              </a:pPr>
              <a:r>
                <a:rPr lang="en-US" altLang="zh-CN" sz="1400" b="1" kern="0" dirty="0">
                  <a:solidFill>
                    <a:srgbClr val="0070C0"/>
                  </a:solidFill>
                  <a:latin typeface="Arial" pitchFamily="34" charset="0"/>
                  <a:ea typeface="华文细黑" pitchFamily="2" charset="-122"/>
                </a:rPr>
                <a:t>16bits</a:t>
              </a:r>
              <a:endParaRPr lang="zh-CN" altLang="en-US" sz="1400" b="1" kern="0" dirty="0">
                <a:solidFill>
                  <a:srgbClr val="0070C0"/>
                </a:solidFill>
                <a:latin typeface="Arial" pitchFamily="34" charset="0"/>
                <a:ea typeface="华文细黑" pitchFamily="2" charset="-122"/>
              </a:endParaRPr>
            </a:p>
          </p:txBody>
        </p:sp>
      </p:grpSp>
      <p:grpSp>
        <p:nvGrpSpPr>
          <p:cNvPr id="326" name="组合 325"/>
          <p:cNvGrpSpPr/>
          <p:nvPr/>
        </p:nvGrpSpPr>
        <p:grpSpPr>
          <a:xfrm>
            <a:off x="6660877" y="1226542"/>
            <a:ext cx="4932162" cy="4934647"/>
            <a:chOff x="6660877" y="1226542"/>
            <a:chExt cx="4932162" cy="4934647"/>
          </a:xfrm>
        </p:grpSpPr>
        <p:grpSp>
          <p:nvGrpSpPr>
            <p:cNvPr id="327" name="组合 326"/>
            <p:cNvGrpSpPr/>
            <p:nvPr/>
          </p:nvGrpSpPr>
          <p:grpSpPr>
            <a:xfrm>
              <a:off x="11059230" y="4601403"/>
              <a:ext cx="533809" cy="383918"/>
              <a:chOff x="11059230" y="4601403"/>
              <a:chExt cx="533809" cy="383918"/>
            </a:xfrm>
          </p:grpSpPr>
          <p:cxnSp>
            <p:nvCxnSpPr>
              <p:cNvPr id="381" name="直接箭头连接符 380"/>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382"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grpSp>
          <p:nvGrpSpPr>
            <p:cNvPr id="328" name="组合 327"/>
            <p:cNvGrpSpPr/>
            <p:nvPr/>
          </p:nvGrpSpPr>
          <p:grpSpPr>
            <a:xfrm>
              <a:off x="6660877" y="1226542"/>
              <a:ext cx="4451290" cy="4934647"/>
              <a:chOff x="6660877" y="1226542"/>
              <a:chExt cx="4451290" cy="4934647"/>
            </a:xfrm>
          </p:grpSpPr>
          <p:grpSp>
            <p:nvGrpSpPr>
              <p:cNvPr id="329" name="组合 328"/>
              <p:cNvGrpSpPr/>
              <p:nvPr/>
            </p:nvGrpSpPr>
            <p:grpSpPr>
              <a:xfrm>
                <a:off x="9216337" y="4731932"/>
                <a:ext cx="728683" cy="150880"/>
                <a:chOff x="9216337" y="4731932"/>
                <a:chExt cx="728683" cy="150880"/>
              </a:xfrm>
            </p:grpSpPr>
            <p:cxnSp>
              <p:nvCxnSpPr>
                <p:cNvPr id="379" name="直接连接符 378"/>
                <p:cNvCxnSpPr/>
                <p:nvPr/>
              </p:nvCxnSpPr>
              <p:spPr>
                <a:xfrm flipH="1">
                  <a:off x="9216337" y="4807372"/>
                  <a:ext cx="728683" cy="0"/>
                </a:xfrm>
                <a:prstGeom prst="line">
                  <a:avLst/>
                </a:prstGeom>
                <a:noFill/>
                <a:ln w="57150">
                  <a:solidFill>
                    <a:srgbClr val="FF66FF"/>
                  </a:solidFill>
                  <a:round/>
                  <a:headEnd/>
                  <a:tailEnd type="none" w="lg" len="lg"/>
                </a:ln>
              </p:spPr>
            </p:cxnSp>
            <p:sp>
              <p:nvSpPr>
                <p:cNvPr id="380" name="等腰三角形 379"/>
                <p:cNvSpPr/>
                <p:nvPr/>
              </p:nvSpPr>
              <p:spPr>
                <a:xfrm rot="16200000">
                  <a:off x="9478020" y="4736865"/>
                  <a:ext cx="150880" cy="141013"/>
                </a:xfrm>
                <a:prstGeom prst="triangle">
                  <a:avLst/>
                </a:prstGeom>
                <a:solidFill>
                  <a:schemeClr val="bg1"/>
                </a:solidFill>
                <a:ln w="19050">
                  <a:solidFill>
                    <a:srgbClr val="FF66FF"/>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30" name="Line 7"/>
              <p:cNvSpPr>
                <a:spLocks noChangeShapeType="1"/>
              </p:cNvSpPr>
              <p:nvPr/>
            </p:nvSpPr>
            <p:spPr bwMode="auto">
              <a:xfrm flipH="1">
                <a:off x="7468088" y="3853917"/>
                <a:ext cx="1649261" cy="0"/>
              </a:xfrm>
              <a:prstGeom prst="line">
                <a:avLst/>
              </a:prstGeom>
              <a:noFill/>
              <a:ln w="57150">
                <a:solidFill>
                  <a:srgbClr val="FF66FF"/>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331" name="组合 330"/>
              <p:cNvGrpSpPr/>
              <p:nvPr/>
            </p:nvGrpSpPr>
            <p:grpSpPr>
              <a:xfrm>
                <a:off x="6660877" y="3861854"/>
                <a:ext cx="389597" cy="231896"/>
                <a:chOff x="6658496" y="3857092"/>
                <a:chExt cx="389597" cy="231896"/>
              </a:xfrm>
            </p:grpSpPr>
            <p:cxnSp>
              <p:nvCxnSpPr>
                <p:cNvPr id="377" name="直接箭头连接符 376"/>
                <p:cNvCxnSpPr/>
                <p:nvPr/>
              </p:nvCxnSpPr>
              <p:spPr>
                <a:xfrm>
                  <a:off x="6674862" y="3867156"/>
                  <a:ext cx="373231" cy="0"/>
                </a:xfrm>
                <a:prstGeom prst="straightConnector1">
                  <a:avLst/>
                </a:prstGeom>
                <a:noFill/>
                <a:ln w="25400">
                  <a:solidFill>
                    <a:srgbClr val="FF0000"/>
                  </a:solidFill>
                  <a:round/>
                  <a:headEnd w="lg" len="lg"/>
                  <a:tailEnd type="stealth" w="lg" len="lg"/>
                </a:ln>
              </p:spPr>
            </p:cxnSp>
            <p:sp>
              <p:nvSpPr>
                <p:cNvPr id="378"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p>
              </p:txBody>
            </p:sp>
          </p:grpSp>
          <p:sp>
            <p:nvSpPr>
              <p:cNvPr id="332" name="上下箭头 331"/>
              <p:cNvSpPr/>
              <p:nvPr/>
            </p:nvSpPr>
            <p:spPr>
              <a:xfrm>
                <a:off x="9074049" y="1226542"/>
                <a:ext cx="177326" cy="4934647"/>
              </a:xfrm>
              <a:prstGeom prst="upDownArrow">
                <a:avLst/>
              </a:prstGeom>
              <a:solidFill>
                <a:srgbClr val="FF66FF"/>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333" name="组合 332"/>
              <p:cNvGrpSpPr/>
              <p:nvPr/>
            </p:nvGrpSpPr>
            <p:grpSpPr>
              <a:xfrm>
                <a:off x="6674703" y="3527618"/>
                <a:ext cx="292482" cy="292482"/>
                <a:chOff x="4039397" y="292531"/>
                <a:chExt cx="799099" cy="799099"/>
              </a:xfrm>
            </p:grpSpPr>
            <p:sp>
              <p:nvSpPr>
                <p:cNvPr id="375" name="椭圆 374"/>
                <p:cNvSpPr/>
                <p:nvPr/>
              </p:nvSpPr>
              <p:spPr>
                <a:xfrm>
                  <a:off x="4039397" y="292531"/>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6" name="图片 375"/>
                <p:cNvPicPr>
                  <a:picLocks noChangeAspect="1"/>
                </p:cNvPicPr>
                <p:nvPr/>
              </p:nvPicPr>
              <p:blipFill>
                <a:blip r:embed="rId4">
                  <a:clrChange>
                    <a:clrFrom>
                      <a:srgbClr val="FFFFFF"/>
                    </a:clrFrom>
                    <a:clrTo>
                      <a:srgbClr val="FFFFFF">
                        <a:alpha val="0"/>
                      </a:srgbClr>
                    </a:clrTo>
                  </a:clrChange>
                </a:blip>
                <a:stretch>
                  <a:fillRect/>
                </a:stretch>
              </p:blipFill>
              <p:spPr>
                <a:xfrm>
                  <a:off x="4175733" y="462735"/>
                  <a:ext cx="552450" cy="466724"/>
                </a:xfrm>
                <a:prstGeom prst="rect">
                  <a:avLst/>
                </a:prstGeom>
                <a:solidFill>
                  <a:schemeClr val="accent1">
                    <a:lumMod val="20000"/>
                    <a:lumOff val="80000"/>
                  </a:schemeClr>
                </a:solidFill>
              </p:spPr>
            </p:pic>
          </p:grpSp>
          <p:grpSp>
            <p:nvGrpSpPr>
              <p:cNvPr id="334" name="组合 333"/>
              <p:cNvGrpSpPr/>
              <p:nvPr/>
            </p:nvGrpSpPr>
            <p:grpSpPr>
              <a:xfrm>
                <a:off x="9960717" y="5282521"/>
                <a:ext cx="505805" cy="692511"/>
                <a:chOff x="9960717" y="5282521"/>
                <a:chExt cx="505805" cy="692511"/>
              </a:xfrm>
            </p:grpSpPr>
            <p:sp>
              <p:nvSpPr>
                <p:cNvPr id="365" name="Line 7"/>
                <p:cNvSpPr>
                  <a:spLocks noChangeShapeType="1"/>
                </p:cNvSpPr>
                <p:nvPr/>
              </p:nvSpPr>
              <p:spPr bwMode="auto">
                <a:xfrm rot="16200000">
                  <a:off x="10043426" y="5439363"/>
                  <a:ext cx="313684" cy="0"/>
                </a:xfrm>
                <a:prstGeom prst="line">
                  <a:avLst/>
                </a:prstGeom>
                <a:noFill/>
                <a:ln w="57150">
                  <a:solidFill>
                    <a:srgbClr val="FF66FF"/>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366" name="组合 365"/>
                <p:cNvGrpSpPr/>
                <p:nvPr/>
              </p:nvGrpSpPr>
              <p:grpSpPr>
                <a:xfrm>
                  <a:off x="9960717" y="5491899"/>
                  <a:ext cx="505805" cy="483133"/>
                  <a:chOff x="9960717" y="5491899"/>
                  <a:chExt cx="505805" cy="483133"/>
                </a:xfrm>
              </p:grpSpPr>
              <p:sp>
                <p:nvSpPr>
                  <p:cNvPr id="367" name="Line 7"/>
                  <p:cNvSpPr>
                    <a:spLocks noChangeShapeType="1"/>
                  </p:cNvSpPr>
                  <p:nvPr/>
                </p:nvSpPr>
                <p:spPr bwMode="auto">
                  <a:xfrm rot="16200000">
                    <a:off x="10012983" y="5857285"/>
                    <a:ext cx="235494" cy="0"/>
                  </a:xfrm>
                  <a:prstGeom prst="line">
                    <a:avLst/>
                  </a:prstGeom>
                  <a:noFill/>
                  <a:ln w="57150">
                    <a:solidFill>
                      <a:srgbClr val="FF66FF"/>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368" name="组合 367"/>
                  <p:cNvGrpSpPr/>
                  <p:nvPr/>
                </p:nvGrpSpPr>
                <p:grpSpPr>
                  <a:xfrm>
                    <a:off x="9960717" y="5491899"/>
                    <a:ext cx="505805" cy="276999"/>
                    <a:chOff x="5347918" y="5557244"/>
                    <a:chExt cx="505805" cy="276999"/>
                  </a:xfrm>
                  <a:noFill/>
                </p:grpSpPr>
                <p:sp>
                  <p:nvSpPr>
                    <p:cNvPr id="370" name="流程图: 手动操作 369">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71" name="矩形 370">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374" name="矩形 373">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sp>
            <p:nvSpPr>
              <p:cNvPr id="335"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nvGrpSpPr>
              <p:cNvPr id="337" name="组合 336"/>
              <p:cNvGrpSpPr/>
              <p:nvPr/>
            </p:nvGrpSpPr>
            <p:grpSpPr>
              <a:xfrm>
                <a:off x="9957022" y="4191812"/>
                <a:ext cx="1155145" cy="1187188"/>
                <a:chOff x="9957022" y="4191812"/>
                <a:chExt cx="1155145" cy="1187188"/>
              </a:xfrm>
            </p:grpSpPr>
            <p:grpSp>
              <p:nvGrpSpPr>
                <p:cNvPr id="357" name="组合 356"/>
                <p:cNvGrpSpPr/>
                <p:nvPr/>
              </p:nvGrpSpPr>
              <p:grpSpPr>
                <a:xfrm>
                  <a:off x="9957022" y="4191812"/>
                  <a:ext cx="1155145" cy="1187188"/>
                  <a:chOff x="9957022" y="4191812"/>
                  <a:chExt cx="1155145" cy="1187188"/>
                </a:xfrm>
              </p:grpSpPr>
              <p:sp>
                <p:nvSpPr>
                  <p:cNvPr id="362" name="Rectangle 104"/>
                  <p:cNvSpPr>
                    <a:spLocks noChangeArrowheads="1"/>
                  </p:cNvSpPr>
                  <p:nvPr/>
                </p:nvSpPr>
                <p:spPr bwMode="auto">
                  <a:xfrm>
                    <a:off x="9957022" y="4191812"/>
                    <a:ext cx="1077271" cy="1057709"/>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3"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4"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61"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grpSp>
        <p:nvGrpSpPr>
          <p:cNvPr id="592" name="组合 591"/>
          <p:cNvGrpSpPr/>
          <p:nvPr/>
        </p:nvGrpSpPr>
        <p:grpSpPr>
          <a:xfrm>
            <a:off x="6918833" y="1226542"/>
            <a:ext cx="4697922" cy="4934647"/>
            <a:chOff x="6918833" y="1226542"/>
            <a:chExt cx="4697922" cy="4934647"/>
          </a:xfrm>
        </p:grpSpPr>
        <p:grpSp>
          <p:nvGrpSpPr>
            <p:cNvPr id="593" name="组合 592"/>
            <p:cNvGrpSpPr/>
            <p:nvPr/>
          </p:nvGrpSpPr>
          <p:grpSpPr>
            <a:xfrm>
              <a:off x="7987750" y="4534409"/>
              <a:ext cx="1128624" cy="442981"/>
              <a:chOff x="7987750" y="4534409"/>
              <a:chExt cx="1128624" cy="442981"/>
            </a:xfrm>
          </p:grpSpPr>
          <p:cxnSp>
            <p:nvCxnSpPr>
              <p:cNvPr id="616" name="直接箭头连接符 615"/>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p:spPr>
          </p:cxnSp>
          <p:sp>
            <p:nvSpPr>
              <p:cNvPr id="617"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p>
            </p:txBody>
          </p:sp>
        </p:grpSp>
        <p:grpSp>
          <p:nvGrpSpPr>
            <p:cNvPr id="594" name="组合 593"/>
            <p:cNvGrpSpPr/>
            <p:nvPr/>
          </p:nvGrpSpPr>
          <p:grpSpPr>
            <a:xfrm>
              <a:off x="6918833" y="1226542"/>
              <a:ext cx="4697922" cy="4934647"/>
              <a:chOff x="6918833" y="1226542"/>
              <a:chExt cx="4697922" cy="4934647"/>
            </a:xfrm>
          </p:grpSpPr>
          <p:cxnSp>
            <p:nvCxnSpPr>
              <p:cNvPr id="595" name="直接连接符 594"/>
              <p:cNvCxnSpPr/>
              <p:nvPr/>
            </p:nvCxnSpPr>
            <p:spPr>
              <a:xfrm>
                <a:off x="7545804" y="4882812"/>
                <a:ext cx="0" cy="288015"/>
              </a:xfrm>
              <a:prstGeom prst="line">
                <a:avLst/>
              </a:prstGeom>
              <a:noFill/>
              <a:ln w="57150">
                <a:solidFill>
                  <a:srgbClr val="ED7D31"/>
                </a:solidFill>
                <a:round/>
                <a:headEnd/>
                <a:tailEnd type="triangle" w="sm" len="sm"/>
              </a:ln>
            </p:spPr>
          </p:cxnSp>
          <p:grpSp>
            <p:nvGrpSpPr>
              <p:cNvPr id="596" name="组合 595"/>
              <p:cNvGrpSpPr/>
              <p:nvPr/>
            </p:nvGrpSpPr>
            <p:grpSpPr>
              <a:xfrm>
                <a:off x="6918833" y="4367229"/>
                <a:ext cx="1285607" cy="499228"/>
                <a:chOff x="6928881" y="4357181"/>
                <a:chExt cx="1285607" cy="499228"/>
              </a:xfrm>
            </p:grpSpPr>
            <p:sp>
              <p:nvSpPr>
                <p:cNvPr id="612" name="任意多边形 611"/>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613" name="矩形 612">
                  <a:extLst>
                    <a:ext uri="{FF2B5EF4-FFF2-40B4-BE49-F238E27FC236}">
                      <a16:creationId xmlns:a16="http://schemas.microsoft.com/office/drawing/2014/main" id="{327CE1CC-D037-4CF2-8318-D9B12A452C04}"/>
                    </a:ext>
                  </a:extLst>
                </p:cNvPr>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14"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615"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sp>
            <p:nvSpPr>
              <p:cNvPr id="597" name="Rectangle 104"/>
              <p:cNvSpPr>
                <a:spLocks noChangeArrowheads="1"/>
              </p:cNvSpPr>
              <p:nvPr/>
            </p:nvSpPr>
            <p:spPr bwMode="auto">
              <a:xfrm>
                <a:off x="7334098" y="5185822"/>
                <a:ext cx="399192"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grpSp>
            <p:nvGrpSpPr>
              <p:cNvPr id="598" name="组合 597"/>
              <p:cNvGrpSpPr/>
              <p:nvPr/>
            </p:nvGrpSpPr>
            <p:grpSpPr>
              <a:xfrm>
                <a:off x="7863568" y="1226542"/>
                <a:ext cx="3753187" cy="4934647"/>
                <a:chOff x="7863568" y="1226542"/>
                <a:chExt cx="3753187" cy="4934647"/>
              </a:xfrm>
            </p:grpSpPr>
            <p:cxnSp>
              <p:nvCxnSpPr>
                <p:cNvPr id="602" name="直接连接符 601"/>
                <p:cNvCxnSpPr/>
                <p:nvPr/>
              </p:nvCxnSpPr>
              <p:spPr>
                <a:xfrm>
                  <a:off x="7863568" y="4132588"/>
                  <a:ext cx="0" cy="257307"/>
                </a:xfrm>
                <a:prstGeom prst="line">
                  <a:avLst/>
                </a:prstGeom>
                <a:noFill/>
                <a:ln w="57150" cap="sq">
                  <a:solidFill>
                    <a:srgbClr val="00B0F0"/>
                  </a:solidFill>
                  <a:miter lim="800000"/>
                  <a:headEnd/>
                  <a:tailEnd type="triangle" w="sm" len="sm"/>
                </a:ln>
              </p:spPr>
            </p:cxnSp>
            <p:sp>
              <p:nvSpPr>
                <p:cNvPr id="603" name="Line 7"/>
                <p:cNvSpPr>
                  <a:spLocks noChangeShapeType="1"/>
                </p:cNvSpPr>
                <p:nvPr/>
              </p:nvSpPr>
              <p:spPr bwMode="auto">
                <a:xfrm flipH="1">
                  <a:off x="7873091" y="4132588"/>
                  <a:ext cx="1244257" cy="0"/>
                </a:xfrm>
                <a:prstGeom prst="line">
                  <a:avLst/>
                </a:prstGeom>
                <a:noFill/>
                <a:ln w="57150" cap="sq">
                  <a:solidFill>
                    <a:srgbClr val="00B0F0"/>
                  </a:solidFill>
                  <a:miter lim="800000"/>
                  <a:headEnd/>
                  <a:tailEnd type="non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604" name="Rectangle 104"/>
                <p:cNvSpPr>
                  <a:spLocks noChangeArrowheads="1"/>
                </p:cNvSpPr>
                <p:nvPr/>
              </p:nvSpPr>
              <p:spPr bwMode="auto">
                <a:xfrm>
                  <a:off x="9943770" y="3298175"/>
                  <a:ext cx="1077271" cy="404590"/>
                </a:xfrm>
                <a:prstGeom prst="rect">
                  <a:avLst/>
                </a:prstGeom>
                <a:solidFill>
                  <a:srgbClr val="00B0F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p>
              </p:txBody>
            </p:sp>
            <p:grpSp>
              <p:nvGrpSpPr>
                <p:cNvPr id="605" name="组合 604"/>
                <p:cNvGrpSpPr/>
                <p:nvPr/>
              </p:nvGrpSpPr>
              <p:grpSpPr>
                <a:xfrm rot="16200000">
                  <a:off x="9497097" y="3239979"/>
                  <a:ext cx="150880" cy="728683"/>
                  <a:chOff x="6712622" y="6427719"/>
                  <a:chExt cx="159131" cy="768533"/>
                </a:xfrm>
                <a:noFill/>
              </p:grpSpPr>
              <p:cxnSp>
                <p:nvCxnSpPr>
                  <p:cNvPr id="610" name="直接连接符 609"/>
                  <p:cNvCxnSpPr/>
                  <p:nvPr/>
                </p:nvCxnSpPr>
                <p:spPr>
                  <a:xfrm rot="5400000" flipH="1">
                    <a:off x="6407921" y="6811986"/>
                    <a:ext cx="768533" cy="0"/>
                  </a:xfrm>
                  <a:prstGeom prst="line">
                    <a:avLst/>
                  </a:prstGeom>
                  <a:grpFill/>
                  <a:ln w="57150">
                    <a:solidFill>
                      <a:srgbClr val="00B0F0"/>
                    </a:solidFill>
                    <a:round/>
                    <a:headEnd/>
                    <a:tailEnd type="none" w="lg" len="lg"/>
                  </a:ln>
                </p:spPr>
              </p:cxnSp>
              <p:sp>
                <p:nvSpPr>
                  <p:cNvPr id="611" name="等腰三角形 610"/>
                  <p:cNvSpPr/>
                  <p:nvPr/>
                </p:nvSpPr>
                <p:spPr>
                  <a:xfrm>
                    <a:off x="6712622" y="6708917"/>
                    <a:ext cx="159131" cy="148725"/>
                  </a:xfrm>
                  <a:prstGeom prst="triangle">
                    <a:avLst/>
                  </a:prstGeom>
                  <a:solidFill>
                    <a:schemeClr val="bg1"/>
                  </a:solidFill>
                  <a:ln w="19050">
                    <a:solidFill>
                      <a:srgbClr val="00B0F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606" name="组合 605"/>
                <p:cNvGrpSpPr/>
                <p:nvPr/>
              </p:nvGrpSpPr>
              <p:grpSpPr>
                <a:xfrm>
                  <a:off x="10790994" y="3710387"/>
                  <a:ext cx="825761" cy="298438"/>
                  <a:chOff x="10790994" y="3710387"/>
                  <a:chExt cx="825761" cy="298438"/>
                </a:xfrm>
              </p:grpSpPr>
              <p:sp>
                <p:nvSpPr>
                  <p:cNvPr id="608" name="Text Box 35"/>
                  <p:cNvSpPr txBox="1">
                    <a:spLocks noChangeArrowheads="1"/>
                  </p:cNvSpPr>
                  <p:nvPr/>
                </p:nvSpPr>
                <p:spPr bwMode="auto">
                  <a:xfrm>
                    <a:off x="10879904" y="3741412"/>
                    <a:ext cx="736851" cy="267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cxnSp>
                <p:nvCxnSpPr>
                  <p:cNvPr id="609" name="直接箭头连接符 608"/>
                  <p:cNvCxnSpPr/>
                  <p:nvPr/>
                </p:nvCxnSpPr>
                <p:spPr>
                  <a:xfrm flipV="1">
                    <a:off x="10790994" y="3710387"/>
                    <a:ext cx="0" cy="276662"/>
                  </a:xfrm>
                  <a:prstGeom prst="straightConnector1">
                    <a:avLst/>
                  </a:prstGeom>
                  <a:noFill/>
                  <a:ln w="25400">
                    <a:solidFill>
                      <a:srgbClr val="FF0000"/>
                    </a:solidFill>
                    <a:round/>
                    <a:headEnd w="lg" len="lg"/>
                    <a:tailEnd type="stealth" w="lg" len="lg"/>
                  </a:ln>
                </p:spPr>
              </p:cxnSp>
            </p:grpSp>
            <p:sp>
              <p:nvSpPr>
                <p:cNvPr id="607" name="上下箭头 606"/>
                <p:cNvSpPr/>
                <p:nvPr/>
              </p:nvSpPr>
              <p:spPr>
                <a:xfrm>
                  <a:off x="9074049" y="1226542"/>
                  <a:ext cx="177326" cy="4934647"/>
                </a:xfrm>
                <a:prstGeom prst="upDownArrow">
                  <a:avLst/>
                </a:prstGeom>
                <a:solidFill>
                  <a:srgbClr val="00B0F0"/>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grpSp>
            <p:nvGrpSpPr>
              <p:cNvPr id="599" name="组合 598"/>
              <p:cNvGrpSpPr/>
              <p:nvPr/>
            </p:nvGrpSpPr>
            <p:grpSpPr>
              <a:xfrm>
                <a:off x="7726194" y="4898872"/>
                <a:ext cx="292482" cy="292482"/>
                <a:chOff x="4039397" y="292531"/>
                <a:chExt cx="799099" cy="799099"/>
              </a:xfrm>
            </p:grpSpPr>
            <p:sp>
              <p:nvSpPr>
                <p:cNvPr id="600" name="椭圆 599"/>
                <p:cNvSpPr/>
                <p:nvPr/>
              </p:nvSpPr>
              <p:spPr>
                <a:xfrm>
                  <a:off x="4039397" y="292531"/>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01" name="图片 600"/>
                <p:cNvPicPr>
                  <a:picLocks noChangeAspect="1"/>
                </p:cNvPicPr>
                <p:nvPr/>
              </p:nvPicPr>
              <p:blipFill>
                <a:blip r:embed="rId4">
                  <a:clrChange>
                    <a:clrFrom>
                      <a:srgbClr val="FFFFFF"/>
                    </a:clrFrom>
                    <a:clrTo>
                      <a:srgbClr val="FFFFFF">
                        <a:alpha val="0"/>
                      </a:srgbClr>
                    </a:clrTo>
                  </a:clrChange>
                </a:blip>
                <a:stretch>
                  <a:fillRect/>
                </a:stretch>
              </p:blipFill>
              <p:spPr>
                <a:xfrm>
                  <a:off x="4175733" y="462735"/>
                  <a:ext cx="552450" cy="466724"/>
                </a:xfrm>
                <a:prstGeom prst="rect">
                  <a:avLst/>
                </a:prstGeom>
                <a:solidFill>
                  <a:schemeClr val="accent1">
                    <a:lumMod val="20000"/>
                    <a:lumOff val="80000"/>
                  </a:schemeClr>
                </a:solidFill>
              </p:spPr>
            </p:pic>
          </p:grpSp>
        </p:grpSp>
      </p:grpSp>
      <p:grpSp>
        <p:nvGrpSpPr>
          <p:cNvPr id="13" name="组合 12"/>
          <p:cNvGrpSpPr/>
          <p:nvPr/>
        </p:nvGrpSpPr>
        <p:grpSpPr>
          <a:xfrm>
            <a:off x="6794340" y="1226542"/>
            <a:ext cx="4763212" cy="4934647"/>
            <a:chOff x="6794340" y="1226542"/>
            <a:chExt cx="4763212" cy="4934647"/>
          </a:xfrm>
        </p:grpSpPr>
        <p:grpSp>
          <p:nvGrpSpPr>
            <p:cNvPr id="8" name="组合 7"/>
            <p:cNvGrpSpPr/>
            <p:nvPr/>
          </p:nvGrpSpPr>
          <p:grpSpPr>
            <a:xfrm>
              <a:off x="6794340" y="1226542"/>
              <a:ext cx="4763212" cy="4934647"/>
              <a:chOff x="6794340" y="1226542"/>
              <a:chExt cx="4763212" cy="4934647"/>
            </a:xfrm>
          </p:grpSpPr>
          <p:grpSp>
            <p:nvGrpSpPr>
              <p:cNvPr id="674" name="组合 673"/>
              <p:cNvGrpSpPr/>
              <p:nvPr/>
            </p:nvGrpSpPr>
            <p:grpSpPr>
              <a:xfrm>
                <a:off x="10511466" y="5270354"/>
                <a:ext cx="505805" cy="481748"/>
                <a:chOff x="11202272" y="5245564"/>
                <a:chExt cx="505805" cy="481748"/>
              </a:xfrm>
            </p:grpSpPr>
            <p:sp>
              <p:nvSpPr>
                <p:cNvPr id="675" name="Line 7"/>
                <p:cNvSpPr>
                  <a:spLocks noChangeShapeType="1"/>
                </p:cNvSpPr>
                <p:nvPr/>
              </p:nvSpPr>
              <p:spPr bwMode="auto">
                <a:xfrm rot="16200000">
                  <a:off x="11322336" y="5368315"/>
                  <a:ext cx="245501" cy="0"/>
                </a:xfrm>
                <a:prstGeom prst="line">
                  <a:avLst/>
                </a:prstGeom>
                <a:noFill/>
                <a:ln w="57150">
                  <a:solidFill>
                    <a:srgbClr val="92D050"/>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676" name="组合 675"/>
                <p:cNvGrpSpPr/>
                <p:nvPr/>
              </p:nvGrpSpPr>
              <p:grpSpPr>
                <a:xfrm>
                  <a:off x="11202272" y="5450313"/>
                  <a:ext cx="505805" cy="276999"/>
                  <a:chOff x="10664620" y="5629176"/>
                  <a:chExt cx="505805" cy="276999"/>
                </a:xfrm>
              </p:grpSpPr>
              <p:sp>
                <p:nvSpPr>
                  <p:cNvPr id="677" name="流程图: 手动操作 676">
                    <a:extLst>
                      <a:ext uri="{FF2B5EF4-FFF2-40B4-BE49-F238E27FC236}">
                        <a16:creationId xmlns:a16="http://schemas.microsoft.com/office/drawing/2014/main" id="{6C2FCBC5-1898-4C55-8A7D-7DB4F2A02A90}"/>
                      </a:ext>
                    </a:extLst>
                  </p:cNvPr>
                  <p:cNvSpPr/>
                  <p:nvPr/>
                </p:nvSpPr>
                <p:spPr>
                  <a:xfrm rot="10800000">
                    <a:off x="10664620" y="5664734"/>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678" name="矩形 677">
                    <a:extLst>
                      <a:ext uri="{FF2B5EF4-FFF2-40B4-BE49-F238E27FC236}">
                        <a16:creationId xmlns:a16="http://schemas.microsoft.com/office/drawing/2014/main" id="{DB6FEBF0-D3C1-4E44-A076-F8543F45AA45}"/>
                      </a:ext>
                    </a:extLst>
                  </p:cNvPr>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679" name="矩形 678">
                    <a:extLst>
                      <a:ext uri="{FF2B5EF4-FFF2-40B4-BE49-F238E27FC236}">
                        <a16:creationId xmlns:a16="http://schemas.microsoft.com/office/drawing/2014/main" id="{DB6FEBF0-D3C1-4E44-A076-F8543F45AA45}"/>
                      </a:ext>
                    </a:extLst>
                  </p:cNvPr>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nvGrpSpPr>
              <p:cNvPr id="7" name="组合 6"/>
              <p:cNvGrpSpPr/>
              <p:nvPr/>
            </p:nvGrpSpPr>
            <p:grpSpPr>
              <a:xfrm>
                <a:off x="6794340" y="1226542"/>
                <a:ext cx="4763212" cy="4934647"/>
                <a:chOff x="6794340" y="1226542"/>
                <a:chExt cx="4763212" cy="4934647"/>
              </a:xfrm>
            </p:grpSpPr>
            <p:grpSp>
              <p:nvGrpSpPr>
                <p:cNvPr id="5" name="组合 4"/>
                <p:cNvGrpSpPr/>
                <p:nvPr/>
              </p:nvGrpSpPr>
              <p:grpSpPr>
                <a:xfrm>
                  <a:off x="6794340" y="1226542"/>
                  <a:ext cx="3142537" cy="4934647"/>
                  <a:chOff x="6794340" y="1226542"/>
                  <a:chExt cx="3142537" cy="4934647"/>
                </a:xfrm>
              </p:grpSpPr>
              <p:sp>
                <p:nvSpPr>
                  <p:cNvPr id="671" name="Line 7"/>
                  <p:cNvSpPr>
                    <a:spLocks noChangeShapeType="1"/>
                  </p:cNvSpPr>
                  <p:nvPr/>
                </p:nvSpPr>
                <p:spPr bwMode="auto">
                  <a:xfrm>
                    <a:off x="9208196" y="4632523"/>
                    <a:ext cx="728681" cy="0"/>
                  </a:xfrm>
                  <a:prstGeom prst="line">
                    <a:avLst/>
                  </a:prstGeom>
                  <a:noFill/>
                  <a:ln w="57150">
                    <a:solidFill>
                      <a:srgbClr val="ED7D31"/>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683" name="组合 682"/>
                  <p:cNvGrpSpPr/>
                  <p:nvPr/>
                </p:nvGrpSpPr>
                <p:grpSpPr>
                  <a:xfrm>
                    <a:off x="6794340" y="1226542"/>
                    <a:ext cx="3080007" cy="4934647"/>
                    <a:chOff x="6794340" y="1226542"/>
                    <a:chExt cx="3080007" cy="4934647"/>
                  </a:xfrm>
                </p:grpSpPr>
                <p:grpSp>
                  <p:nvGrpSpPr>
                    <p:cNvPr id="685" name="组合 684"/>
                    <p:cNvGrpSpPr/>
                    <p:nvPr/>
                  </p:nvGrpSpPr>
                  <p:grpSpPr>
                    <a:xfrm>
                      <a:off x="6794340" y="5379711"/>
                      <a:ext cx="679449" cy="383917"/>
                      <a:chOff x="6794340" y="5379711"/>
                      <a:chExt cx="679449" cy="383917"/>
                    </a:xfrm>
                  </p:grpSpPr>
                  <p:sp>
                    <p:nvSpPr>
                      <p:cNvPr id="695" name="Text Box 38"/>
                      <p:cNvSpPr txBox="1">
                        <a:spLocks noChangeArrowheads="1"/>
                      </p:cNvSpPr>
                      <p:nvPr/>
                    </p:nvSpPr>
                    <p:spPr bwMode="auto">
                      <a:xfrm>
                        <a:off x="6794340"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96" name="直接箭头连接符 695"/>
                      <p:cNvCxnSpPr/>
                      <p:nvPr/>
                    </p:nvCxnSpPr>
                    <p:spPr>
                      <a:xfrm>
                        <a:off x="6812517" y="5389820"/>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686" name="组合 685"/>
                    <p:cNvGrpSpPr/>
                    <p:nvPr/>
                  </p:nvGrpSpPr>
                  <p:grpSpPr>
                    <a:xfrm>
                      <a:off x="7733439" y="5317022"/>
                      <a:ext cx="1379296" cy="150880"/>
                      <a:chOff x="7733439" y="5317022"/>
                      <a:chExt cx="1379296" cy="150880"/>
                    </a:xfrm>
                  </p:grpSpPr>
                  <p:cxnSp>
                    <p:nvCxnSpPr>
                      <p:cNvPr id="693" name="直接连接符 692"/>
                      <p:cNvCxnSpPr/>
                      <p:nvPr/>
                    </p:nvCxnSpPr>
                    <p:spPr>
                      <a:xfrm>
                        <a:off x="7733439" y="5389820"/>
                        <a:ext cx="1379296" cy="0"/>
                      </a:xfrm>
                      <a:prstGeom prst="line">
                        <a:avLst/>
                      </a:prstGeom>
                      <a:noFill/>
                      <a:ln w="57150">
                        <a:solidFill>
                          <a:srgbClr val="ED7D31"/>
                        </a:solidFill>
                        <a:round/>
                        <a:headEnd/>
                        <a:tailEnd type="none" w="lg" len="lg"/>
                      </a:ln>
                      <a:extLst>
                        <a:ext uri="{909E8E84-426E-40DD-AFC4-6F175D3DCCD1}">
                          <a14:hiddenFill xmlns:a14="http://schemas.microsoft.com/office/drawing/2010/main">
                            <a:noFill/>
                          </a14:hiddenFill>
                        </a:ext>
                      </a:extLst>
                    </p:spPr>
                  </p:cxnSp>
                  <p:sp>
                    <p:nvSpPr>
                      <p:cNvPr id="694" name="等腰三角形 693"/>
                      <p:cNvSpPr/>
                      <p:nvPr/>
                    </p:nvSpPr>
                    <p:spPr>
                      <a:xfrm rot="5400000" flipH="1">
                        <a:off x="8335630" y="5321955"/>
                        <a:ext cx="150880" cy="141013"/>
                      </a:xfrm>
                      <a:prstGeom prst="triangle">
                        <a:avLst/>
                      </a:prstGeom>
                      <a:solidFill>
                        <a:schemeClr val="bg1"/>
                      </a:solidFill>
                      <a:ln w="19050">
                        <a:solidFill>
                          <a:srgbClr val="ED7D31"/>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689" name="上下箭头 688"/>
                    <p:cNvSpPr/>
                    <p:nvPr/>
                  </p:nvSpPr>
                  <p:spPr>
                    <a:xfrm>
                      <a:off x="9074067" y="1226542"/>
                      <a:ext cx="177326" cy="4934647"/>
                    </a:xfrm>
                    <a:prstGeom prst="upDownArrow">
                      <a:avLst/>
                    </a:prstGeom>
                    <a:solidFill>
                      <a:srgbClr val="ED7D31"/>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690" name="组合 689"/>
                    <p:cNvGrpSpPr/>
                    <p:nvPr/>
                  </p:nvGrpSpPr>
                  <p:grpSpPr>
                    <a:xfrm>
                      <a:off x="9581865" y="4227725"/>
                      <a:ext cx="292482" cy="292482"/>
                      <a:chOff x="9068459" y="8395483"/>
                      <a:chExt cx="799099" cy="799099"/>
                    </a:xfrm>
                  </p:grpSpPr>
                  <p:sp>
                    <p:nvSpPr>
                      <p:cNvPr id="691" name="椭圆 690"/>
                      <p:cNvSpPr/>
                      <p:nvPr/>
                    </p:nvSpPr>
                    <p:spPr>
                      <a:xfrm>
                        <a:off x="9068459" y="8395483"/>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92" name="图片 691"/>
                      <p:cNvPicPr>
                        <a:picLocks noChangeAspect="1"/>
                      </p:cNvPicPr>
                      <p:nvPr/>
                    </p:nvPicPr>
                    <p:blipFill>
                      <a:blip r:embed="rId4">
                        <a:clrChange>
                          <a:clrFrom>
                            <a:srgbClr val="FFFFFF"/>
                          </a:clrFrom>
                          <a:clrTo>
                            <a:srgbClr val="FFFFFF">
                              <a:alpha val="0"/>
                            </a:srgbClr>
                          </a:clrTo>
                        </a:clrChange>
                      </a:blip>
                      <a:stretch>
                        <a:fillRect/>
                      </a:stretch>
                    </p:blipFill>
                    <p:spPr>
                      <a:xfrm>
                        <a:off x="9204792" y="8565687"/>
                        <a:ext cx="552450" cy="466724"/>
                      </a:xfrm>
                      <a:prstGeom prst="rect">
                        <a:avLst/>
                      </a:prstGeom>
                      <a:solidFill>
                        <a:schemeClr val="accent1">
                          <a:lumMod val="20000"/>
                          <a:lumOff val="80000"/>
                        </a:schemeClr>
                      </a:solidFill>
                    </p:spPr>
                  </p:pic>
                </p:grpSp>
              </p:grpSp>
            </p:grpSp>
            <p:grpSp>
              <p:nvGrpSpPr>
                <p:cNvPr id="699" name="组合 698"/>
                <p:cNvGrpSpPr/>
                <p:nvPr/>
              </p:nvGrpSpPr>
              <p:grpSpPr>
                <a:xfrm>
                  <a:off x="11062107" y="4289700"/>
                  <a:ext cx="495445" cy="383918"/>
                  <a:chOff x="11213367" y="4442743"/>
                  <a:chExt cx="495445" cy="383918"/>
                </a:xfrm>
              </p:grpSpPr>
              <p:sp>
                <p:nvSpPr>
                  <p:cNvPr id="700" name="Text Box 36"/>
                  <p:cNvSpPr txBox="1">
                    <a:spLocks noChangeArrowheads="1"/>
                  </p:cNvSpPr>
                  <p:nvPr/>
                </p:nvSpPr>
                <p:spPr bwMode="auto">
                  <a:xfrm>
                    <a:off x="11398919" y="4442743"/>
                    <a:ext cx="30989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701" name="直接箭头连接符 700"/>
                  <p:cNvCxnSpPr/>
                  <p:nvPr/>
                </p:nvCxnSpPr>
                <p:spPr>
                  <a:xfrm flipH="1">
                    <a:off x="11213367" y="4704665"/>
                    <a:ext cx="421150" cy="0"/>
                  </a:xfrm>
                  <a:prstGeom prst="straightConnector1">
                    <a:avLst/>
                  </a:prstGeom>
                  <a:noFill/>
                  <a:ln w="25400">
                    <a:solidFill>
                      <a:srgbClr val="FF0000"/>
                    </a:solidFill>
                    <a:round/>
                    <a:headEnd w="lg" len="lg"/>
                    <a:tailEnd type="stealth" w="lg" len="lg"/>
                  </a:ln>
                </p:spPr>
              </p:cxnSp>
            </p:grpSp>
            <p:grpSp>
              <p:nvGrpSpPr>
                <p:cNvPr id="6" name="组合 5"/>
                <p:cNvGrpSpPr/>
                <p:nvPr/>
              </p:nvGrpSpPr>
              <p:grpSpPr>
                <a:xfrm>
                  <a:off x="9958573" y="4191499"/>
                  <a:ext cx="1158542" cy="1183791"/>
                  <a:chOff x="10110132" y="4343729"/>
                  <a:chExt cx="1158542" cy="1183791"/>
                </a:xfrm>
              </p:grpSpPr>
              <p:sp>
                <p:nvSpPr>
                  <p:cNvPr id="703" name="Rectangle 104"/>
                  <p:cNvSpPr>
                    <a:spLocks noChangeArrowheads="1"/>
                  </p:cNvSpPr>
                  <p:nvPr/>
                </p:nvSpPr>
                <p:spPr bwMode="auto">
                  <a:xfrm>
                    <a:off x="10110132" y="4343729"/>
                    <a:ext cx="1077271" cy="1057709"/>
                  </a:xfrm>
                  <a:prstGeom prst="rect">
                    <a:avLst/>
                  </a:prstGeom>
                  <a:solidFill>
                    <a:srgbClr val="ED7D3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4" name="Text Box 36"/>
                  <p:cNvSpPr txBox="1">
                    <a:spLocks noChangeArrowheads="1"/>
                  </p:cNvSpPr>
                  <p:nvPr/>
                </p:nvSpPr>
                <p:spPr bwMode="auto">
                  <a:xfrm>
                    <a:off x="10191404" y="514002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5" name="Text Box 36"/>
                  <p:cNvSpPr txBox="1">
                    <a:spLocks noChangeArrowheads="1"/>
                  </p:cNvSpPr>
                  <p:nvPr/>
                </p:nvSpPr>
                <p:spPr bwMode="auto">
                  <a:xfrm>
                    <a:off x="10685391" y="514360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6" name="Text Box 36"/>
                  <p:cNvSpPr txBox="1">
                    <a:spLocks noChangeArrowheads="1"/>
                  </p:cNvSpPr>
                  <p:nvPr/>
                </p:nvSpPr>
                <p:spPr bwMode="auto">
                  <a:xfrm>
                    <a:off x="10335095" y="466175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grpSp>
          <p:nvGrpSpPr>
            <p:cNvPr id="12" name="组合 11"/>
            <p:cNvGrpSpPr/>
            <p:nvPr/>
          </p:nvGrpSpPr>
          <p:grpSpPr>
            <a:xfrm>
              <a:off x="10296334" y="5725427"/>
              <a:ext cx="408213" cy="249605"/>
              <a:chOff x="10296334" y="5725427"/>
              <a:chExt cx="408213" cy="249605"/>
            </a:xfrm>
          </p:grpSpPr>
          <p:sp>
            <p:nvSpPr>
              <p:cNvPr id="274" name="Line 7"/>
              <p:cNvSpPr>
                <a:spLocks noChangeShapeType="1"/>
              </p:cNvSpPr>
              <p:nvPr/>
            </p:nvSpPr>
            <p:spPr bwMode="auto">
              <a:xfrm rot="16200000">
                <a:off x="10195600" y="5857285"/>
                <a:ext cx="235494" cy="0"/>
              </a:xfrm>
              <a:prstGeom prst="line">
                <a:avLst/>
              </a:prstGeom>
              <a:noFill/>
              <a:ln w="57150">
                <a:solidFill>
                  <a:srgbClr val="92D05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75" name="Line 7"/>
              <p:cNvSpPr>
                <a:spLocks noChangeShapeType="1"/>
              </p:cNvSpPr>
              <p:nvPr/>
            </p:nvSpPr>
            <p:spPr bwMode="auto">
              <a:xfrm rot="16200000">
                <a:off x="10613939" y="5784652"/>
                <a:ext cx="118450" cy="0"/>
              </a:xfrm>
              <a:prstGeom prst="line">
                <a:avLst/>
              </a:prstGeom>
              <a:noFill/>
              <a:ln w="57150">
                <a:solidFill>
                  <a:srgbClr val="92D05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276" name="Line 7"/>
              <p:cNvSpPr>
                <a:spLocks noChangeShapeType="1"/>
              </p:cNvSpPr>
              <p:nvPr/>
            </p:nvSpPr>
            <p:spPr bwMode="auto">
              <a:xfrm>
                <a:off x="10296334" y="5843877"/>
                <a:ext cx="408213" cy="0"/>
              </a:xfrm>
              <a:prstGeom prst="line">
                <a:avLst/>
              </a:prstGeom>
              <a:noFill/>
              <a:ln w="57150">
                <a:solidFill>
                  <a:srgbClr val="92D05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spTree>
    <p:custDataLst>
      <p:tags r:id="rId1"/>
    </p:custDataLst>
    <p:extLst>
      <p:ext uri="{BB962C8B-B14F-4D97-AF65-F5344CB8AC3E}">
        <p14:creationId xmlns:p14="http://schemas.microsoft.com/office/powerpoint/2010/main" val="1700648880"/>
      </p:ext>
    </p:extLst>
  </p:cSld>
  <p:clrMapOvr>
    <a:masterClrMapping/>
  </p:clrMapOvr>
  <p:transition spd="slow" advClick="0" advTm="98876">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wipe(left)">
                                      <p:cBhvr>
                                        <p:cTn id="7" dur="500"/>
                                        <p:tgtEl>
                                          <p:spTgt spid="2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5"/>
                                        </p:tgtEl>
                                        <p:attrNameLst>
                                          <p:attrName>style.visibility</p:attrName>
                                        </p:attrNameLst>
                                      </p:cBhvr>
                                      <p:to>
                                        <p:strVal val="visible"/>
                                      </p:to>
                                    </p:set>
                                    <p:animEffect transition="in" filter="wipe(left)">
                                      <p:cBhvr>
                                        <p:cTn id="12" dur="500"/>
                                        <p:tgtEl>
                                          <p:spTgt spid="3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42"/>
                                        </p:tgtEl>
                                        <p:attrNameLst>
                                          <p:attrName>style.visibility</p:attrName>
                                        </p:attrNameLst>
                                      </p:cBhvr>
                                      <p:to>
                                        <p:strVal val="visible"/>
                                      </p:to>
                                    </p:set>
                                    <p:animEffect transition="in" filter="wipe(up)">
                                      <p:cBhvr>
                                        <p:cTn id="17" dur="500"/>
                                        <p:tgtEl>
                                          <p:spTgt spid="3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26"/>
                                        </p:tgtEl>
                                        <p:attrNameLst>
                                          <p:attrName>style.visibility</p:attrName>
                                        </p:attrNameLst>
                                      </p:cBhvr>
                                      <p:to>
                                        <p:strVal val="visible"/>
                                      </p:to>
                                    </p:set>
                                    <p:animEffect transition="in" filter="wipe(down)">
                                      <p:cBhvr>
                                        <p:cTn id="22" dur="500"/>
                                        <p:tgtEl>
                                          <p:spTgt spid="326"/>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87"/>
                                        </p:tgtEl>
                                        <p:attrNameLst>
                                          <p:attrName>style.visibility</p:attrName>
                                        </p:attrNameLst>
                                      </p:cBhvr>
                                      <p:to>
                                        <p:strVal val="visible"/>
                                      </p:to>
                                    </p:set>
                                    <p:animEffect transition="in" filter="wipe(down)">
                                      <p:cBhvr>
                                        <p:cTn id="25" dur="500"/>
                                        <p:tgtEl>
                                          <p:spTgt spid="28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326"/>
                                        </p:tgtEl>
                                      </p:cBhvr>
                                    </p:animEffect>
                                    <p:set>
                                      <p:cBhvr>
                                        <p:cTn id="30" dur="1" fill="hold">
                                          <p:stCondLst>
                                            <p:cond delay="499"/>
                                          </p:stCondLst>
                                        </p:cTn>
                                        <p:tgtEl>
                                          <p:spTgt spid="326"/>
                                        </p:tgtEl>
                                        <p:attrNameLst>
                                          <p:attrName>style.visibility</p:attrName>
                                        </p:attrNameLst>
                                      </p:cBhvr>
                                      <p:to>
                                        <p:strVal val="hidden"/>
                                      </p:to>
                                    </p:se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263"/>
                                        </p:tgtEl>
                                        <p:attrNameLst>
                                          <p:attrName>style.visibility</p:attrName>
                                        </p:attrNameLst>
                                      </p:cBhvr>
                                      <p:to>
                                        <p:strVal val="visible"/>
                                      </p:to>
                                    </p:set>
                                    <p:animEffect transition="in" filter="wipe(left)">
                                      <p:cBhvr>
                                        <p:cTn id="34" dur="500"/>
                                        <p:tgtEl>
                                          <p:spTgt spid="26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592"/>
                                        </p:tgtEl>
                                        <p:attrNameLst>
                                          <p:attrName>style.visibility</p:attrName>
                                        </p:attrNameLst>
                                      </p:cBhvr>
                                      <p:to>
                                        <p:strVal val="visible"/>
                                      </p:to>
                                    </p:set>
                                    <p:animEffect transition="in" filter="wipe(up)">
                                      <p:cBhvr>
                                        <p:cTn id="39" dur="500"/>
                                        <p:tgtEl>
                                          <p:spTgt spid="592"/>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5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592"/>
                                        </p:tgtEl>
                                      </p:cBhvr>
                                    </p:animEffect>
                                    <p:set>
                                      <p:cBhvr>
                                        <p:cTn id="47" dur="1" fill="hold">
                                          <p:stCondLst>
                                            <p:cond delay="499"/>
                                          </p:stCondLst>
                                        </p:cTn>
                                        <p:tgtEl>
                                          <p:spTgt spid="592"/>
                                        </p:tgtEl>
                                        <p:attrNameLst>
                                          <p:attrName>style.visibility</p:attrName>
                                        </p:attrNameLst>
                                      </p:cBhvr>
                                      <p:to>
                                        <p:strVal val="hidden"/>
                                      </p:to>
                                    </p:se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264"/>
                                        </p:tgtEl>
                                        <p:attrNameLst>
                                          <p:attrName>style.visibility</p:attrName>
                                        </p:attrNameLst>
                                      </p:cBhvr>
                                      <p:to>
                                        <p:strVal val="visible"/>
                                      </p:to>
                                    </p:set>
                                    <p:animEffect transition="in" filter="wipe(left)">
                                      <p:cBhvr>
                                        <p:cTn id="51" dur="500"/>
                                        <p:tgtEl>
                                          <p:spTgt spid="26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wipe(left)">
                                      <p:cBhvr>
                                        <p:cTn id="5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p:bldP spid="287" grpId="0" animBg="1"/>
      <p:bldP spid="538" grpId="0" animBg="1"/>
    </p:bldLst>
  </p:timing>
  <p:extLst>
    <p:ext uri="{E180D4A7-C9FB-4DFB-919C-405C955672EB}">
      <p14:showEvtLst xmlns:p14="http://schemas.microsoft.com/office/powerpoint/2010/main">
        <p14:playEvt time="117" objId="277"/>
        <p14:stopEvt time="98242" objId="277"/>
      </p14:showEvtLst>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2" name="表格 341"/>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3396047709"/>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bl>
          </a:graphicData>
        </a:graphic>
      </p:graphicFrame>
      <p:graphicFrame>
        <p:nvGraphicFramePr>
          <p:cNvPr id="288" name="表格 287"/>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X+R[rt]</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baseline="0">
                          <a:solidFill>
                            <a:srgbClr val="FF0000"/>
                          </a:solidFill>
                          <a:latin typeface="微软雅黑" panose="020B0503020204020204" pitchFamily="34" charset="-122"/>
                          <a:ea typeface="微软雅黑" panose="020B0503020204020204" pitchFamily="34" charset="-122"/>
                        </a:rPr>
                        <a:t>Rs/Rt, 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baseline="0">
                          <a:solidFill>
                            <a:srgbClr val="FF0000"/>
                          </a:solidFill>
                          <a:latin typeface="微软雅黑" panose="020B0503020204020204" pitchFamily="34" charset="-122"/>
                          <a:ea typeface="微软雅黑" panose="020B0503020204020204" pitchFamily="34" charset="-122"/>
                        </a:rPr>
                        <a:t>,</a:t>
                      </a:r>
                      <a:r>
                        <a:rPr lang="en-US" altLang="zh-CN" sz="1700" b="1">
                          <a:solidFill>
                            <a:srgbClr val="FF0000"/>
                          </a:solidFill>
                          <a:latin typeface="微软雅黑" panose="020B0503020204020204" pitchFamily="34" charset="-122"/>
                          <a:ea typeface="微软雅黑" panose="020B0503020204020204" pitchFamily="34" charset="-122"/>
                        </a:rPr>
                        <a:t> ADD</a:t>
                      </a:r>
                      <a:r>
                        <a:rPr lang="en-US" altLang="zh-CN" sz="1700" b="1" baseline="0">
                          <a:solidFill>
                            <a:srgbClr val="FF0000"/>
                          </a:solidFill>
                          <a:latin typeface="微软雅黑" panose="020B0503020204020204" pitchFamily="34" charset="-122"/>
                          <a:ea typeface="微软雅黑" panose="020B0503020204020204" pitchFamily="34" charset="-122"/>
                        </a:rPr>
                        <a:t> </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752963665"/>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469532006"/>
                  </a:ext>
                </a:extLst>
              </a:tr>
            </a:tbl>
          </a:graphicData>
        </a:graphic>
      </p:graphicFrame>
      <p:graphicFrame>
        <p:nvGraphicFramePr>
          <p:cNvPr id="536" name="表格 535"/>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517979817"/>
                    </a:ext>
                  </a:extLst>
                </a:gridCol>
                <a:gridCol w="2307029">
                  <a:extLst>
                    <a:ext uri="{9D8B030D-6E8A-4147-A177-3AD203B41FA5}">
                      <a16:colId xmlns:a16="http://schemas.microsoft.com/office/drawing/2014/main" val="2841136919"/>
                    </a:ext>
                  </a:extLst>
                </a:gridCol>
                <a:gridCol w="2501951">
                  <a:extLst>
                    <a:ext uri="{9D8B030D-6E8A-4147-A177-3AD203B41FA5}">
                      <a16:colId xmlns:a16="http://schemas.microsoft.com/office/drawing/2014/main" val="683982917"/>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4056042031"/>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3396047709"/>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0" baseline="0">
                          <a:solidFill>
                            <a:schemeClr val="tx1"/>
                          </a:solidFill>
                          <a:latin typeface="微软雅黑" panose="020B0503020204020204" pitchFamily="34" charset="-122"/>
                          <a:ea typeface="微软雅黑" panose="020B0503020204020204" pitchFamily="34" charset="-122"/>
                        </a:rPr>
                        <a:t>Rs/Rt, 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a:t>
                      </a:r>
                      <a:r>
                        <a:rPr lang="en-US" altLang="zh-CN" sz="1700" b="0">
                          <a:solidFill>
                            <a:schemeClr val="tx1"/>
                          </a:solidFill>
                          <a:latin typeface="微软雅黑" panose="020B0503020204020204" pitchFamily="34" charset="-122"/>
                          <a:ea typeface="微软雅黑" panose="020B0503020204020204" pitchFamily="34" charset="-122"/>
                        </a:rPr>
                        <a:t> ADD</a:t>
                      </a:r>
                      <a:r>
                        <a:rPr lang="en-US" altLang="zh-CN" sz="1700" b="0" baseline="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2752963665"/>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255" algn="ctr" defTabSz="914400" rtl="0" eaLnBrk="1" latinLnBrk="0" hangingPunct="1">
                        <a:spcAft>
                          <a:spcPts val="0"/>
                        </a:spcAft>
                      </a:pP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rPr>
                        <a:t>Z</a:t>
                      </a: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sym typeface="Wingdings" panose="05000000000000000000" pitchFamily="2" charset="2"/>
                        </a:rPr>
                        <a:t></a:t>
                      </a: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rPr>
                        <a:t>R[rd]</a:t>
                      </a:r>
                      <a:endParaRPr lang="zh-CN" sz="17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b="1">
                          <a:solidFill>
                            <a:srgbClr val="FF0000"/>
                          </a:solidFill>
                          <a:latin typeface="微软雅黑" panose="020B0503020204020204" pitchFamily="34" charset="-122"/>
                          <a:ea typeface="微软雅黑" panose="020B0503020204020204" pitchFamily="34" charset="-122"/>
                        </a:rPr>
                        <a:t>Z</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R</a:t>
                      </a:r>
                      <a:r>
                        <a:rPr lang="en-US" altLang="zh-CN" sz="1700" b="1" baseline="-25000">
                          <a:solidFill>
                            <a:srgbClr val="FF0000"/>
                          </a:solidFill>
                          <a:latin typeface="微软雅黑" panose="020B0503020204020204" pitchFamily="34" charset="-122"/>
                          <a:ea typeface="微软雅黑" panose="020B0503020204020204" pitchFamily="34" charset="-122"/>
                        </a:rPr>
                        <a:t>in</a:t>
                      </a:r>
                      <a:r>
                        <a:rPr lang="en-US" altLang="zh-CN" sz="1700" b="1" baseline="0">
                          <a:solidFill>
                            <a:srgbClr val="FF0000"/>
                          </a:solidFill>
                          <a:latin typeface="微软雅黑" panose="020B0503020204020204" pitchFamily="34" charset="-122"/>
                          <a:ea typeface="微软雅黑" panose="020B0503020204020204" pitchFamily="34" charset="-122"/>
                        </a:rPr>
                        <a:t>, RegDst</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2469532006"/>
                  </a:ext>
                </a:extLst>
              </a:tr>
            </a:tbl>
          </a:graphicData>
        </a:graphic>
      </p:graphicFrame>
      <p:sp>
        <p:nvSpPr>
          <p:cNvPr id="282"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headEnd/>
            <a:tailEnd/>
          </a:ln>
        </p:spPr>
        <p:txBody>
          <a:bodyPr vert="horz" wrap="square" lIns="86699" tIns="43349" rIns="86699" bIns="43349" numCol="1" anchor="t" anchorCtr="0" compatLnSpc="1">
            <a:prstTxWarp prst="textNoShape">
              <a:avLst/>
            </a:prstTxWarp>
          </a:bodyPr>
          <a:lstStyle/>
          <a:p>
            <a:endParaRPr lang="zh-CN" altLang="en-US" sz="3600">
              <a:latin typeface="Segoe UI Black" panose="020B0A02040204020203" pitchFamily="34" charset="0"/>
              <a:cs typeface="Segoe UI Black" panose="020B0A02040204020203" pitchFamily="34" charset="0"/>
            </a:endParaRPr>
          </a:p>
        </p:txBody>
      </p:sp>
      <p:grpSp>
        <p:nvGrpSpPr>
          <p:cNvPr id="315" name="组合 314"/>
          <p:cNvGrpSpPr/>
          <p:nvPr/>
        </p:nvGrpSpPr>
        <p:grpSpPr>
          <a:xfrm>
            <a:off x="8473910" y="1226542"/>
            <a:ext cx="777465" cy="4934647"/>
            <a:chOff x="8794675" y="1358838"/>
            <a:chExt cx="819982" cy="5204510"/>
          </a:xfrm>
          <a:noFill/>
        </p:grpSpPr>
        <p:sp>
          <p:nvSpPr>
            <p:cNvPr id="317" name="上下箭头 316"/>
            <p:cNvSpPr/>
            <p:nvPr/>
          </p:nvSpPr>
          <p:spPr>
            <a:xfrm>
              <a:off x="9427634" y="1358838"/>
              <a:ext cx="187023" cy="5204510"/>
            </a:xfrm>
            <a:prstGeom prst="upDownArrow">
              <a:avLst/>
            </a:prstGeom>
            <a:solidFill>
              <a:schemeClr val="bg1"/>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316"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3" name="组合 2"/>
          <p:cNvGrpSpPr/>
          <p:nvPr/>
        </p:nvGrpSpPr>
        <p:grpSpPr>
          <a:xfrm>
            <a:off x="537286" y="1141231"/>
            <a:ext cx="4796456" cy="574718"/>
            <a:chOff x="3346575" y="1698625"/>
            <a:chExt cx="6664200" cy="798514"/>
          </a:xfrm>
        </p:grpSpPr>
        <p:sp>
          <p:nvSpPr>
            <p:cNvPr id="302" name="矩形 7"/>
            <p:cNvSpPr/>
            <p:nvPr/>
          </p:nvSpPr>
          <p:spPr>
            <a:xfrm>
              <a:off x="3346575" y="206851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600" b="1" kern="0" dirty="0">
                  <a:solidFill>
                    <a:sysClr val="window" lastClr="FFFFFF"/>
                  </a:solidFill>
                  <a:latin typeface="Calibri"/>
                  <a:ea typeface="宋体"/>
                </a:rPr>
                <a:t>000000</a:t>
              </a:r>
              <a:endParaRPr lang="zh-CN" altLang="en-US" sz="1600" b="1" kern="0" dirty="0">
                <a:solidFill>
                  <a:sysClr val="window" lastClr="FFFFFF"/>
                </a:solidFill>
                <a:latin typeface="Calibri"/>
                <a:ea typeface="宋体"/>
              </a:endParaRPr>
            </a:p>
          </p:txBody>
        </p:sp>
        <p:sp>
          <p:nvSpPr>
            <p:cNvPr id="307" name="矩形 24"/>
            <p:cNvSpPr/>
            <p:nvPr/>
          </p:nvSpPr>
          <p:spPr>
            <a:xfrm>
              <a:off x="4613232"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08" name="矩形 25"/>
            <p:cNvSpPr/>
            <p:nvPr/>
          </p:nvSpPr>
          <p:spPr>
            <a:xfrm>
              <a:off x="5672151" y="2068514"/>
              <a:ext cx="992737"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rt</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11" name="矩形 26"/>
            <p:cNvSpPr/>
            <p:nvPr/>
          </p:nvSpPr>
          <p:spPr>
            <a:xfrm>
              <a:off x="7791825" y="2068514"/>
              <a:ext cx="992736"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600" b="1" kern="0" dirty="0" err="1">
                  <a:solidFill>
                    <a:sysClr val="window" lastClr="FFFFFF"/>
                  </a:solidFill>
                  <a:latin typeface="Calibri"/>
                  <a:ea typeface="宋体"/>
                </a:rPr>
                <a:t>shamt</a:t>
              </a:r>
              <a:endParaRPr lang="zh-CN" altLang="en-US" sz="1600" b="1" kern="0" baseline="-25000" dirty="0">
                <a:solidFill>
                  <a:sysClr val="window" lastClr="FFFFFF"/>
                </a:solidFill>
                <a:latin typeface="Calibri"/>
                <a:ea typeface="宋体"/>
              </a:endParaRPr>
            </a:p>
          </p:txBody>
        </p:sp>
        <p:sp>
          <p:nvSpPr>
            <p:cNvPr id="312" name="矩形 27"/>
            <p:cNvSpPr/>
            <p:nvPr/>
          </p:nvSpPr>
          <p:spPr>
            <a:xfrm>
              <a:off x="6731069"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rgbClr val="0000FF"/>
                  </a:solidFill>
                  <a:latin typeface="微软雅黑" panose="020B0503020204020204" pitchFamily="34" charset="-122"/>
                  <a:ea typeface="微软雅黑" panose="020B0503020204020204" pitchFamily="34" charset="-122"/>
                </a:rPr>
                <a:t>rd</a:t>
              </a:r>
              <a:endParaRPr lang="zh-CN" altLang="en-US" b="1" kern="0" baseline="-25000" dirty="0">
                <a:solidFill>
                  <a:srgbClr val="0000FF"/>
                </a:solidFill>
                <a:latin typeface="微软雅黑" panose="020B0503020204020204" pitchFamily="34" charset="-122"/>
                <a:ea typeface="微软雅黑" panose="020B0503020204020204" pitchFamily="34" charset="-122"/>
              </a:endParaRPr>
            </a:p>
          </p:txBody>
        </p:sp>
        <p:sp>
          <p:nvSpPr>
            <p:cNvPr id="313" name="TextBox 17"/>
            <p:cNvSpPr txBox="1"/>
            <p:nvPr/>
          </p:nvSpPr>
          <p:spPr>
            <a:xfrm>
              <a:off x="3482615" y="1698625"/>
              <a:ext cx="1031343" cy="470387"/>
            </a:xfrm>
            <a:prstGeom prst="rect">
              <a:avLst/>
            </a:prstGeom>
            <a:noFill/>
          </p:spPr>
          <p:txBody>
            <a:bodyPr>
              <a:spAutoFit/>
            </a:bodyPr>
            <a:lstStyle/>
            <a:p>
              <a:pPr algn="ctr">
                <a:defRPr/>
              </a:pPr>
              <a:r>
                <a:rPr lang="en-US" altLang="zh-CN" sz="1600" b="1" kern="0" dirty="0">
                  <a:solidFill>
                    <a:srgbClr val="0070C0"/>
                  </a:solidFill>
                  <a:latin typeface="Arial" pitchFamily="34" charset="0"/>
                  <a:ea typeface="华文细黑" pitchFamily="2" charset="-122"/>
                </a:rPr>
                <a:t>6bits</a:t>
              </a:r>
              <a:endParaRPr lang="zh-CN" altLang="en-US" sz="1600" b="1" kern="0" dirty="0">
                <a:solidFill>
                  <a:srgbClr val="0070C0"/>
                </a:solidFill>
                <a:latin typeface="Arial" pitchFamily="34" charset="0"/>
                <a:ea typeface="华文细黑" pitchFamily="2" charset="-122"/>
              </a:endParaRPr>
            </a:p>
          </p:txBody>
        </p:sp>
        <p:sp>
          <p:nvSpPr>
            <p:cNvPr id="314" name="矩形 26"/>
            <p:cNvSpPr/>
            <p:nvPr/>
          </p:nvSpPr>
          <p:spPr>
            <a:xfrm>
              <a:off x="8850744" y="2068514"/>
              <a:ext cx="1160031"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600" b="1" kern="0">
                  <a:solidFill>
                    <a:sysClr val="window" lastClr="FFFFFF"/>
                  </a:solidFill>
                  <a:latin typeface="Calibri"/>
                  <a:ea typeface="宋体"/>
                </a:rPr>
                <a:t>funct</a:t>
              </a:r>
              <a:endParaRPr lang="zh-CN" altLang="en-US" sz="1600" b="1" kern="0" dirty="0">
                <a:solidFill>
                  <a:sysClr val="window" lastClr="FFFFFF"/>
                </a:solidFill>
                <a:latin typeface="Calibri"/>
                <a:ea typeface="宋体"/>
              </a:endParaRPr>
            </a:p>
          </p:txBody>
        </p:sp>
        <p:sp>
          <p:nvSpPr>
            <p:cNvPr id="320" name="TextBox 22"/>
            <p:cNvSpPr txBox="1"/>
            <p:nvPr/>
          </p:nvSpPr>
          <p:spPr>
            <a:xfrm>
              <a:off x="4598527" y="1698625"/>
              <a:ext cx="1031343" cy="470387"/>
            </a:xfrm>
            <a:prstGeom prst="rect">
              <a:avLst/>
            </a:prstGeom>
            <a:noFill/>
          </p:spPr>
          <p:txBody>
            <a:bodyPr>
              <a:spAutoFit/>
            </a:bodyPr>
            <a:lstStyle/>
            <a:p>
              <a:pPr algn="ctr">
                <a:defRPr/>
              </a:pPr>
              <a:r>
                <a:rPr lang="en-US" altLang="zh-CN" sz="1600" b="1" kern="0" dirty="0">
                  <a:solidFill>
                    <a:srgbClr val="0070C0"/>
                  </a:solidFill>
                  <a:latin typeface="Arial" pitchFamily="34" charset="0"/>
                  <a:ea typeface="华文细黑" pitchFamily="2" charset="-122"/>
                </a:rPr>
                <a:t>5bits</a:t>
              </a:r>
              <a:endParaRPr lang="zh-CN" altLang="en-US" sz="1600" b="1" kern="0" dirty="0">
                <a:solidFill>
                  <a:srgbClr val="0070C0"/>
                </a:solidFill>
                <a:latin typeface="Arial" pitchFamily="34" charset="0"/>
                <a:ea typeface="华文细黑" pitchFamily="2" charset="-122"/>
              </a:endParaRPr>
            </a:p>
          </p:txBody>
        </p:sp>
        <p:sp>
          <p:nvSpPr>
            <p:cNvPr id="321" name="TextBox 23"/>
            <p:cNvSpPr txBox="1"/>
            <p:nvPr/>
          </p:nvSpPr>
          <p:spPr>
            <a:xfrm>
              <a:off x="5598616" y="1698625"/>
              <a:ext cx="1033181" cy="470387"/>
            </a:xfrm>
            <a:prstGeom prst="rect">
              <a:avLst/>
            </a:prstGeom>
            <a:noFill/>
          </p:spPr>
          <p:txBody>
            <a:bodyPr>
              <a:spAutoFit/>
            </a:bodyPr>
            <a:lstStyle/>
            <a:p>
              <a:pPr algn="ctr">
                <a:defRPr/>
              </a:pPr>
              <a:r>
                <a:rPr lang="en-US" altLang="zh-CN" sz="1600" b="1" kern="0" dirty="0">
                  <a:solidFill>
                    <a:srgbClr val="0070C0"/>
                  </a:solidFill>
                  <a:latin typeface="Arial" pitchFamily="34" charset="0"/>
                  <a:ea typeface="华文细黑" pitchFamily="2" charset="-122"/>
                </a:rPr>
                <a:t>5bits</a:t>
              </a:r>
              <a:endParaRPr lang="zh-CN" altLang="en-US" sz="1600" b="1" kern="0" dirty="0">
                <a:solidFill>
                  <a:srgbClr val="0070C0"/>
                </a:solidFill>
                <a:latin typeface="Arial" pitchFamily="34" charset="0"/>
                <a:ea typeface="华文细黑" pitchFamily="2" charset="-122"/>
              </a:endParaRPr>
            </a:p>
          </p:txBody>
        </p:sp>
        <p:sp>
          <p:nvSpPr>
            <p:cNvPr id="322" name="TextBox 24"/>
            <p:cNvSpPr txBox="1"/>
            <p:nvPr/>
          </p:nvSpPr>
          <p:spPr>
            <a:xfrm>
              <a:off x="6683273" y="1698625"/>
              <a:ext cx="1031343" cy="470387"/>
            </a:xfrm>
            <a:prstGeom prst="rect">
              <a:avLst/>
            </a:prstGeom>
            <a:noFill/>
          </p:spPr>
          <p:txBody>
            <a:bodyPr>
              <a:spAutoFit/>
            </a:bodyPr>
            <a:lstStyle/>
            <a:p>
              <a:pPr algn="ctr">
                <a:defRPr/>
              </a:pPr>
              <a:r>
                <a:rPr lang="en-US" altLang="zh-CN" sz="1600" b="1" kern="0" dirty="0">
                  <a:solidFill>
                    <a:srgbClr val="0070C0"/>
                  </a:solidFill>
                  <a:latin typeface="Arial" pitchFamily="34" charset="0"/>
                  <a:ea typeface="华文细黑" pitchFamily="2" charset="-122"/>
                </a:rPr>
                <a:t>5bits</a:t>
              </a:r>
              <a:endParaRPr lang="zh-CN" altLang="en-US" sz="1600" b="1" kern="0" dirty="0">
                <a:solidFill>
                  <a:srgbClr val="0070C0"/>
                </a:solidFill>
                <a:latin typeface="Arial" pitchFamily="34" charset="0"/>
                <a:ea typeface="华文细黑" pitchFamily="2" charset="-122"/>
              </a:endParaRPr>
            </a:p>
          </p:txBody>
        </p:sp>
        <p:sp>
          <p:nvSpPr>
            <p:cNvPr id="323" name="TextBox 25"/>
            <p:cNvSpPr txBox="1"/>
            <p:nvPr/>
          </p:nvSpPr>
          <p:spPr>
            <a:xfrm>
              <a:off x="7766088" y="1698625"/>
              <a:ext cx="1033181" cy="470387"/>
            </a:xfrm>
            <a:prstGeom prst="rect">
              <a:avLst/>
            </a:prstGeom>
            <a:noFill/>
          </p:spPr>
          <p:txBody>
            <a:bodyPr>
              <a:spAutoFit/>
            </a:bodyPr>
            <a:lstStyle/>
            <a:p>
              <a:pPr algn="ctr">
                <a:defRPr/>
              </a:pPr>
              <a:r>
                <a:rPr lang="en-US" altLang="zh-CN" sz="1600" b="1" kern="0" dirty="0">
                  <a:solidFill>
                    <a:srgbClr val="0070C0"/>
                  </a:solidFill>
                  <a:latin typeface="Arial" pitchFamily="34" charset="0"/>
                  <a:ea typeface="华文细黑" pitchFamily="2" charset="-122"/>
                </a:rPr>
                <a:t>5bits</a:t>
              </a:r>
              <a:endParaRPr lang="zh-CN" altLang="en-US" sz="1600" b="1" kern="0" dirty="0">
                <a:solidFill>
                  <a:srgbClr val="0070C0"/>
                </a:solidFill>
                <a:latin typeface="Arial" pitchFamily="34" charset="0"/>
                <a:ea typeface="华文细黑" pitchFamily="2" charset="-122"/>
              </a:endParaRPr>
            </a:p>
          </p:txBody>
        </p:sp>
        <p:sp>
          <p:nvSpPr>
            <p:cNvPr id="324" name="TextBox 26"/>
            <p:cNvSpPr txBox="1"/>
            <p:nvPr/>
          </p:nvSpPr>
          <p:spPr>
            <a:xfrm>
              <a:off x="8933472" y="1698625"/>
              <a:ext cx="1033181" cy="470387"/>
            </a:xfrm>
            <a:prstGeom prst="rect">
              <a:avLst/>
            </a:prstGeom>
            <a:noFill/>
          </p:spPr>
          <p:txBody>
            <a:bodyPr>
              <a:spAutoFit/>
            </a:bodyPr>
            <a:lstStyle/>
            <a:p>
              <a:pPr algn="ctr">
                <a:defRPr/>
              </a:pPr>
              <a:r>
                <a:rPr lang="en-US" altLang="zh-CN" sz="1600" b="1" kern="0" dirty="0">
                  <a:solidFill>
                    <a:srgbClr val="0070C0"/>
                  </a:solidFill>
                  <a:latin typeface="Arial" pitchFamily="34" charset="0"/>
                  <a:ea typeface="华文细黑" pitchFamily="2" charset="-122"/>
                </a:rPr>
                <a:t>6bits</a:t>
              </a:r>
              <a:endParaRPr lang="zh-CN" altLang="en-US" sz="1600" b="1" kern="0" dirty="0">
                <a:solidFill>
                  <a:srgbClr val="0070C0"/>
                </a:solidFill>
                <a:latin typeface="Arial" pitchFamily="34" charset="0"/>
                <a:ea typeface="华文细黑" pitchFamily="2" charset="-122"/>
              </a:endParaRPr>
            </a:p>
          </p:txBody>
        </p:sp>
      </p:grpSp>
      <p:sp>
        <p:nvSpPr>
          <p:cNvPr id="2" name="标题 1"/>
          <p:cNvSpPr>
            <a:spLocks noGrp="1"/>
          </p:cNvSpPr>
          <p:nvPr>
            <p:ph type="title"/>
          </p:nvPr>
        </p:nvSpPr>
        <p:spPr>
          <a:xfrm>
            <a:off x="487822" y="257614"/>
            <a:ext cx="8763553" cy="617641"/>
          </a:xfrm>
        </p:spPr>
        <p:txBody>
          <a:bodyPr>
            <a:normAutofit/>
          </a:bodyPr>
          <a:lstStyle/>
          <a:p>
            <a:r>
              <a:rPr lang="en-US" altLang="zh-CN"/>
              <a:t>R</a:t>
            </a:r>
            <a:r>
              <a:rPr lang="zh-CN" altLang="en-US"/>
              <a:t>型运算类指令执行数据通路  </a:t>
            </a:r>
            <a:r>
              <a:rPr lang="en-US" altLang="zh-CN" i="1">
                <a:latin typeface="Consolas" panose="020B0609020204030204" pitchFamily="49" charset="0"/>
                <a:cs typeface="Times New Roman" panose="02020603050405020304" pitchFamily="18" charset="0"/>
                <a:sym typeface="Arial" panose="020B0604020202020204" pitchFamily="34" charset="0"/>
              </a:rPr>
              <a:t>add rd,rs,rt</a:t>
            </a:r>
            <a:endParaRPr lang="zh-CN" altLang="en-US"/>
          </a:p>
        </p:txBody>
      </p:sp>
      <p:sp>
        <p:nvSpPr>
          <p:cNvPr id="286" name="任意多边形 285"/>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295" name="组合 294"/>
          <p:cNvGrpSpPr/>
          <p:nvPr/>
        </p:nvGrpSpPr>
        <p:grpSpPr>
          <a:xfrm>
            <a:off x="10393551" y="2277096"/>
            <a:ext cx="858666" cy="711391"/>
            <a:chOff x="10819307" y="2466844"/>
            <a:chExt cx="905624" cy="750295"/>
          </a:xfrm>
          <a:noFill/>
        </p:grpSpPr>
        <p:sp>
          <p:nvSpPr>
            <p:cNvPr id="296" name="Line 7"/>
            <p:cNvSpPr>
              <a:spLocks noChangeShapeType="1"/>
            </p:cNvSpPr>
            <p:nvPr/>
          </p:nvSpPr>
          <p:spPr bwMode="auto">
            <a:xfrm rot="16200000">
              <a:off x="11096748" y="2630505"/>
              <a:ext cx="327322" cy="0"/>
            </a:xfrm>
            <a:prstGeom prst="line">
              <a:avLst/>
            </a:prstGeom>
            <a:grpFill/>
            <a:ln w="28575">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9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98" name="组合 297"/>
          <p:cNvGrpSpPr/>
          <p:nvPr/>
        </p:nvGrpSpPr>
        <p:grpSpPr>
          <a:xfrm>
            <a:off x="6940930" y="1506758"/>
            <a:ext cx="2183057" cy="656338"/>
            <a:chOff x="7177868" y="1654379"/>
            <a:chExt cx="2302442" cy="692230"/>
          </a:xfrm>
          <a:noFill/>
        </p:grpSpPr>
        <p:cxnSp>
          <p:nvCxnSpPr>
            <p:cNvPr id="299" name="直接箭头连接符 29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300" name="直接箭头连接符 29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301" name="组合 300"/>
            <p:cNvGrpSpPr/>
            <p:nvPr/>
          </p:nvGrpSpPr>
          <p:grpSpPr>
            <a:xfrm>
              <a:off x="7190721" y="1654379"/>
              <a:ext cx="2289589" cy="692230"/>
              <a:chOff x="7190721" y="1654379"/>
              <a:chExt cx="2289589" cy="692230"/>
            </a:xfrm>
            <a:grpFill/>
          </p:grpSpPr>
          <p:sp>
            <p:nvSpPr>
              <p:cNvPr id="303" name="Line 7"/>
              <p:cNvSpPr>
                <a:spLocks noChangeShapeType="1"/>
              </p:cNvSpPr>
              <p:nvPr/>
            </p:nvSpPr>
            <p:spPr bwMode="auto">
              <a:xfrm flipH="1">
                <a:off x="8623192" y="1920746"/>
                <a:ext cx="835600"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304" name="直接连接符 303"/>
              <p:cNvCxnSpPr/>
              <p:nvPr/>
            </p:nvCxnSpPr>
            <p:spPr>
              <a:xfrm>
                <a:off x="8632095" y="2094448"/>
                <a:ext cx="848215" cy="0"/>
              </a:xfrm>
              <a:prstGeom prst="line">
                <a:avLst/>
              </a:prstGeom>
              <a:grpFill/>
              <a:ln w="19050">
                <a:solidFill>
                  <a:srgbClr val="000000"/>
                </a:solidFill>
                <a:round/>
                <a:headEnd/>
                <a:tailEnd type="none" w="lg" len="lg"/>
              </a:ln>
            </p:spPr>
          </p:cxnSp>
          <p:sp>
            <p:nvSpPr>
              <p:cNvPr id="305" name="等腰三角形 304"/>
              <p:cNvSpPr/>
              <p:nvPr/>
            </p:nvSpPr>
            <p:spPr>
              <a:xfrm rot="5400000" flipH="1">
                <a:off x="8963127" y="2020085"/>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06"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309"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0"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318" name="组合 317"/>
          <p:cNvGrpSpPr/>
          <p:nvPr/>
        </p:nvGrpSpPr>
        <p:grpSpPr>
          <a:xfrm>
            <a:off x="9925575" y="1316254"/>
            <a:ext cx="1556542" cy="597916"/>
            <a:chOff x="10325741" y="1453458"/>
            <a:chExt cx="1641666" cy="630614"/>
          </a:xfrm>
          <a:noFill/>
        </p:grpSpPr>
        <p:sp>
          <p:nvSpPr>
            <p:cNvPr id="319"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36"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3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3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4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4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43" name="Text Box 109"/>
            <p:cNvSpPr txBox="1">
              <a:spLocks noChangeArrowheads="1"/>
            </p:cNvSpPr>
            <p:nvPr/>
          </p:nvSpPr>
          <p:spPr bwMode="auto">
            <a:xfrm>
              <a:off x="10344924" y="1453458"/>
              <a:ext cx="1622483" cy="340211"/>
            </a:xfrm>
            <a:prstGeom prst="rect">
              <a:avLst/>
            </a:prstGeom>
            <a:grpFill/>
            <a:ln w="9525">
              <a:noFill/>
              <a:miter lim="800000"/>
              <a:headEnd/>
              <a:tailEnd/>
            </a:ln>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p>
          </p:txBody>
        </p:sp>
        <p:sp>
          <p:nvSpPr>
            <p:cNvPr id="352" name="Text Box 126"/>
            <p:cNvSpPr txBox="1">
              <a:spLocks noChangeArrowheads="1"/>
            </p:cNvSpPr>
            <p:nvPr/>
          </p:nvSpPr>
          <p:spPr bwMode="auto">
            <a:xfrm>
              <a:off x="10716776" y="1663586"/>
              <a:ext cx="763341" cy="420486"/>
            </a:xfrm>
            <a:prstGeom prst="rect">
              <a:avLst/>
            </a:prstGeom>
            <a:grpFill/>
            <a:ln w="9525">
              <a:noFill/>
              <a:miter lim="800000"/>
              <a:headEnd/>
              <a:tailEnd/>
            </a:ln>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53" name="组合 352"/>
          <p:cNvGrpSpPr/>
          <p:nvPr/>
        </p:nvGrpSpPr>
        <p:grpSpPr>
          <a:xfrm>
            <a:off x="9218073" y="4195326"/>
            <a:ext cx="2467603" cy="2067711"/>
            <a:chOff x="9218073" y="4195326"/>
            <a:chExt cx="2467603" cy="2067711"/>
          </a:xfrm>
          <a:noFill/>
        </p:grpSpPr>
        <p:sp>
          <p:nvSpPr>
            <p:cNvPr id="354"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55" name="组合 354"/>
            <p:cNvGrpSpPr/>
            <p:nvPr/>
          </p:nvGrpSpPr>
          <p:grpSpPr>
            <a:xfrm>
              <a:off x="9218073" y="4632523"/>
              <a:ext cx="728684" cy="250406"/>
              <a:chOff x="9143016" y="4779112"/>
              <a:chExt cx="728684" cy="250406"/>
            </a:xfrm>
            <a:grpFill/>
          </p:grpSpPr>
          <p:sp>
            <p:nvSpPr>
              <p:cNvPr id="407" name="Line 7"/>
              <p:cNvSpPr>
                <a:spLocks noChangeShapeType="1"/>
              </p:cNvSpPr>
              <p:nvPr/>
            </p:nvSpPr>
            <p:spPr bwMode="auto">
              <a:xfrm>
                <a:off x="9143016" y="4779112"/>
                <a:ext cx="728681"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08" name="直接连接符 407"/>
              <p:cNvCxnSpPr/>
              <p:nvPr/>
            </p:nvCxnSpPr>
            <p:spPr>
              <a:xfrm flipH="1">
                <a:off x="9143017" y="4954078"/>
                <a:ext cx="728683" cy="0"/>
              </a:xfrm>
              <a:prstGeom prst="line">
                <a:avLst/>
              </a:prstGeom>
              <a:grpFill/>
              <a:ln w="19050">
                <a:solidFill>
                  <a:srgbClr val="000000"/>
                </a:solidFill>
                <a:round/>
                <a:headEnd/>
                <a:tailEnd type="none" w="lg" len="lg"/>
              </a:ln>
            </p:spPr>
          </p:cxnSp>
          <p:sp>
            <p:nvSpPr>
              <p:cNvPr id="409" name="等腰三角形 408"/>
              <p:cNvSpPr/>
              <p:nvPr/>
            </p:nvSpPr>
            <p:spPr>
              <a:xfrm rot="16200000">
                <a:off x="9404700" y="4883571"/>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56"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359" name="直接箭头连接符 358"/>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360"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sp>
          <p:nvSpPr>
            <p:cNvPr id="369"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2"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73" name="直接箭头连接符 372"/>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383" name="直接箭头连接符 382"/>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384"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5"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6"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87" name="组合 386"/>
            <p:cNvGrpSpPr/>
            <p:nvPr/>
          </p:nvGrpSpPr>
          <p:grpSpPr>
            <a:xfrm>
              <a:off x="9962454" y="5274885"/>
              <a:ext cx="505805" cy="692644"/>
              <a:chOff x="5347918" y="5340113"/>
              <a:chExt cx="505805" cy="692644"/>
            </a:xfrm>
            <a:grpFill/>
          </p:grpSpPr>
          <p:grpSp>
            <p:nvGrpSpPr>
              <p:cNvPr id="400" name="组合 399"/>
              <p:cNvGrpSpPr/>
              <p:nvPr/>
            </p:nvGrpSpPr>
            <p:grpSpPr>
              <a:xfrm>
                <a:off x="5347918" y="5340113"/>
                <a:ext cx="505805" cy="692644"/>
                <a:chOff x="5347918" y="5340113"/>
                <a:chExt cx="505805" cy="692644"/>
              </a:xfrm>
              <a:grpFill/>
            </p:grpSpPr>
            <p:sp>
              <p:nvSpPr>
                <p:cNvPr id="403"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04" name="流程图: 手动操作 403">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05" name="Line 7"/>
                <p:cNvSpPr>
                  <a:spLocks noChangeShapeType="1"/>
                </p:cNvSpPr>
                <p:nvPr/>
              </p:nvSpPr>
              <p:spPr bwMode="auto">
                <a:xfrm rot="16200000">
                  <a:off x="5392564" y="5915010"/>
                  <a:ext cx="235494" cy="0"/>
                </a:xfrm>
                <a:prstGeom prst="line">
                  <a:avLst/>
                </a:prstGeom>
                <a:grpFill/>
                <a:ln w="19050">
                  <a:solidFill>
                    <a:srgbClr val="00000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06" name="Line 7"/>
                <p:cNvSpPr>
                  <a:spLocks noChangeShapeType="1"/>
                </p:cNvSpPr>
                <p:nvPr/>
              </p:nvSpPr>
              <p:spPr bwMode="auto">
                <a:xfrm rot="16200000">
                  <a:off x="5581064" y="5915010"/>
                  <a:ext cx="235494" cy="0"/>
                </a:xfrm>
                <a:prstGeom prst="line">
                  <a:avLst/>
                </a:prstGeom>
                <a:grpFill/>
                <a:ln w="19050">
                  <a:solidFill>
                    <a:srgbClr val="00000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401" name="矩形 400">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402" name="矩形 401">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nvGrpSpPr>
            <p:cNvPr id="388" name="组合 387"/>
            <p:cNvGrpSpPr/>
            <p:nvPr/>
          </p:nvGrpSpPr>
          <p:grpSpPr>
            <a:xfrm>
              <a:off x="10512220" y="5269170"/>
              <a:ext cx="505805" cy="574707"/>
              <a:chOff x="5347918" y="5340113"/>
              <a:chExt cx="505805" cy="574707"/>
            </a:xfrm>
            <a:grpFill/>
          </p:grpSpPr>
          <p:grpSp>
            <p:nvGrpSpPr>
              <p:cNvPr id="393" name="组合 392"/>
              <p:cNvGrpSpPr/>
              <p:nvPr/>
            </p:nvGrpSpPr>
            <p:grpSpPr>
              <a:xfrm>
                <a:off x="5347918" y="5340113"/>
                <a:ext cx="505805" cy="574707"/>
                <a:chOff x="5347918" y="5340113"/>
                <a:chExt cx="505805" cy="574707"/>
              </a:xfrm>
              <a:grpFill/>
            </p:grpSpPr>
            <p:sp>
              <p:nvSpPr>
                <p:cNvPr id="396" name="Line 7"/>
                <p:cNvSpPr>
                  <a:spLocks noChangeShapeType="1"/>
                </p:cNvSpPr>
                <p:nvPr/>
              </p:nvSpPr>
              <p:spPr bwMode="auto">
                <a:xfrm rot="16200000">
                  <a:off x="5430627" y="5496955"/>
                  <a:ext cx="313684"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97" name="流程图: 手动操作 396">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98" name="Line 7"/>
                <p:cNvSpPr>
                  <a:spLocks noChangeShapeType="1"/>
                </p:cNvSpPr>
                <p:nvPr/>
              </p:nvSpPr>
              <p:spPr bwMode="auto">
                <a:xfrm rot="16200000">
                  <a:off x="5451532" y="5856042"/>
                  <a:ext cx="117557" cy="0"/>
                </a:xfrm>
                <a:prstGeom prst="line">
                  <a:avLst/>
                </a:prstGeom>
                <a:grpFill/>
                <a:ln w="19050" cap="sq">
                  <a:solidFill>
                    <a:srgbClr val="000000"/>
                  </a:solidFill>
                  <a:miter lim="800000"/>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394" name="矩形 393">
                <a:extLst>
                  <a:ext uri="{FF2B5EF4-FFF2-40B4-BE49-F238E27FC236}">
                    <a16:creationId xmlns:a16="http://schemas.microsoft.com/office/drawing/2014/main" id="{DB6FEBF0-D3C1-4E44-A076-F8543F45AA45}"/>
                  </a:ext>
                </a:extLst>
              </p:cNvPr>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395" name="矩形 394">
                <a:extLst>
                  <a:ext uri="{FF2B5EF4-FFF2-40B4-BE49-F238E27FC236}">
                    <a16:creationId xmlns:a16="http://schemas.microsoft.com/office/drawing/2014/main" id="{DB6FEBF0-D3C1-4E44-A076-F8543F45AA45}"/>
                  </a:ext>
                </a:extLst>
              </p:cNvPr>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sp>
          <p:nvSpPr>
            <p:cNvPr id="38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39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10" name="组合 409"/>
          <p:cNvGrpSpPr/>
          <p:nvPr/>
        </p:nvGrpSpPr>
        <p:grpSpPr>
          <a:xfrm>
            <a:off x="9702285" y="2584710"/>
            <a:ext cx="602150" cy="725137"/>
            <a:chOff x="9702285" y="2584710"/>
            <a:chExt cx="602150" cy="725137"/>
          </a:xfrm>
          <a:noFill/>
        </p:grpSpPr>
        <p:sp>
          <p:nvSpPr>
            <p:cNvPr id="411"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412" name="Line 7"/>
            <p:cNvSpPr>
              <a:spLocks noChangeShapeType="1"/>
            </p:cNvSpPr>
            <p:nvPr/>
          </p:nvSpPr>
          <p:spPr bwMode="auto">
            <a:xfrm rot="16200000">
              <a:off x="9926093" y="3154672"/>
              <a:ext cx="310350"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413" name="组合 412"/>
          <p:cNvGrpSpPr/>
          <p:nvPr/>
        </p:nvGrpSpPr>
        <p:grpSpPr>
          <a:xfrm>
            <a:off x="9708801" y="1700541"/>
            <a:ext cx="2096515" cy="882231"/>
            <a:chOff x="9708801" y="1700541"/>
            <a:chExt cx="2096515" cy="882231"/>
          </a:xfrm>
          <a:noFill/>
        </p:grpSpPr>
        <p:cxnSp>
          <p:nvCxnSpPr>
            <p:cNvPr id="414" name="直接箭头连接符 413"/>
            <p:cNvCxnSpPr/>
            <p:nvPr/>
          </p:nvCxnSpPr>
          <p:spPr>
            <a:xfrm flipH="1">
              <a:off x="11280161" y="2118661"/>
              <a:ext cx="312595" cy="0"/>
            </a:xfrm>
            <a:prstGeom prst="straightConnector1">
              <a:avLst/>
            </a:prstGeom>
            <a:grpFill/>
            <a:ln w="19050">
              <a:solidFill>
                <a:srgbClr val="000000"/>
              </a:solidFill>
              <a:round/>
              <a:headEnd/>
              <a:tailEnd type="triangle" w="lg" len="lg"/>
            </a:ln>
          </p:spPr>
        </p:cxnSp>
        <p:cxnSp>
          <p:nvCxnSpPr>
            <p:cNvPr id="415" name="直接箭头连接符 414"/>
            <p:cNvCxnSpPr/>
            <p:nvPr/>
          </p:nvCxnSpPr>
          <p:spPr>
            <a:xfrm flipH="1">
              <a:off x="11280161" y="1950267"/>
              <a:ext cx="312595" cy="0"/>
            </a:xfrm>
            <a:prstGeom prst="straightConnector1">
              <a:avLst/>
            </a:prstGeom>
            <a:grpFill/>
            <a:ln w="19050">
              <a:solidFill>
                <a:srgbClr val="000000"/>
              </a:solidFill>
              <a:round/>
              <a:headEnd/>
              <a:tailEnd type="triangle" w="lg" len="lg"/>
            </a:ln>
          </p:spPr>
        </p:cxnSp>
        <p:grpSp>
          <p:nvGrpSpPr>
            <p:cNvPr id="416" name="组合 415"/>
            <p:cNvGrpSpPr/>
            <p:nvPr/>
          </p:nvGrpSpPr>
          <p:grpSpPr>
            <a:xfrm>
              <a:off x="9708801" y="1852716"/>
              <a:ext cx="1550065" cy="730056"/>
              <a:chOff x="9708801" y="1852716"/>
              <a:chExt cx="1550065" cy="730056"/>
            </a:xfrm>
            <a:grpFill/>
          </p:grpSpPr>
          <p:sp>
            <p:nvSpPr>
              <p:cNvPr id="419"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0" name="Line 7"/>
              <p:cNvSpPr>
                <a:spLocks noChangeShapeType="1"/>
              </p:cNvSpPr>
              <p:nvPr/>
            </p:nvSpPr>
            <p:spPr bwMode="auto">
              <a:xfrm rot="16200000">
                <a:off x="9848185" y="2427597"/>
                <a:ext cx="310350" cy="0"/>
              </a:xfrm>
              <a:prstGeom prst="line">
                <a:avLst/>
              </a:prstGeom>
              <a:grpFill/>
              <a:ln w="28575">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417"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8"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21" name="组合 420"/>
          <p:cNvGrpSpPr/>
          <p:nvPr/>
        </p:nvGrpSpPr>
        <p:grpSpPr>
          <a:xfrm>
            <a:off x="7258572" y="5872349"/>
            <a:ext cx="1755294" cy="288842"/>
            <a:chOff x="7258572" y="5872349"/>
            <a:chExt cx="1755294" cy="288842"/>
          </a:xfrm>
          <a:noFill/>
        </p:grpSpPr>
        <p:sp>
          <p:nvSpPr>
            <p:cNvPr id="422"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423"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424" name="组合 423"/>
          <p:cNvGrpSpPr/>
          <p:nvPr/>
        </p:nvGrpSpPr>
        <p:grpSpPr>
          <a:xfrm>
            <a:off x="5884534" y="3678569"/>
            <a:ext cx="3263895" cy="2085059"/>
            <a:chOff x="5884534" y="3678569"/>
            <a:chExt cx="3263895" cy="2085059"/>
          </a:xfrm>
          <a:noFill/>
        </p:grpSpPr>
        <p:grpSp>
          <p:nvGrpSpPr>
            <p:cNvPr id="425" name="组合 424"/>
            <p:cNvGrpSpPr/>
            <p:nvPr/>
          </p:nvGrpSpPr>
          <p:grpSpPr>
            <a:xfrm>
              <a:off x="5884534" y="3860383"/>
              <a:ext cx="3263895" cy="1903245"/>
              <a:chOff x="5884534" y="3860383"/>
              <a:chExt cx="3263895" cy="1903245"/>
            </a:xfrm>
            <a:grpFill/>
          </p:grpSpPr>
          <p:sp>
            <p:nvSpPr>
              <p:cNvPr id="427"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8" name="组合 427"/>
              <p:cNvGrpSpPr/>
              <p:nvPr/>
            </p:nvGrpSpPr>
            <p:grpSpPr>
              <a:xfrm>
                <a:off x="5884534" y="3860383"/>
                <a:ext cx="3263895" cy="1903245"/>
                <a:chOff x="5884534" y="3860383"/>
                <a:chExt cx="3263895" cy="1903245"/>
              </a:xfrm>
              <a:grpFill/>
            </p:grpSpPr>
            <p:grpSp>
              <p:nvGrpSpPr>
                <p:cNvPr id="429" name="组合 428"/>
                <p:cNvGrpSpPr/>
                <p:nvPr/>
              </p:nvGrpSpPr>
              <p:grpSpPr>
                <a:xfrm>
                  <a:off x="6400894" y="3860383"/>
                  <a:ext cx="2747535" cy="1903245"/>
                  <a:chOff x="6608301" y="4136717"/>
                  <a:chExt cx="2897789" cy="2007329"/>
                </a:xfrm>
                <a:grpFill/>
              </p:grpSpPr>
              <p:cxnSp>
                <p:nvCxnSpPr>
                  <p:cNvPr id="435" name="直接箭头连接符 434"/>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436" name="组合 435"/>
                  <p:cNvGrpSpPr/>
                  <p:nvPr/>
                </p:nvGrpSpPr>
                <p:grpSpPr>
                  <a:xfrm>
                    <a:off x="6899083" y="4150680"/>
                    <a:ext cx="2059020" cy="942122"/>
                    <a:chOff x="5286697" y="3767069"/>
                    <a:chExt cx="2059020" cy="942122"/>
                  </a:xfrm>
                  <a:grpFill/>
                </p:grpSpPr>
                <p:cxnSp>
                  <p:nvCxnSpPr>
                    <p:cNvPr id="455" name="直接箭头连接符 454"/>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456" name="直接箭头连接符 455"/>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7" name="直接箭头连接符 456"/>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8" name="直接箭头连接符 457"/>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437"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nvGrpSpPr>
                  <p:cNvPr id="438" name="组合 437"/>
                  <p:cNvGrpSpPr/>
                  <p:nvPr/>
                </p:nvGrpSpPr>
                <p:grpSpPr>
                  <a:xfrm>
                    <a:off x="6608301" y="4136717"/>
                    <a:ext cx="2860144" cy="1826436"/>
                    <a:chOff x="6608301" y="4136717"/>
                    <a:chExt cx="2860144" cy="1826436"/>
                  </a:xfrm>
                  <a:grpFill/>
                </p:grpSpPr>
                <p:cxnSp>
                  <p:nvCxnSpPr>
                    <p:cNvPr id="443" name="直接连接符 442"/>
                    <p:cNvCxnSpPr/>
                    <p:nvPr/>
                  </p:nvCxnSpPr>
                  <p:spPr>
                    <a:xfrm>
                      <a:off x="7515743" y="4343101"/>
                      <a:ext cx="0" cy="361550"/>
                    </a:xfrm>
                    <a:prstGeom prst="line">
                      <a:avLst/>
                    </a:prstGeom>
                    <a:grpFill/>
                    <a:ln w="19050">
                      <a:solidFill>
                        <a:srgbClr val="000000"/>
                      </a:solidFill>
                      <a:round/>
                      <a:headEnd/>
                      <a:tailEnd type="triangle" w="lg" len="lg"/>
                    </a:ln>
                  </p:spPr>
                </p:cxnSp>
                <p:sp>
                  <p:nvSpPr>
                    <p:cNvPr id="444" name="矩形 443">
                      <a:extLst>
                        <a:ext uri="{FF2B5EF4-FFF2-40B4-BE49-F238E27FC236}">
                          <a16:creationId xmlns:a16="http://schemas.microsoft.com/office/drawing/2014/main" id="{327CE1CC-D037-4CF2-8318-D9B12A452C04}"/>
                        </a:ext>
                      </a:extLst>
                    </p:cNvPr>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45" name="直接连接符 444"/>
                    <p:cNvCxnSpPr>
                      <a:stCxn id="450" idx="3"/>
                    </p:cNvCxnSpPr>
                    <p:nvPr/>
                  </p:nvCxnSpPr>
                  <p:spPr>
                    <a:xfrm>
                      <a:off x="8013720" y="5749795"/>
                      <a:ext cx="1454725" cy="0"/>
                    </a:xfrm>
                    <a:prstGeom prst="line">
                      <a:avLst/>
                    </a:prstGeom>
                    <a:grpFill/>
                    <a:ln w="19050">
                      <a:solidFill>
                        <a:srgbClr val="000000"/>
                      </a:solidFill>
                      <a:round/>
                      <a:headEnd/>
                      <a:tailEnd type="none" w="lg" len="lg"/>
                    </a:ln>
                  </p:spPr>
                </p:cxnSp>
                <p:sp>
                  <p:nvSpPr>
                    <p:cNvPr id="446" name="等腰三角形 445"/>
                    <p:cNvSpPr/>
                    <p:nvPr/>
                  </p:nvSpPr>
                  <p:spPr>
                    <a:xfrm rot="5400000" flipH="1">
                      <a:off x="8648842" y="5678219"/>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47" name="直接连接符 446"/>
                    <p:cNvCxnSpPr/>
                    <p:nvPr/>
                  </p:nvCxnSpPr>
                  <p:spPr>
                    <a:xfrm>
                      <a:off x="8156145" y="4430628"/>
                      <a:ext cx="0" cy="271378"/>
                    </a:xfrm>
                    <a:prstGeom prst="line">
                      <a:avLst/>
                    </a:prstGeom>
                    <a:grpFill/>
                    <a:ln w="19050" cap="sq">
                      <a:solidFill>
                        <a:srgbClr val="000000"/>
                      </a:solidFill>
                      <a:miter lim="800000"/>
                      <a:headEnd/>
                      <a:tailEnd type="triangle" w="lg" len="lg"/>
                    </a:ln>
                  </p:spPr>
                </p:cxnSp>
                <p:sp>
                  <p:nvSpPr>
                    <p:cNvPr id="448" name="Line 7"/>
                    <p:cNvSpPr>
                      <a:spLocks noChangeShapeType="1"/>
                    </p:cNvSpPr>
                    <p:nvPr/>
                  </p:nvSpPr>
                  <p:spPr bwMode="auto">
                    <a:xfrm flipH="1">
                      <a:off x="7728992" y="4136717"/>
                      <a:ext cx="1739453"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49" name="Line 7"/>
                    <p:cNvSpPr>
                      <a:spLocks noChangeShapeType="1"/>
                    </p:cNvSpPr>
                    <p:nvPr/>
                  </p:nvSpPr>
                  <p:spPr bwMode="auto">
                    <a:xfrm flipH="1">
                      <a:off x="8156143" y="4430628"/>
                      <a:ext cx="1312301" cy="0"/>
                    </a:xfrm>
                    <a:prstGeom prst="line">
                      <a:avLst/>
                    </a:prstGeom>
                    <a:grpFill/>
                    <a:ln w="19050" cap="sq">
                      <a:solidFill>
                        <a:srgbClr val="000000"/>
                      </a:solidFill>
                      <a:miter lim="800000"/>
                      <a:headEnd/>
                      <a:tailEnd type="none" w="med"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50"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451" name="直接连接符 450"/>
                    <p:cNvCxnSpPr/>
                    <p:nvPr/>
                  </p:nvCxnSpPr>
                  <p:spPr>
                    <a:xfrm>
                      <a:off x="7810957" y="5185414"/>
                      <a:ext cx="0" cy="340232"/>
                    </a:xfrm>
                    <a:prstGeom prst="line">
                      <a:avLst/>
                    </a:prstGeom>
                    <a:grpFill/>
                    <a:ln w="19050">
                      <a:solidFill>
                        <a:srgbClr val="000000"/>
                      </a:solidFill>
                      <a:round/>
                      <a:headEnd/>
                      <a:tailEnd type="triangle" w="lg" len="lg"/>
                    </a:ln>
                  </p:spPr>
                </p:cxnSp>
                <p:sp>
                  <p:nvSpPr>
                    <p:cNvPr id="452"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453"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sp>
                  <p:nvSpPr>
                    <p:cNvPr id="454" name="Line 7"/>
                    <p:cNvSpPr>
                      <a:spLocks noChangeShapeType="1"/>
                    </p:cNvSpPr>
                    <p:nvPr/>
                  </p:nvSpPr>
                  <p:spPr bwMode="auto">
                    <a:xfrm flipH="1">
                      <a:off x="6608301" y="4987244"/>
                      <a:ext cx="828688"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439"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440"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441"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2"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p>
                </p:txBody>
              </p:sp>
            </p:grpSp>
            <p:cxnSp>
              <p:nvCxnSpPr>
                <p:cNvPr id="430" name="直接箭头连接符 429"/>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31" name="直接箭头连接符 430"/>
                <p:cNvCxnSpPr/>
                <p:nvPr/>
              </p:nvCxnSpPr>
              <p:spPr>
                <a:xfrm rot="5400000" flipV="1">
                  <a:off x="5983433" y="5031228"/>
                  <a:ext cx="312595" cy="0"/>
                </a:xfrm>
                <a:prstGeom prst="straightConnector1">
                  <a:avLst/>
                </a:prstGeom>
                <a:grpFill/>
                <a:ln w="19050">
                  <a:solidFill>
                    <a:srgbClr val="000000"/>
                  </a:solidFill>
                  <a:round/>
                  <a:headEnd/>
                  <a:tailEnd type="triangle" w="lg" len="lg"/>
                </a:ln>
              </p:spPr>
            </p:cxnSp>
            <p:sp>
              <p:nvSpPr>
                <p:cNvPr id="432"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3"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4" name="Rectangle 104"/>
                <p:cNvSpPr>
                  <a:spLocks noChangeArrowheads="1"/>
                </p:cNvSpPr>
                <p:nvPr/>
              </p:nvSpPr>
              <p:spPr bwMode="auto">
                <a:xfrm>
                  <a:off x="5884534" y="4465749"/>
                  <a:ext cx="51039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426"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grpSp>
        <p:nvGrpSpPr>
          <p:cNvPr id="459" name="组合 458"/>
          <p:cNvGrpSpPr/>
          <p:nvPr/>
        </p:nvGrpSpPr>
        <p:grpSpPr>
          <a:xfrm>
            <a:off x="5557179" y="1469408"/>
            <a:ext cx="3566805" cy="2168470"/>
            <a:chOff x="5557179" y="1469408"/>
            <a:chExt cx="3566805" cy="2168470"/>
          </a:xfrm>
          <a:noFill/>
        </p:grpSpPr>
        <p:sp>
          <p:nvSpPr>
            <p:cNvPr id="460"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headEnd/>
              <a:tailEnd/>
            </a:ln>
            <a:effectLst>
              <a:outerShdw blurRad="50800" dist="38100" dir="2700000" algn="tl" rotWithShape="0">
                <a:prstClr val="black">
                  <a:alpha val="40000"/>
                </a:prstClr>
              </a:outerShdw>
            </a:effectLst>
          </p:spPr>
          <p:txBody>
            <a:bodyPr vert="horz" wrap="square" lIns="86699" tIns="43349" rIns="86699" bIns="43349" numCol="1" anchor="ctr" anchorCtr="1" compatLnSpc="1">
              <a:prstTxWarp prst="textNoShape">
                <a:avLst/>
              </a:prstTxWarp>
            </a:bodyPr>
            <a:lstStyle/>
            <a:p>
              <a:pPr algn="ctr" defTabSz="866943"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p>
          </p:txBody>
        </p:sp>
        <p:cxnSp>
          <p:nvCxnSpPr>
            <p:cNvPr id="461" name="直接连接符 460"/>
            <p:cNvCxnSpPr/>
            <p:nvPr/>
          </p:nvCxnSpPr>
          <p:spPr>
            <a:xfrm flipH="1">
              <a:off x="6403153" y="3049806"/>
              <a:ext cx="1046745" cy="0"/>
            </a:xfrm>
            <a:prstGeom prst="line">
              <a:avLst/>
            </a:prstGeom>
            <a:grpFill/>
            <a:ln w="19050">
              <a:solidFill>
                <a:srgbClr val="000000"/>
              </a:solidFill>
              <a:round/>
              <a:headEnd/>
              <a:tailEnd type="none" w="lg" len="lg"/>
            </a:ln>
          </p:spPr>
        </p:cxnSp>
        <p:sp>
          <p:nvSpPr>
            <p:cNvPr id="462" name="等腰三角形 461"/>
            <p:cNvSpPr/>
            <p:nvPr/>
          </p:nvSpPr>
          <p:spPr>
            <a:xfrm rot="16200000">
              <a:off x="6809050" y="2970267"/>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pPr algn="ctr"/>
              <a:endParaRPr lang="zh-CN" altLang="en-US" sz="1200">
                <a:latin typeface="Segoe UI Black" panose="020B0A02040204020203" pitchFamily="34" charset="0"/>
                <a:cs typeface="Segoe UI Black" panose="020B0A02040204020203" pitchFamily="34" charset="0"/>
              </a:endParaRPr>
            </a:p>
          </p:txBody>
        </p:sp>
        <p:sp>
          <p:nvSpPr>
            <p:cNvPr id="463" name="Line 7"/>
            <p:cNvSpPr>
              <a:spLocks noChangeShapeType="1"/>
            </p:cNvSpPr>
            <p:nvPr/>
          </p:nvSpPr>
          <p:spPr bwMode="auto">
            <a:xfrm>
              <a:off x="6400896" y="3197651"/>
              <a:ext cx="1046744"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64" name="直接连接符 463"/>
            <p:cNvCxnSpPr/>
            <p:nvPr/>
          </p:nvCxnSpPr>
          <p:spPr>
            <a:xfrm>
              <a:off x="8319750" y="3213009"/>
              <a:ext cx="783831" cy="0"/>
            </a:xfrm>
            <a:prstGeom prst="line">
              <a:avLst/>
            </a:prstGeom>
            <a:grpFill/>
            <a:ln w="19050">
              <a:solidFill>
                <a:srgbClr val="000000"/>
              </a:solidFill>
              <a:round/>
              <a:headEnd/>
              <a:tailEnd type="none" w="lg" len="lg"/>
            </a:ln>
          </p:spPr>
        </p:cxnSp>
        <p:sp>
          <p:nvSpPr>
            <p:cNvPr id="465" name="等腰三角形 464"/>
            <p:cNvSpPr/>
            <p:nvPr/>
          </p:nvSpPr>
          <p:spPr>
            <a:xfrm rot="5400000" flipH="1">
              <a:off x="8633618" y="3152754"/>
              <a:ext cx="150880" cy="141013"/>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6" name="Line 7"/>
            <p:cNvSpPr>
              <a:spLocks noChangeShapeType="1"/>
            </p:cNvSpPr>
            <p:nvPr/>
          </p:nvSpPr>
          <p:spPr bwMode="auto">
            <a:xfrm flipH="1">
              <a:off x="8310220" y="2249954"/>
              <a:ext cx="812675"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67"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468"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469" name="直接箭头连接符 468"/>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470"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71" name="直接箭头连接符 470"/>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472" name="Line 7"/>
            <p:cNvSpPr>
              <a:spLocks noChangeShapeType="1"/>
            </p:cNvSpPr>
            <p:nvPr/>
          </p:nvSpPr>
          <p:spPr bwMode="auto">
            <a:xfrm flipH="1">
              <a:off x="8311309" y="3056935"/>
              <a:ext cx="812675" cy="0"/>
            </a:xfrm>
            <a:prstGeom prst="line">
              <a:avLst/>
            </a:prstGeom>
            <a:grpFill/>
            <a:ln w="19050">
              <a:solidFill>
                <a:schemeClr val="tx1"/>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cxnSp>
          <p:nvCxnSpPr>
            <p:cNvPr id="473" name="直接箭头连接符 472"/>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474" name="组合 473"/>
            <p:cNvGrpSpPr/>
            <p:nvPr/>
          </p:nvGrpSpPr>
          <p:grpSpPr>
            <a:xfrm>
              <a:off x="7627329" y="3359499"/>
              <a:ext cx="499781" cy="278379"/>
              <a:chOff x="1081011" y="4795829"/>
              <a:chExt cx="527112" cy="293603"/>
            </a:xfrm>
            <a:grpFill/>
          </p:grpSpPr>
          <p:cxnSp>
            <p:nvCxnSpPr>
              <p:cNvPr id="484" name="直接箭头连接符 483"/>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485" name="直接箭头连接符 484"/>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475"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476"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p>
          </p:txBody>
        </p:sp>
        <p:sp>
          <p:nvSpPr>
            <p:cNvPr id="477"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8"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0"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1"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2" name="Line 7"/>
            <p:cNvSpPr>
              <a:spLocks noChangeShapeType="1"/>
            </p:cNvSpPr>
            <p:nvPr/>
          </p:nvSpPr>
          <p:spPr bwMode="auto">
            <a:xfrm flipH="1">
              <a:off x="6400896" y="2352661"/>
              <a:ext cx="1038419"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sp>
          <p:nvSpPr>
            <p:cNvPr id="483"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486" name="组合 485"/>
          <p:cNvGrpSpPr/>
          <p:nvPr/>
        </p:nvGrpSpPr>
        <p:grpSpPr>
          <a:xfrm>
            <a:off x="9209932" y="3236717"/>
            <a:ext cx="2408560" cy="772225"/>
            <a:chOff x="9209932" y="3236717"/>
            <a:chExt cx="2408560" cy="772225"/>
          </a:xfrm>
          <a:noFill/>
        </p:grpSpPr>
        <p:sp>
          <p:nvSpPr>
            <p:cNvPr id="487"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nvGrpSpPr>
            <p:cNvPr id="488" name="组合 487"/>
            <p:cNvGrpSpPr/>
            <p:nvPr/>
          </p:nvGrpSpPr>
          <p:grpSpPr>
            <a:xfrm>
              <a:off x="9209932" y="3236717"/>
              <a:ext cx="2408560" cy="772225"/>
              <a:chOff x="9209932" y="3236717"/>
              <a:chExt cx="2408560" cy="772225"/>
            </a:xfrm>
            <a:grpFill/>
          </p:grpSpPr>
          <p:sp>
            <p:nvSpPr>
              <p:cNvPr id="489"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90" name="组合 489"/>
              <p:cNvGrpSpPr/>
              <p:nvPr/>
            </p:nvGrpSpPr>
            <p:grpSpPr>
              <a:xfrm>
                <a:off x="9209932" y="3298292"/>
                <a:ext cx="2408560" cy="710650"/>
                <a:chOff x="9570959" y="3543889"/>
                <a:chExt cx="2540278" cy="749514"/>
              </a:xfrm>
              <a:grpFill/>
            </p:grpSpPr>
            <p:sp>
              <p:nvSpPr>
                <p:cNvPr id="493"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494" name="Line 7"/>
                <p:cNvSpPr>
                  <a:spLocks noChangeShapeType="1"/>
                </p:cNvSpPr>
                <p:nvPr/>
              </p:nvSpPr>
              <p:spPr bwMode="auto">
                <a:xfrm>
                  <a:off x="9570959" y="3693080"/>
                  <a:ext cx="768531" cy="0"/>
                </a:xfrm>
                <a:prstGeom prst="line">
                  <a:avLst/>
                </a:prstGeom>
                <a:grp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495" name="组合 494"/>
                <p:cNvGrpSpPr/>
                <p:nvPr/>
              </p:nvGrpSpPr>
              <p:grpSpPr>
                <a:xfrm rot="16200000">
                  <a:off x="9875660" y="3482511"/>
                  <a:ext cx="159131" cy="768533"/>
                  <a:chOff x="6712622" y="6427719"/>
                  <a:chExt cx="159131" cy="768533"/>
                </a:xfrm>
                <a:grpFill/>
              </p:grpSpPr>
              <p:cxnSp>
                <p:nvCxnSpPr>
                  <p:cNvPr id="498" name="直接连接符 497"/>
                  <p:cNvCxnSpPr/>
                  <p:nvPr/>
                </p:nvCxnSpPr>
                <p:spPr>
                  <a:xfrm rot="5400000" flipH="1">
                    <a:off x="6407921" y="6811986"/>
                    <a:ext cx="768533" cy="0"/>
                  </a:xfrm>
                  <a:prstGeom prst="line">
                    <a:avLst/>
                  </a:prstGeom>
                  <a:grpFill/>
                  <a:ln w="19050">
                    <a:solidFill>
                      <a:srgbClr val="000000"/>
                    </a:solidFill>
                    <a:round/>
                    <a:headEnd/>
                    <a:tailEnd type="none" w="lg" len="lg"/>
                  </a:ln>
                </p:spPr>
              </p:cxnSp>
              <p:sp>
                <p:nvSpPr>
                  <p:cNvPr id="499" name="等腰三角形 498"/>
                  <p:cNvSpPr/>
                  <p:nvPr/>
                </p:nvSpPr>
                <p:spPr>
                  <a:xfrm>
                    <a:off x="6712622" y="6708917"/>
                    <a:ext cx="159131" cy="148725"/>
                  </a:xfrm>
                  <a:prstGeom prst="triangle">
                    <a:avLst/>
                  </a:prstGeom>
                  <a:solidFill>
                    <a:schemeClr val="bg1"/>
                  </a:solidFill>
                  <a:ln w="19050">
                    <a:solidFill>
                      <a:srgbClr val="00000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cxnSp>
              <p:nvCxnSpPr>
                <p:cNvPr id="496" name="直接箭头连接符 495"/>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497"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defPPr>
                    <a:defRPr lang="zh-CN"/>
                  </a:defPPr>
                  <a:lvl1pPr marR="0" lvl="0" indent="0" eaLnBrk="0" fontAlgn="base" hangingPunct="0">
                    <a:lnSpc>
                      <a:spcPct val="100000"/>
                    </a:lnSpc>
                    <a:spcBef>
                      <a:spcPct val="0"/>
                    </a:spcBef>
                    <a:spcAft>
                      <a:spcPct val="0"/>
                    </a:spcAft>
                    <a:buClrTx/>
                    <a:buSzTx/>
                    <a:buFontTx/>
                    <a:buNone/>
                    <a:tabLst/>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491" name="直接箭头连接符 490"/>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92" name="直接箭头连接符 491"/>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sp>
        <p:nvSpPr>
          <p:cNvPr id="500" name="Line 7"/>
          <p:cNvSpPr>
            <a:spLocks noChangeShapeType="1"/>
          </p:cNvSpPr>
          <p:nvPr/>
        </p:nvSpPr>
        <p:spPr bwMode="auto">
          <a:xfrm>
            <a:off x="6780845" y="6011843"/>
            <a:ext cx="502512" cy="0"/>
          </a:xfrm>
          <a:prstGeom prst="line">
            <a:avLst/>
          </a:prstGeom>
          <a:noFill/>
          <a:ln w="57150">
            <a:solidFill>
              <a:srgbClr val="000000"/>
            </a:solidFill>
            <a:round/>
            <a:headE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sp>
        <p:nvSpPr>
          <p:cNvPr id="50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prstTxWarp prst="textNoShape">
              <a:avLst/>
            </a:prstTxWarp>
          </a:bodyPr>
          <a:lstStyle/>
          <a:p>
            <a:endParaRPr lang="zh-CN" altLang="en-US" sz="3792">
              <a:latin typeface="Segoe UI" panose="020B0502040204020203" pitchFamily="34" charset="0"/>
              <a:cs typeface="Segoe UI" panose="020B0502040204020203" pitchFamily="34" charset="0"/>
            </a:endParaRPr>
          </a:p>
        </p:txBody>
      </p:sp>
      <p:grpSp>
        <p:nvGrpSpPr>
          <p:cNvPr id="558" name="组合 557"/>
          <p:cNvGrpSpPr/>
          <p:nvPr/>
        </p:nvGrpSpPr>
        <p:grpSpPr>
          <a:xfrm>
            <a:off x="7125939" y="4367229"/>
            <a:ext cx="861720" cy="272017"/>
            <a:chOff x="7135987" y="4357181"/>
            <a:chExt cx="861720" cy="272017"/>
          </a:xfrm>
        </p:grpSpPr>
        <p:sp>
          <p:nvSpPr>
            <p:cNvPr id="561"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562"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sp>
        <p:nvSpPr>
          <p:cNvPr id="325" name="TextBox 24"/>
          <p:cNvSpPr txBox="1"/>
          <p:nvPr/>
        </p:nvSpPr>
        <p:spPr>
          <a:xfrm>
            <a:off x="1006699" y="2624242"/>
            <a:ext cx="4140694" cy="612475"/>
          </a:xfrm>
          <a:prstGeom prst="rect">
            <a:avLst/>
          </a:prstGeom>
          <a:noFill/>
        </p:spPr>
        <p:txBody>
          <a:bodyPr wrap="square" rtlCol="0">
            <a:spAutoFit/>
          </a:bodyPr>
          <a:lstStyle/>
          <a:p>
            <a:pPr>
              <a:lnSpc>
                <a:spcPct val="130000"/>
              </a:lnSpc>
              <a:spcBef>
                <a:spcPts val="569"/>
              </a:spcBef>
              <a:spcAft>
                <a:spcPts val="569"/>
              </a:spcAft>
            </a:pP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R[</a:t>
            </a:r>
            <a:r>
              <a:rPr lang="en-US" altLang="zh-CN" sz="2600" b="1" dirty="0" err="1">
                <a:solidFill>
                  <a:srgbClr val="C00000"/>
                </a:solidFill>
                <a:latin typeface="微软雅黑" panose="020B0503020204020204" pitchFamily="34" charset="-122"/>
                <a:ea typeface="微软雅黑" panose="020B0503020204020204" pitchFamily="34" charset="-122"/>
                <a:sym typeface="Arial" panose="020B0604020202020204" pitchFamily="34" charset="0"/>
              </a:rPr>
              <a:t>rs</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 + R[</a:t>
            </a:r>
            <a:r>
              <a:rPr lang="en-US" altLang="zh-CN" sz="2600" b="1" dirty="0" err="1">
                <a:solidFill>
                  <a:srgbClr val="C00000"/>
                </a:solidFill>
                <a:latin typeface="微软雅黑" panose="020B0503020204020204" pitchFamily="34" charset="-122"/>
                <a:ea typeface="微软雅黑" panose="020B0503020204020204" pitchFamily="34" charset="-122"/>
                <a:sym typeface="Arial" panose="020B0604020202020204" pitchFamily="34" charset="0"/>
              </a:rPr>
              <a:t>rt</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6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R[</a:t>
            </a:r>
            <a:r>
              <a:rPr lang="en-US" altLang="zh-CN" sz="2600" b="1" dirty="0" err="1">
                <a:solidFill>
                  <a:srgbClr val="0000FF"/>
                </a:solidFill>
                <a:latin typeface="微软雅黑" panose="020B0503020204020204" pitchFamily="34" charset="-122"/>
                <a:ea typeface="微软雅黑" panose="020B0503020204020204" pitchFamily="34" charset="-122"/>
                <a:sym typeface="Arial" panose="020B0604020202020204" pitchFamily="34" charset="0"/>
              </a:rPr>
              <a:t>rd</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p>
        </p:txBody>
      </p:sp>
      <p:sp>
        <p:nvSpPr>
          <p:cNvPr id="287" name="Rectangle 104"/>
          <p:cNvSpPr>
            <a:spLocks noChangeArrowheads="1"/>
          </p:cNvSpPr>
          <p:nvPr/>
        </p:nvSpPr>
        <p:spPr bwMode="auto">
          <a:xfrm>
            <a:off x="7053394" y="3670553"/>
            <a:ext cx="399191" cy="404590"/>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538" name="Rectangle 104"/>
          <p:cNvSpPr>
            <a:spLocks noChangeArrowheads="1"/>
          </p:cNvSpPr>
          <p:nvPr/>
        </p:nvSpPr>
        <p:spPr bwMode="auto">
          <a:xfrm>
            <a:off x="7336837" y="5183984"/>
            <a:ext cx="399192"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grpSp>
        <p:nvGrpSpPr>
          <p:cNvPr id="326" name="组合 325"/>
          <p:cNvGrpSpPr/>
          <p:nvPr/>
        </p:nvGrpSpPr>
        <p:grpSpPr>
          <a:xfrm>
            <a:off x="6660877" y="1226542"/>
            <a:ext cx="4932162" cy="4934647"/>
            <a:chOff x="6660877" y="1226542"/>
            <a:chExt cx="4932162" cy="4934647"/>
          </a:xfrm>
        </p:grpSpPr>
        <p:grpSp>
          <p:nvGrpSpPr>
            <p:cNvPr id="327" name="组合 326"/>
            <p:cNvGrpSpPr/>
            <p:nvPr/>
          </p:nvGrpSpPr>
          <p:grpSpPr>
            <a:xfrm>
              <a:off x="11059230" y="4601403"/>
              <a:ext cx="533809" cy="383918"/>
              <a:chOff x="11059230" y="4601403"/>
              <a:chExt cx="533809" cy="383918"/>
            </a:xfrm>
          </p:grpSpPr>
          <p:cxnSp>
            <p:nvCxnSpPr>
              <p:cNvPr id="381" name="直接箭头连接符 380"/>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382"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grpSp>
          <p:nvGrpSpPr>
            <p:cNvPr id="328" name="组合 327"/>
            <p:cNvGrpSpPr/>
            <p:nvPr/>
          </p:nvGrpSpPr>
          <p:grpSpPr>
            <a:xfrm>
              <a:off x="6660877" y="1226542"/>
              <a:ext cx="4451290" cy="4934647"/>
              <a:chOff x="6660877" y="1226542"/>
              <a:chExt cx="4451290" cy="4934647"/>
            </a:xfrm>
          </p:grpSpPr>
          <p:grpSp>
            <p:nvGrpSpPr>
              <p:cNvPr id="329" name="组合 328"/>
              <p:cNvGrpSpPr/>
              <p:nvPr/>
            </p:nvGrpSpPr>
            <p:grpSpPr>
              <a:xfrm>
                <a:off x="9216337" y="4731932"/>
                <a:ext cx="728683" cy="150880"/>
                <a:chOff x="9216337" y="4731932"/>
                <a:chExt cx="728683" cy="150880"/>
              </a:xfrm>
            </p:grpSpPr>
            <p:cxnSp>
              <p:nvCxnSpPr>
                <p:cNvPr id="379" name="直接连接符 378"/>
                <p:cNvCxnSpPr/>
                <p:nvPr/>
              </p:nvCxnSpPr>
              <p:spPr>
                <a:xfrm flipH="1">
                  <a:off x="9216337" y="4807372"/>
                  <a:ext cx="728683" cy="0"/>
                </a:xfrm>
                <a:prstGeom prst="line">
                  <a:avLst/>
                </a:prstGeom>
                <a:noFill/>
                <a:ln w="57150">
                  <a:solidFill>
                    <a:srgbClr val="FF66FF"/>
                  </a:solidFill>
                  <a:round/>
                  <a:headEnd/>
                  <a:tailEnd type="none" w="lg" len="lg"/>
                </a:ln>
              </p:spPr>
            </p:cxnSp>
            <p:sp>
              <p:nvSpPr>
                <p:cNvPr id="380" name="等腰三角形 379"/>
                <p:cNvSpPr/>
                <p:nvPr/>
              </p:nvSpPr>
              <p:spPr>
                <a:xfrm rot="16200000">
                  <a:off x="9478020" y="4736865"/>
                  <a:ext cx="150880" cy="141013"/>
                </a:xfrm>
                <a:prstGeom prst="triangle">
                  <a:avLst/>
                </a:prstGeom>
                <a:solidFill>
                  <a:schemeClr val="bg1"/>
                </a:solidFill>
                <a:ln w="19050">
                  <a:solidFill>
                    <a:srgbClr val="FF66FF"/>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331" name="组合 330"/>
              <p:cNvGrpSpPr/>
              <p:nvPr/>
            </p:nvGrpSpPr>
            <p:grpSpPr>
              <a:xfrm>
                <a:off x="6660877" y="3861854"/>
                <a:ext cx="389597" cy="231896"/>
                <a:chOff x="6658496" y="3857092"/>
                <a:chExt cx="389597" cy="231896"/>
              </a:xfrm>
            </p:grpSpPr>
            <p:cxnSp>
              <p:nvCxnSpPr>
                <p:cNvPr id="377" name="直接箭头连接符 376"/>
                <p:cNvCxnSpPr/>
                <p:nvPr/>
              </p:nvCxnSpPr>
              <p:spPr>
                <a:xfrm>
                  <a:off x="6674862" y="3867156"/>
                  <a:ext cx="373231" cy="0"/>
                </a:xfrm>
                <a:prstGeom prst="straightConnector1">
                  <a:avLst/>
                </a:prstGeom>
                <a:noFill/>
                <a:ln w="25400">
                  <a:solidFill>
                    <a:srgbClr val="FF0000"/>
                  </a:solidFill>
                  <a:round/>
                  <a:headEnd w="lg" len="lg"/>
                  <a:tailEnd type="stealth" w="lg" len="lg"/>
                </a:ln>
              </p:spPr>
            </p:cxnSp>
            <p:sp>
              <p:nvSpPr>
                <p:cNvPr id="378"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p>
              </p:txBody>
            </p:sp>
          </p:grpSp>
          <p:sp>
            <p:nvSpPr>
              <p:cNvPr id="332" name="上下箭头 331"/>
              <p:cNvSpPr/>
              <p:nvPr/>
            </p:nvSpPr>
            <p:spPr>
              <a:xfrm>
                <a:off x="9074049" y="1226542"/>
                <a:ext cx="177326" cy="4934647"/>
              </a:xfrm>
              <a:prstGeom prst="upDownArrow">
                <a:avLst/>
              </a:prstGeom>
              <a:solidFill>
                <a:srgbClr val="FF66FF"/>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333" name="组合 332"/>
              <p:cNvGrpSpPr/>
              <p:nvPr/>
            </p:nvGrpSpPr>
            <p:grpSpPr>
              <a:xfrm>
                <a:off x="6674703" y="3527618"/>
                <a:ext cx="292482" cy="292482"/>
                <a:chOff x="4039397" y="292531"/>
                <a:chExt cx="799099" cy="799099"/>
              </a:xfrm>
            </p:grpSpPr>
            <p:sp>
              <p:nvSpPr>
                <p:cNvPr id="375" name="椭圆 374"/>
                <p:cNvSpPr/>
                <p:nvPr/>
              </p:nvSpPr>
              <p:spPr>
                <a:xfrm>
                  <a:off x="4039397" y="292531"/>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6" name="图片 375"/>
                <p:cNvPicPr>
                  <a:picLocks noChangeAspect="1"/>
                </p:cNvPicPr>
                <p:nvPr/>
              </p:nvPicPr>
              <p:blipFill>
                <a:blip r:embed="rId4">
                  <a:clrChange>
                    <a:clrFrom>
                      <a:srgbClr val="FFFFFF"/>
                    </a:clrFrom>
                    <a:clrTo>
                      <a:srgbClr val="FFFFFF">
                        <a:alpha val="0"/>
                      </a:srgbClr>
                    </a:clrTo>
                  </a:clrChange>
                </a:blip>
                <a:stretch>
                  <a:fillRect/>
                </a:stretch>
              </p:blipFill>
              <p:spPr>
                <a:xfrm>
                  <a:off x="4183539" y="462735"/>
                  <a:ext cx="552450" cy="466724"/>
                </a:xfrm>
                <a:prstGeom prst="rect">
                  <a:avLst/>
                </a:prstGeom>
                <a:solidFill>
                  <a:schemeClr val="accent1">
                    <a:lumMod val="20000"/>
                    <a:lumOff val="80000"/>
                  </a:schemeClr>
                </a:solidFill>
              </p:spPr>
            </p:pic>
          </p:grpSp>
          <p:grpSp>
            <p:nvGrpSpPr>
              <p:cNvPr id="334" name="组合 333"/>
              <p:cNvGrpSpPr/>
              <p:nvPr/>
            </p:nvGrpSpPr>
            <p:grpSpPr>
              <a:xfrm>
                <a:off x="9960717" y="5282521"/>
                <a:ext cx="505805" cy="692511"/>
                <a:chOff x="9960717" y="5282521"/>
                <a:chExt cx="505805" cy="692511"/>
              </a:xfrm>
            </p:grpSpPr>
            <p:sp>
              <p:nvSpPr>
                <p:cNvPr id="365" name="Line 7"/>
                <p:cNvSpPr>
                  <a:spLocks noChangeShapeType="1"/>
                </p:cNvSpPr>
                <p:nvPr/>
              </p:nvSpPr>
              <p:spPr bwMode="auto">
                <a:xfrm rot="16200000">
                  <a:off x="10043426" y="5439363"/>
                  <a:ext cx="313684" cy="0"/>
                </a:xfrm>
                <a:prstGeom prst="line">
                  <a:avLst/>
                </a:prstGeom>
                <a:noFill/>
                <a:ln w="57150">
                  <a:solidFill>
                    <a:srgbClr val="FF66FF"/>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366" name="组合 365"/>
                <p:cNvGrpSpPr/>
                <p:nvPr/>
              </p:nvGrpSpPr>
              <p:grpSpPr>
                <a:xfrm>
                  <a:off x="9960717" y="5491899"/>
                  <a:ext cx="505805" cy="483133"/>
                  <a:chOff x="9960717" y="5491899"/>
                  <a:chExt cx="505805" cy="483133"/>
                </a:xfrm>
              </p:grpSpPr>
              <p:sp>
                <p:nvSpPr>
                  <p:cNvPr id="367" name="Line 7"/>
                  <p:cNvSpPr>
                    <a:spLocks noChangeShapeType="1"/>
                  </p:cNvSpPr>
                  <p:nvPr/>
                </p:nvSpPr>
                <p:spPr bwMode="auto">
                  <a:xfrm rot="16200000">
                    <a:off x="10012983" y="5857285"/>
                    <a:ext cx="235494" cy="0"/>
                  </a:xfrm>
                  <a:prstGeom prst="line">
                    <a:avLst/>
                  </a:prstGeom>
                  <a:noFill/>
                  <a:ln w="57150">
                    <a:solidFill>
                      <a:srgbClr val="FF66FF"/>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368" name="组合 367"/>
                  <p:cNvGrpSpPr/>
                  <p:nvPr/>
                </p:nvGrpSpPr>
                <p:grpSpPr>
                  <a:xfrm>
                    <a:off x="9960717" y="5491899"/>
                    <a:ext cx="505805" cy="276999"/>
                    <a:chOff x="5347918" y="5557244"/>
                    <a:chExt cx="505805" cy="276999"/>
                  </a:xfrm>
                  <a:noFill/>
                </p:grpSpPr>
                <p:sp>
                  <p:nvSpPr>
                    <p:cNvPr id="370" name="流程图: 手动操作 369">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71" name="矩形 370">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374" name="矩形 373">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sp>
            <p:nvSpPr>
              <p:cNvPr id="335"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nvGrpSpPr>
              <p:cNvPr id="337" name="组合 336"/>
              <p:cNvGrpSpPr/>
              <p:nvPr/>
            </p:nvGrpSpPr>
            <p:grpSpPr>
              <a:xfrm>
                <a:off x="9957022" y="4191812"/>
                <a:ext cx="1155145" cy="1187188"/>
                <a:chOff x="9957022" y="4191812"/>
                <a:chExt cx="1155145" cy="1187188"/>
              </a:xfrm>
            </p:grpSpPr>
            <p:grpSp>
              <p:nvGrpSpPr>
                <p:cNvPr id="357" name="组合 356"/>
                <p:cNvGrpSpPr/>
                <p:nvPr/>
              </p:nvGrpSpPr>
              <p:grpSpPr>
                <a:xfrm>
                  <a:off x="9957022" y="4191812"/>
                  <a:ext cx="1155145" cy="1187188"/>
                  <a:chOff x="9957022" y="4191812"/>
                  <a:chExt cx="1155145" cy="1187188"/>
                </a:xfrm>
              </p:grpSpPr>
              <p:sp>
                <p:nvSpPr>
                  <p:cNvPr id="362" name="Rectangle 104"/>
                  <p:cNvSpPr>
                    <a:spLocks noChangeArrowheads="1"/>
                  </p:cNvSpPr>
                  <p:nvPr/>
                </p:nvSpPr>
                <p:spPr bwMode="auto">
                  <a:xfrm>
                    <a:off x="9957022" y="4191812"/>
                    <a:ext cx="1077271" cy="1057709"/>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3"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4"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61"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30" name="Line 7"/>
              <p:cNvSpPr>
                <a:spLocks noChangeShapeType="1"/>
              </p:cNvSpPr>
              <p:nvPr/>
            </p:nvSpPr>
            <p:spPr bwMode="auto">
              <a:xfrm flipH="1">
                <a:off x="7468088" y="3853917"/>
                <a:ext cx="1649261" cy="0"/>
              </a:xfrm>
              <a:prstGeom prst="line">
                <a:avLst/>
              </a:prstGeom>
              <a:noFill/>
              <a:ln w="57150">
                <a:solidFill>
                  <a:srgbClr val="FF66FF"/>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grpSp>
        <p:nvGrpSpPr>
          <p:cNvPr id="289" name="组合 288"/>
          <p:cNvGrpSpPr/>
          <p:nvPr/>
        </p:nvGrpSpPr>
        <p:grpSpPr>
          <a:xfrm>
            <a:off x="6918833" y="1226542"/>
            <a:ext cx="4674206" cy="4934647"/>
            <a:chOff x="6918833" y="1226542"/>
            <a:chExt cx="4674206" cy="4934647"/>
          </a:xfrm>
        </p:grpSpPr>
        <p:grpSp>
          <p:nvGrpSpPr>
            <p:cNvPr id="290" name="组合 289"/>
            <p:cNvGrpSpPr/>
            <p:nvPr/>
          </p:nvGrpSpPr>
          <p:grpSpPr>
            <a:xfrm>
              <a:off x="6918833" y="1226542"/>
              <a:ext cx="4674206" cy="4934647"/>
              <a:chOff x="6918833" y="1226542"/>
              <a:chExt cx="4674206" cy="4934647"/>
            </a:xfrm>
          </p:grpSpPr>
          <p:grpSp>
            <p:nvGrpSpPr>
              <p:cNvPr id="292" name="组合 291"/>
              <p:cNvGrpSpPr/>
              <p:nvPr/>
            </p:nvGrpSpPr>
            <p:grpSpPr>
              <a:xfrm>
                <a:off x="6918833" y="1226542"/>
                <a:ext cx="4674206" cy="4934647"/>
                <a:chOff x="6918833" y="1226542"/>
                <a:chExt cx="4674206" cy="4934647"/>
              </a:xfrm>
            </p:grpSpPr>
            <p:grpSp>
              <p:nvGrpSpPr>
                <p:cNvPr id="294" name="组合 293"/>
                <p:cNvGrpSpPr/>
                <p:nvPr/>
              </p:nvGrpSpPr>
              <p:grpSpPr>
                <a:xfrm>
                  <a:off x="6918833" y="1226542"/>
                  <a:ext cx="4674206" cy="4934647"/>
                  <a:chOff x="6918833" y="1226542"/>
                  <a:chExt cx="4674206" cy="4934647"/>
                </a:xfrm>
              </p:grpSpPr>
              <p:grpSp>
                <p:nvGrpSpPr>
                  <p:cNvPr id="347" name="组合 346"/>
                  <p:cNvGrpSpPr/>
                  <p:nvPr/>
                </p:nvGrpSpPr>
                <p:grpSpPr>
                  <a:xfrm>
                    <a:off x="6918833" y="1226542"/>
                    <a:ext cx="4674206" cy="4934647"/>
                    <a:chOff x="6918833" y="1226542"/>
                    <a:chExt cx="4674206" cy="4934647"/>
                  </a:xfrm>
                </p:grpSpPr>
                <p:grpSp>
                  <p:nvGrpSpPr>
                    <p:cNvPr id="349" name="组合 348"/>
                    <p:cNvGrpSpPr/>
                    <p:nvPr/>
                  </p:nvGrpSpPr>
                  <p:grpSpPr>
                    <a:xfrm>
                      <a:off x="9417794" y="5632091"/>
                      <a:ext cx="585518" cy="412670"/>
                      <a:chOff x="9570242" y="5784920"/>
                      <a:chExt cx="585518" cy="412670"/>
                    </a:xfrm>
                  </p:grpSpPr>
                  <p:cxnSp>
                    <p:nvCxnSpPr>
                      <p:cNvPr id="534" name="直接箭头连接符 533"/>
                      <p:cNvCxnSpPr/>
                      <p:nvPr/>
                    </p:nvCxnSpPr>
                    <p:spPr>
                      <a:xfrm>
                        <a:off x="9832994" y="5784920"/>
                        <a:ext cx="322766" cy="0"/>
                      </a:xfrm>
                      <a:prstGeom prst="straightConnector1">
                        <a:avLst/>
                      </a:prstGeom>
                      <a:noFill/>
                      <a:ln w="25400">
                        <a:solidFill>
                          <a:srgbClr val="FF0000"/>
                        </a:solidFill>
                        <a:round/>
                        <a:headEnd w="lg" len="lg"/>
                        <a:tailEnd type="stealth" w="lg" len="lg"/>
                      </a:ln>
                    </p:spPr>
                  </p:cxnSp>
                  <p:sp>
                    <p:nvSpPr>
                      <p:cNvPr id="535" name="Text Box 54"/>
                      <p:cNvSpPr txBox="1">
                        <a:spLocks noChangeArrowheads="1"/>
                      </p:cNvSpPr>
                      <p:nvPr/>
                    </p:nvSpPr>
                    <p:spPr bwMode="auto">
                      <a:xfrm>
                        <a:off x="9570242" y="5813671"/>
                        <a:ext cx="518650" cy="38391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algn="ct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50" name="组合 349"/>
                    <p:cNvGrpSpPr/>
                    <p:nvPr/>
                  </p:nvGrpSpPr>
                  <p:grpSpPr>
                    <a:xfrm>
                      <a:off x="6918833" y="1226542"/>
                      <a:ext cx="4674206" cy="4934647"/>
                      <a:chOff x="6918833" y="1226542"/>
                      <a:chExt cx="4674206" cy="4934647"/>
                    </a:xfrm>
                  </p:grpSpPr>
                  <p:grpSp>
                    <p:nvGrpSpPr>
                      <p:cNvPr id="351" name="组合 350"/>
                      <p:cNvGrpSpPr/>
                      <p:nvPr/>
                    </p:nvGrpSpPr>
                    <p:grpSpPr>
                      <a:xfrm>
                        <a:off x="11059230" y="4601403"/>
                        <a:ext cx="533809" cy="383918"/>
                        <a:chOff x="11059230" y="4601403"/>
                        <a:chExt cx="533809" cy="383918"/>
                      </a:xfrm>
                    </p:grpSpPr>
                    <p:cxnSp>
                      <p:nvCxnSpPr>
                        <p:cNvPr id="532" name="直接箭头连接符 531"/>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533"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502" name="直接连接符 501"/>
                      <p:cNvCxnSpPr/>
                      <p:nvPr/>
                    </p:nvCxnSpPr>
                    <p:spPr>
                      <a:xfrm>
                        <a:off x="7863568" y="4132588"/>
                        <a:ext cx="0" cy="257307"/>
                      </a:xfrm>
                      <a:prstGeom prst="line">
                        <a:avLst/>
                      </a:prstGeom>
                      <a:noFill/>
                      <a:ln w="57150" cap="sq">
                        <a:solidFill>
                          <a:srgbClr val="00B050"/>
                        </a:solidFill>
                        <a:miter lim="800000"/>
                        <a:headEnd/>
                        <a:tailEnd type="triangle" w="sm" len="sm"/>
                      </a:ln>
                    </p:spPr>
                  </p:cxnSp>
                  <p:grpSp>
                    <p:nvGrpSpPr>
                      <p:cNvPr id="504" name="组合 503"/>
                      <p:cNvGrpSpPr/>
                      <p:nvPr/>
                    </p:nvGrpSpPr>
                    <p:grpSpPr>
                      <a:xfrm>
                        <a:off x="10319839" y="5475103"/>
                        <a:ext cx="675729" cy="502961"/>
                        <a:chOff x="10319839" y="5475103"/>
                        <a:chExt cx="675729" cy="502961"/>
                      </a:xfrm>
                    </p:grpSpPr>
                    <p:sp>
                      <p:nvSpPr>
                        <p:cNvPr id="528" name="Line 7"/>
                        <p:cNvSpPr>
                          <a:spLocks noChangeShapeType="1"/>
                        </p:cNvSpPr>
                        <p:nvPr/>
                      </p:nvSpPr>
                      <p:spPr bwMode="auto">
                        <a:xfrm rot="16200000">
                          <a:off x="10202092" y="5860317"/>
                          <a:ext cx="235494" cy="0"/>
                        </a:xfrm>
                        <a:prstGeom prst="line">
                          <a:avLst/>
                        </a:prstGeom>
                        <a:noFill/>
                        <a:ln w="57150">
                          <a:solidFill>
                            <a:srgbClr val="92D05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529" name="组合 528"/>
                        <p:cNvGrpSpPr/>
                        <p:nvPr/>
                      </p:nvGrpSpPr>
                      <p:grpSpPr>
                        <a:xfrm>
                          <a:off x="10538060" y="5475103"/>
                          <a:ext cx="457508" cy="276999"/>
                          <a:chOff x="10691214" y="5629176"/>
                          <a:chExt cx="457508" cy="276999"/>
                        </a:xfrm>
                      </p:grpSpPr>
                      <p:sp>
                        <p:nvSpPr>
                          <p:cNvPr id="530" name="矩形 529">
                            <a:extLst>
                              <a:ext uri="{FF2B5EF4-FFF2-40B4-BE49-F238E27FC236}">
                                <a16:creationId xmlns:a16="http://schemas.microsoft.com/office/drawing/2014/main" id="{DB6FEBF0-D3C1-4E44-A076-F8543F45AA45}"/>
                              </a:ext>
                            </a:extLst>
                          </p:cNvPr>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531" name="矩形 530">
                            <a:extLst>
                              <a:ext uri="{FF2B5EF4-FFF2-40B4-BE49-F238E27FC236}">
                                <a16:creationId xmlns:a16="http://schemas.microsoft.com/office/drawing/2014/main" id="{DB6FEBF0-D3C1-4E44-A076-F8543F45AA45}"/>
                              </a:ext>
                            </a:extLst>
                          </p:cNvPr>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sp>
                    <p:nvSpPr>
                      <p:cNvPr id="505" name="上下箭头 504"/>
                      <p:cNvSpPr/>
                      <p:nvPr/>
                    </p:nvSpPr>
                    <p:spPr>
                      <a:xfrm>
                        <a:off x="9074049" y="1226542"/>
                        <a:ext cx="177326" cy="4934647"/>
                      </a:xfrm>
                      <a:prstGeom prst="upDownArrow">
                        <a:avLst/>
                      </a:prstGeom>
                      <a:solidFill>
                        <a:srgbClr val="00B050"/>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506" name="组合 505"/>
                      <p:cNvGrpSpPr/>
                      <p:nvPr/>
                    </p:nvGrpSpPr>
                    <p:grpSpPr>
                      <a:xfrm>
                        <a:off x="9957732" y="4191329"/>
                        <a:ext cx="1158542" cy="1183791"/>
                        <a:chOff x="10106025" y="4347609"/>
                        <a:chExt cx="1158542" cy="1183791"/>
                      </a:xfrm>
                    </p:grpSpPr>
                    <p:sp>
                      <p:nvSpPr>
                        <p:cNvPr id="524" name="Rectangle 104"/>
                        <p:cNvSpPr>
                          <a:spLocks noChangeArrowheads="1"/>
                        </p:cNvSpPr>
                        <p:nvPr/>
                      </p:nvSpPr>
                      <p:spPr bwMode="auto">
                        <a:xfrm>
                          <a:off x="10106025" y="4347609"/>
                          <a:ext cx="1077271" cy="1057709"/>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5" name="Text Box 36"/>
                        <p:cNvSpPr txBox="1">
                          <a:spLocks noChangeArrowheads="1"/>
                        </p:cNvSpPr>
                        <p:nvPr/>
                      </p:nvSpPr>
                      <p:spPr bwMode="auto">
                        <a:xfrm>
                          <a:off x="10187297" y="51439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6" name="Text Box 36"/>
                        <p:cNvSpPr txBox="1">
                          <a:spLocks noChangeArrowheads="1"/>
                        </p:cNvSpPr>
                        <p:nvPr/>
                      </p:nvSpPr>
                      <p:spPr bwMode="auto">
                        <a:xfrm>
                          <a:off x="10681284" y="51474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7" name="Text Box 36"/>
                        <p:cNvSpPr txBox="1">
                          <a:spLocks noChangeArrowheads="1"/>
                        </p:cNvSpPr>
                        <p:nvPr/>
                      </p:nvSpPr>
                      <p:spPr bwMode="auto">
                        <a:xfrm>
                          <a:off x="10330988" y="46656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507" name="组合 506"/>
                      <p:cNvGrpSpPr/>
                      <p:nvPr/>
                    </p:nvGrpSpPr>
                    <p:grpSpPr>
                      <a:xfrm>
                        <a:off x="9961585" y="5282914"/>
                        <a:ext cx="505805" cy="486377"/>
                        <a:chOff x="9960717" y="5282521"/>
                        <a:chExt cx="505805" cy="486377"/>
                      </a:xfrm>
                    </p:grpSpPr>
                    <p:sp>
                      <p:nvSpPr>
                        <p:cNvPr id="519" name="Line 7"/>
                        <p:cNvSpPr>
                          <a:spLocks noChangeShapeType="1"/>
                        </p:cNvSpPr>
                        <p:nvPr/>
                      </p:nvSpPr>
                      <p:spPr bwMode="auto">
                        <a:xfrm rot="16200000">
                          <a:off x="10043426" y="5439363"/>
                          <a:ext cx="313684" cy="0"/>
                        </a:xfrm>
                        <a:prstGeom prst="line">
                          <a:avLst/>
                        </a:prstGeom>
                        <a:noFill/>
                        <a:ln w="57150">
                          <a:solidFill>
                            <a:srgbClr val="92D050"/>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520" name="组合 519"/>
                        <p:cNvGrpSpPr/>
                        <p:nvPr/>
                      </p:nvGrpSpPr>
                      <p:grpSpPr>
                        <a:xfrm>
                          <a:off x="9960717" y="5491899"/>
                          <a:ext cx="505805" cy="276999"/>
                          <a:chOff x="5347918" y="5557244"/>
                          <a:chExt cx="505805" cy="276999"/>
                        </a:xfrm>
                        <a:noFill/>
                      </p:grpSpPr>
                      <p:sp>
                        <p:nvSpPr>
                          <p:cNvPr id="521" name="流程图: 手动操作 520">
                            <a:extLst>
                              <a:ext uri="{FF2B5EF4-FFF2-40B4-BE49-F238E27FC236}">
                                <a16:creationId xmlns:a16="http://schemas.microsoft.com/office/drawing/2014/main" id="{6C2FCBC5-1898-4C55-8A7D-7DB4F2A02A90}"/>
                              </a:ext>
                            </a:extLst>
                          </p:cNvPr>
                          <p:cNvSpPr/>
                          <p:nvPr/>
                        </p:nvSpPr>
                        <p:spPr>
                          <a:xfrm rot="10800000">
                            <a:off x="5347918" y="5583277"/>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522" name="矩形 521">
                            <a:extLst>
                              <a:ext uri="{FF2B5EF4-FFF2-40B4-BE49-F238E27FC236}">
                                <a16:creationId xmlns:a16="http://schemas.microsoft.com/office/drawing/2014/main" id="{DB6FEBF0-D3C1-4E44-A076-F8543F45AA45}"/>
                              </a:ext>
                            </a:extLst>
                          </p:cNvPr>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523" name="矩形 522">
                            <a:extLst>
                              <a:ext uri="{FF2B5EF4-FFF2-40B4-BE49-F238E27FC236}">
                                <a16:creationId xmlns:a16="http://schemas.microsoft.com/office/drawing/2014/main" id="{DB6FEBF0-D3C1-4E44-A076-F8543F45AA45}"/>
                              </a:ext>
                            </a:extLst>
                          </p:cNvPr>
                          <p:cNvSpPr/>
                          <p:nvPr/>
                        </p:nvSpPr>
                        <p:spPr>
                          <a:xfrm>
                            <a:off x="5563998" y="5557244"/>
                            <a:ext cx="268022" cy="276999"/>
                          </a:xfrm>
                          <a:prstGeom prst="rect">
                            <a:avLst/>
                          </a:prstGeom>
                          <a:grpFill/>
                        </p:spPr>
                        <p:txBody>
                          <a:bodyPr wrap="none">
                            <a:spAutoFit/>
                          </a:body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nvGrpSpPr>
                      <p:cNvPr id="508" name="组合 507"/>
                      <p:cNvGrpSpPr/>
                      <p:nvPr/>
                    </p:nvGrpSpPr>
                    <p:grpSpPr>
                      <a:xfrm>
                        <a:off x="9213970" y="4728268"/>
                        <a:ext cx="728683" cy="150880"/>
                        <a:chOff x="9216337" y="4731932"/>
                        <a:chExt cx="728683" cy="150880"/>
                      </a:xfrm>
                    </p:grpSpPr>
                    <p:cxnSp>
                      <p:nvCxnSpPr>
                        <p:cNvPr id="517" name="直接连接符 516"/>
                        <p:cNvCxnSpPr/>
                        <p:nvPr/>
                      </p:nvCxnSpPr>
                      <p:spPr>
                        <a:xfrm flipH="1">
                          <a:off x="9216337" y="4807372"/>
                          <a:ext cx="728683" cy="0"/>
                        </a:xfrm>
                        <a:prstGeom prst="line">
                          <a:avLst/>
                        </a:prstGeom>
                        <a:noFill/>
                        <a:ln w="57150">
                          <a:solidFill>
                            <a:srgbClr val="00B050"/>
                          </a:solidFill>
                          <a:round/>
                          <a:headEnd/>
                          <a:tailEnd type="none" w="lg" len="lg"/>
                        </a:ln>
                      </p:spPr>
                    </p:cxnSp>
                    <p:sp>
                      <p:nvSpPr>
                        <p:cNvPr id="518" name="等腰三角形 517"/>
                        <p:cNvSpPr/>
                        <p:nvPr/>
                      </p:nvSpPr>
                      <p:spPr>
                        <a:xfrm rot="16200000">
                          <a:off x="9478020" y="4736865"/>
                          <a:ext cx="150880" cy="141013"/>
                        </a:xfrm>
                        <a:prstGeom prst="triangle">
                          <a:avLst/>
                        </a:prstGeom>
                        <a:solidFill>
                          <a:schemeClr val="bg1"/>
                        </a:solidFill>
                        <a:ln w="19050">
                          <a:solidFill>
                            <a:srgbClr val="00B050"/>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509" name="组合 508"/>
                      <p:cNvGrpSpPr/>
                      <p:nvPr/>
                    </p:nvGrpSpPr>
                    <p:grpSpPr>
                      <a:xfrm>
                        <a:off x="6918833" y="4367229"/>
                        <a:ext cx="1285607" cy="499228"/>
                        <a:chOff x="6928881" y="4357181"/>
                        <a:chExt cx="1285607" cy="499228"/>
                      </a:xfrm>
                    </p:grpSpPr>
                    <p:sp>
                      <p:nvSpPr>
                        <p:cNvPr id="513" name="任意多边形 512"/>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514" name="矩形 513">
                          <a:extLst>
                            <a:ext uri="{FF2B5EF4-FFF2-40B4-BE49-F238E27FC236}">
                              <a16:creationId xmlns:a16="http://schemas.microsoft.com/office/drawing/2014/main" id="{327CE1CC-D037-4CF2-8318-D9B12A452C04}"/>
                            </a:ext>
                          </a:extLst>
                        </p:cNvPr>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5"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516"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grpSp>
                    <p:nvGrpSpPr>
                      <p:cNvPr id="510" name="组合 509"/>
                      <p:cNvGrpSpPr/>
                      <p:nvPr/>
                    </p:nvGrpSpPr>
                    <p:grpSpPr>
                      <a:xfrm>
                        <a:off x="7729941" y="4902183"/>
                        <a:ext cx="292482" cy="292482"/>
                        <a:chOff x="7509361" y="1942533"/>
                        <a:chExt cx="799099" cy="799099"/>
                      </a:xfrm>
                    </p:grpSpPr>
                    <p:sp>
                      <p:nvSpPr>
                        <p:cNvPr id="511" name="椭圆 510"/>
                        <p:cNvSpPr/>
                        <p:nvPr/>
                      </p:nvSpPr>
                      <p:spPr>
                        <a:xfrm>
                          <a:off x="7509361" y="1942533"/>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2" name="图片 511"/>
                        <p:cNvPicPr>
                          <a:picLocks noChangeAspect="1"/>
                        </p:cNvPicPr>
                        <p:nvPr/>
                      </p:nvPicPr>
                      <p:blipFill>
                        <a:blip r:embed="rId4">
                          <a:clrChange>
                            <a:clrFrom>
                              <a:srgbClr val="FFFFFF"/>
                            </a:clrFrom>
                            <a:clrTo>
                              <a:srgbClr val="FFFFFF">
                                <a:alpha val="0"/>
                              </a:srgbClr>
                            </a:clrTo>
                          </a:clrChange>
                        </a:blip>
                        <a:stretch>
                          <a:fillRect/>
                        </a:stretch>
                      </p:blipFill>
                      <p:spPr>
                        <a:xfrm>
                          <a:off x="7653503" y="2112737"/>
                          <a:ext cx="552450" cy="466724"/>
                        </a:xfrm>
                        <a:prstGeom prst="rect">
                          <a:avLst/>
                        </a:prstGeom>
                        <a:solidFill>
                          <a:schemeClr val="accent1">
                            <a:lumMod val="20000"/>
                            <a:lumOff val="80000"/>
                          </a:schemeClr>
                        </a:solidFill>
                      </p:spPr>
                    </p:pic>
                  </p:grpSp>
                  <p:sp>
                    <p:nvSpPr>
                      <p:cNvPr id="503" name="Line 7"/>
                      <p:cNvSpPr>
                        <a:spLocks noChangeShapeType="1"/>
                      </p:cNvSpPr>
                      <p:nvPr/>
                    </p:nvSpPr>
                    <p:spPr bwMode="auto">
                      <a:xfrm flipH="1">
                        <a:off x="7873091" y="4132588"/>
                        <a:ext cx="1244257" cy="0"/>
                      </a:xfrm>
                      <a:prstGeom prst="line">
                        <a:avLst/>
                      </a:prstGeom>
                      <a:noFill/>
                      <a:ln w="57150" cap="sq">
                        <a:solidFill>
                          <a:srgbClr val="00B050"/>
                        </a:solidFill>
                        <a:miter lim="800000"/>
                        <a:headEnd/>
                        <a:tailEnd type="non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cxnSp>
                <p:nvCxnSpPr>
                  <p:cNvPr id="348" name="直接连接符 347"/>
                  <p:cNvCxnSpPr/>
                  <p:nvPr/>
                </p:nvCxnSpPr>
                <p:spPr>
                  <a:xfrm>
                    <a:off x="7268527" y="4083159"/>
                    <a:ext cx="0" cy="314191"/>
                  </a:xfrm>
                  <a:prstGeom prst="line">
                    <a:avLst/>
                  </a:prstGeom>
                  <a:noFill/>
                  <a:ln w="57150">
                    <a:solidFill>
                      <a:srgbClr val="FF66FF"/>
                    </a:solidFill>
                    <a:round/>
                    <a:headEnd/>
                    <a:tailEnd type="triangle" w="sm" len="sm"/>
                  </a:ln>
                </p:spPr>
              </p:cxnSp>
            </p:grpSp>
            <p:grpSp>
              <p:nvGrpSpPr>
                <p:cNvPr id="344" name="组合 343"/>
                <p:cNvGrpSpPr/>
                <p:nvPr/>
              </p:nvGrpSpPr>
              <p:grpSpPr>
                <a:xfrm>
                  <a:off x="7987750" y="4534409"/>
                  <a:ext cx="1128624" cy="442981"/>
                  <a:chOff x="7987750" y="4534409"/>
                  <a:chExt cx="1128624" cy="442981"/>
                </a:xfrm>
              </p:grpSpPr>
              <p:cxnSp>
                <p:nvCxnSpPr>
                  <p:cNvPr id="345" name="直接箭头连接符 344"/>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p:spPr>
              </p:cxnSp>
              <p:sp>
                <p:nvSpPr>
                  <p:cNvPr id="346"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p>
                </p:txBody>
              </p:sp>
            </p:grpSp>
          </p:grpSp>
          <p:sp>
            <p:nvSpPr>
              <p:cNvPr id="293" name="Rectangle 104"/>
              <p:cNvSpPr>
                <a:spLocks noChangeArrowheads="1"/>
              </p:cNvSpPr>
              <p:nvPr/>
            </p:nvSpPr>
            <p:spPr bwMode="auto">
              <a:xfrm>
                <a:off x="7334098" y="5181377"/>
                <a:ext cx="399192"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grpSp>
        <p:cxnSp>
          <p:nvCxnSpPr>
            <p:cNvPr id="291" name="直接连接符 290"/>
            <p:cNvCxnSpPr/>
            <p:nvPr/>
          </p:nvCxnSpPr>
          <p:spPr>
            <a:xfrm>
              <a:off x="7545804" y="4882812"/>
              <a:ext cx="0" cy="288015"/>
            </a:xfrm>
            <a:prstGeom prst="line">
              <a:avLst/>
            </a:prstGeom>
            <a:noFill/>
            <a:ln w="57150">
              <a:solidFill>
                <a:srgbClr val="ED7D31"/>
              </a:solidFill>
              <a:round/>
              <a:headEnd/>
              <a:tailEnd type="triangle" w="sm" len="sm"/>
            </a:ln>
          </p:spPr>
        </p:cxnSp>
      </p:grpSp>
      <p:sp>
        <p:nvSpPr>
          <p:cNvPr id="539" name="Line 7"/>
          <p:cNvSpPr>
            <a:spLocks noChangeShapeType="1"/>
          </p:cNvSpPr>
          <p:nvPr/>
        </p:nvSpPr>
        <p:spPr bwMode="auto">
          <a:xfrm rot="16200000">
            <a:off x="10729835" y="5841409"/>
            <a:ext cx="235494" cy="0"/>
          </a:xfrm>
          <a:prstGeom prst="line">
            <a:avLst/>
          </a:prstGeom>
          <a:noFill/>
          <a:ln w="19050">
            <a:solidFill>
              <a:srgbClr val="00000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11" name="组合 10"/>
          <p:cNvGrpSpPr/>
          <p:nvPr/>
        </p:nvGrpSpPr>
        <p:grpSpPr>
          <a:xfrm>
            <a:off x="6794340" y="1226542"/>
            <a:ext cx="4891977" cy="4934647"/>
            <a:chOff x="6794340" y="1226542"/>
            <a:chExt cx="4891977" cy="4934647"/>
          </a:xfrm>
        </p:grpSpPr>
        <p:grpSp>
          <p:nvGrpSpPr>
            <p:cNvPr id="4" name="组合 3"/>
            <p:cNvGrpSpPr/>
            <p:nvPr/>
          </p:nvGrpSpPr>
          <p:grpSpPr>
            <a:xfrm>
              <a:off x="6794340" y="1226542"/>
              <a:ext cx="4763212" cy="4934647"/>
              <a:chOff x="6794340" y="1226542"/>
              <a:chExt cx="4763212" cy="4934647"/>
            </a:xfrm>
          </p:grpSpPr>
          <p:grpSp>
            <p:nvGrpSpPr>
              <p:cNvPr id="8" name="组合 7"/>
              <p:cNvGrpSpPr/>
              <p:nvPr/>
            </p:nvGrpSpPr>
            <p:grpSpPr>
              <a:xfrm>
                <a:off x="6794340" y="1226542"/>
                <a:ext cx="4763212" cy="4934647"/>
                <a:chOff x="6794340" y="1226542"/>
                <a:chExt cx="4763212" cy="4934647"/>
              </a:xfrm>
            </p:grpSpPr>
            <p:grpSp>
              <p:nvGrpSpPr>
                <p:cNvPr id="674" name="组合 673"/>
                <p:cNvGrpSpPr/>
                <p:nvPr/>
              </p:nvGrpSpPr>
              <p:grpSpPr>
                <a:xfrm>
                  <a:off x="10511466" y="5270354"/>
                  <a:ext cx="505805" cy="481748"/>
                  <a:chOff x="11202272" y="5245564"/>
                  <a:chExt cx="505805" cy="481748"/>
                </a:xfrm>
              </p:grpSpPr>
              <p:sp>
                <p:nvSpPr>
                  <p:cNvPr id="675" name="Line 7"/>
                  <p:cNvSpPr>
                    <a:spLocks noChangeShapeType="1"/>
                  </p:cNvSpPr>
                  <p:nvPr/>
                </p:nvSpPr>
                <p:spPr bwMode="auto">
                  <a:xfrm rot="16200000">
                    <a:off x="11322336" y="5368315"/>
                    <a:ext cx="245501" cy="0"/>
                  </a:xfrm>
                  <a:prstGeom prst="line">
                    <a:avLst/>
                  </a:prstGeom>
                  <a:noFill/>
                  <a:ln w="57150">
                    <a:solidFill>
                      <a:srgbClr val="92D050"/>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676" name="组合 675"/>
                  <p:cNvGrpSpPr/>
                  <p:nvPr/>
                </p:nvGrpSpPr>
                <p:grpSpPr>
                  <a:xfrm>
                    <a:off x="11202272" y="5450313"/>
                    <a:ext cx="505805" cy="276999"/>
                    <a:chOff x="10664620" y="5629176"/>
                    <a:chExt cx="505805" cy="276999"/>
                  </a:xfrm>
                </p:grpSpPr>
                <p:sp>
                  <p:nvSpPr>
                    <p:cNvPr id="677" name="流程图: 手动操作 676">
                      <a:extLst>
                        <a:ext uri="{FF2B5EF4-FFF2-40B4-BE49-F238E27FC236}">
                          <a16:creationId xmlns:a16="http://schemas.microsoft.com/office/drawing/2014/main" id="{6C2FCBC5-1898-4C55-8A7D-7DB4F2A02A90}"/>
                        </a:ext>
                      </a:extLst>
                    </p:cNvPr>
                    <p:cNvSpPr/>
                    <p:nvPr/>
                  </p:nvSpPr>
                  <p:spPr>
                    <a:xfrm rot="10800000">
                      <a:off x="10664620" y="5664734"/>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678" name="矩形 677">
                      <a:extLst>
                        <a:ext uri="{FF2B5EF4-FFF2-40B4-BE49-F238E27FC236}">
                          <a16:creationId xmlns:a16="http://schemas.microsoft.com/office/drawing/2014/main" id="{DB6FEBF0-D3C1-4E44-A076-F8543F45AA45}"/>
                        </a:ext>
                      </a:extLst>
                    </p:cNvPr>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679" name="矩形 678">
                      <a:extLst>
                        <a:ext uri="{FF2B5EF4-FFF2-40B4-BE49-F238E27FC236}">
                          <a16:creationId xmlns:a16="http://schemas.microsoft.com/office/drawing/2014/main" id="{DB6FEBF0-D3C1-4E44-A076-F8543F45AA45}"/>
                        </a:ext>
                      </a:extLst>
                    </p:cNvPr>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nvGrpSpPr>
                <p:cNvPr id="7" name="组合 6"/>
                <p:cNvGrpSpPr/>
                <p:nvPr/>
              </p:nvGrpSpPr>
              <p:grpSpPr>
                <a:xfrm>
                  <a:off x="6794340" y="1226542"/>
                  <a:ext cx="4763212" cy="4934647"/>
                  <a:chOff x="6794340" y="1226542"/>
                  <a:chExt cx="4763212" cy="4934647"/>
                </a:xfrm>
              </p:grpSpPr>
              <p:grpSp>
                <p:nvGrpSpPr>
                  <p:cNvPr id="5" name="组合 4"/>
                  <p:cNvGrpSpPr/>
                  <p:nvPr/>
                </p:nvGrpSpPr>
                <p:grpSpPr>
                  <a:xfrm>
                    <a:off x="6794340" y="1226542"/>
                    <a:ext cx="3142537" cy="4934647"/>
                    <a:chOff x="6794340" y="1226542"/>
                    <a:chExt cx="3142537" cy="4934647"/>
                  </a:xfrm>
                </p:grpSpPr>
                <p:sp>
                  <p:nvSpPr>
                    <p:cNvPr id="671" name="Line 7"/>
                    <p:cNvSpPr>
                      <a:spLocks noChangeShapeType="1"/>
                    </p:cNvSpPr>
                    <p:nvPr/>
                  </p:nvSpPr>
                  <p:spPr bwMode="auto">
                    <a:xfrm>
                      <a:off x="9208196" y="4632523"/>
                      <a:ext cx="728681" cy="0"/>
                    </a:xfrm>
                    <a:prstGeom prst="line">
                      <a:avLst/>
                    </a:prstGeom>
                    <a:noFill/>
                    <a:ln w="57150">
                      <a:solidFill>
                        <a:srgbClr val="ED7D31"/>
                      </a:solidFill>
                      <a:round/>
                      <a:headEnd/>
                      <a:tailEnd type="triangle" w="sm" len="sm"/>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nvGrpSpPr>
                    <p:cNvPr id="683" name="组合 682"/>
                    <p:cNvGrpSpPr/>
                    <p:nvPr/>
                  </p:nvGrpSpPr>
                  <p:grpSpPr>
                    <a:xfrm>
                      <a:off x="6794340" y="1226542"/>
                      <a:ext cx="3080007" cy="4934647"/>
                      <a:chOff x="6794340" y="1226542"/>
                      <a:chExt cx="3080007" cy="4934647"/>
                    </a:xfrm>
                  </p:grpSpPr>
                  <p:grpSp>
                    <p:nvGrpSpPr>
                      <p:cNvPr id="685" name="组合 684"/>
                      <p:cNvGrpSpPr/>
                      <p:nvPr/>
                    </p:nvGrpSpPr>
                    <p:grpSpPr>
                      <a:xfrm>
                        <a:off x="6794340" y="5379711"/>
                        <a:ext cx="679449" cy="383917"/>
                        <a:chOff x="6794340" y="5379711"/>
                        <a:chExt cx="679449" cy="383917"/>
                      </a:xfrm>
                    </p:grpSpPr>
                    <p:sp>
                      <p:nvSpPr>
                        <p:cNvPr id="695" name="Text Box 38"/>
                        <p:cNvSpPr txBox="1">
                          <a:spLocks noChangeArrowheads="1"/>
                        </p:cNvSpPr>
                        <p:nvPr/>
                      </p:nvSpPr>
                      <p:spPr bwMode="auto">
                        <a:xfrm>
                          <a:off x="6794340"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96" name="直接箭头连接符 695"/>
                        <p:cNvCxnSpPr/>
                        <p:nvPr/>
                      </p:nvCxnSpPr>
                      <p:spPr>
                        <a:xfrm>
                          <a:off x="6812517" y="5389820"/>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686" name="组合 685"/>
                      <p:cNvGrpSpPr/>
                      <p:nvPr/>
                    </p:nvGrpSpPr>
                    <p:grpSpPr>
                      <a:xfrm>
                        <a:off x="7733439" y="5317022"/>
                        <a:ext cx="1379296" cy="150880"/>
                        <a:chOff x="7733439" y="5317022"/>
                        <a:chExt cx="1379296" cy="150880"/>
                      </a:xfrm>
                    </p:grpSpPr>
                    <p:cxnSp>
                      <p:nvCxnSpPr>
                        <p:cNvPr id="693" name="直接连接符 692"/>
                        <p:cNvCxnSpPr/>
                        <p:nvPr/>
                      </p:nvCxnSpPr>
                      <p:spPr>
                        <a:xfrm>
                          <a:off x="7733439" y="5389820"/>
                          <a:ext cx="1379296" cy="0"/>
                        </a:xfrm>
                        <a:prstGeom prst="line">
                          <a:avLst/>
                        </a:prstGeom>
                        <a:noFill/>
                        <a:ln w="57150">
                          <a:solidFill>
                            <a:srgbClr val="ED7D31"/>
                          </a:solidFill>
                          <a:round/>
                          <a:headEnd/>
                          <a:tailEnd type="none" w="lg" len="lg"/>
                        </a:ln>
                        <a:extLst>
                          <a:ext uri="{909E8E84-426E-40DD-AFC4-6F175D3DCCD1}">
                            <a14:hiddenFill xmlns:a14="http://schemas.microsoft.com/office/drawing/2010/main">
                              <a:noFill/>
                            </a14:hiddenFill>
                          </a:ext>
                        </a:extLst>
                      </p:spPr>
                    </p:cxnSp>
                    <p:sp>
                      <p:nvSpPr>
                        <p:cNvPr id="694" name="等腰三角形 693"/>
                        <p:cNvSpPr/>
                        <p:nvPr/>
                      </p:nvSpPr>
                      <p:spPr>
                        <a:xfrm rot="5400000" flipH="1">
                          <a:off x="8335630" y="5321955"/>
                          <a:ext cx="150880" cy="141013"/>
                        </a:xfrm>
                        <a:prstGeom prst="triangle">
                          <a:avLst/>
                        </a:prstGeom>
                        <a:solidFill>
                          <a:schemeClr val="bg1"/>
                        </a:solidFill>
                        <a:ln w="19050">
                          <a:solidFill>
                            <a:srgbClr val="ED7D31"/>
                          </a:solidFill>
                          <a:round/>
                          <a:headEnd/>
                          <a:tailEnd type="triangl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sp>
                    <p:nvSpPr>
                      <p:cNvPr id="689" name="上下箭头 688"/>
                      <p:cNvSpPr/>
                      <p:nvPr/>
                    </p:nvSpPr>
                    <p:spPr>
                      <a:xfrm>
                        <a:off x="9074067" y="1226542"/>
                        <a:ext cx="177326" cy="4934647"/>
                      </a:xfrm>
                      <a:prstGeom prst="upDownArrow">
                        <a:avLst/>
                      </a:prstGeom>
                      <a:solidFill>
                        <a:srgbClr val="ED7D31"/>
                      </a:solidFill>
                      <a:ln w="19050">
                        <a:solidFill>
                          <a:srgbClr val="000000"/>
                        </a:solidFill>
                        <a:miter lim="800000"/>
                        <a:headEnd/>
                        <a:tailEnd/>
                      </a:ln>
                      <a:effectLst/>
                    </p:spPr>
                    <p:txBody>
                      <a:bodyPr vert="eaVert" wrap="square" lIns="86699" tIns="43349" rIns="86699" bIns="43349" numCol="1" anchor="t" anchorCtr="0" compatLnSpc="1">
                        <a:prstTxWarp prst="textNoShape">
                          <a:avLst/>
                        </a:prstTxWarp>
                      </a:bodyPr>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690" name="组合 689"/>
                      <p:cNvGrpSpPr/>
                      <p:nvPr/>
                    </p:nvGrpSpPr>
                    <p:grpSpPr>
                      <a:xfrm>
                        <a:off x="9581865" y="4227725"/>
                        <a:ext cx="292482" cy="292482"/>
                        <a:chOff x="9068459" y="8395483"/>
                        <a:chExt cx="799099" cy="799099"/>
                      </a:xfrm>
                    </p:grpSpPr>
                    <p:sp>
                      <p:nvSpPr>
                        <p:cNvPr id="691" name="椭圆 690"/>
                        <p:cNvSpPr/>
                        <p:nvPr/>
                      </p:nvSpPr>
                      <p:spPr>
                        <a:xfrm>
                          <a:off x="9068459" y="8395483"/>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92" name="图片 691"/>
                        <p:cNvPicPr>
                          <a:picLocks noChangeAspect="1"/>
                        </p:cNvPicPr>
                        <p:nvPr/>
                      </p:nvPicPr>
                      <p:blipFill>
                        <a:blip r:embed="rId4">
                          <a:clrChange>
                            <a:clrFrom>
                              <a:srgbClr val="FFFFFF"/>
                            </a:clrFrom>
                            <a:clrTo>
                              <a:srgbClr val="FFFFFF">
                                <a:alpha val="0"/>
                              </a:srgbClr>
                            </a:clrTo>
                          </a:clrChange>
                        </a:blip>
                        <a:stretch>
                          <a:fillRect/>
                        </a:stretch>
                      </p:blipFill>
                      <p:spPr>
                        <a:xfrm>
                          <a:off x="9212598" y="8565687"/>
                          <a:ext cx="552450" cy="466724"/>
                        </a:xfrm>
                        <a:prstGeom prst="rect">
                          <a:avLst/>
                        </a:prstGeom>
                        <a:solidFill>
                          <a:schemeClr val="accent1">
                            <a:lumMod val="20000"/>
                            <a:lumOff val="80000"/>
                          </a:schemeClr>
                        </a:solidFill>
                      </p:spPr>
                    </p:pic>
                  </p:grpSp>
                </p:grpSp>
              </p:grpSp>
              <p:grpSp>
                <p:nvGrpSpPr>
                  <p:cNvPr id="699" name="组合 698"/>
                  <p:cNvGrpSpPr/>
                  <p:nvPr/>
                </p:nvGrpSpPr>
                <p:grpSpPr>
                  <a:xfrm>
                    <a:off x="11062107" y="4289700"/>
                    <a:ext cx="495445" cy="383918"/>
                    <a:chOff x="11213367" y="4442743"/>
                    <a:chExt cx="495445" cy="383918"/>
                  </a:xfrm>
                </p:grpSpPr>
                <p:sp>
                  <p:nvSpPr>
                    <p:cNvPr id="700" name="Text Box 36"/>
                    <p:cNvSpPr txBox="1">
                      <a:spLocks noChangeArrowheads="1"/>
                    </p:cNvSpPr>
                    <p:nvPr/>
                  </p:nvSpPr>
                  <p:spPr bwMode="auto">
                    <a:xfrm>
                      <a:off x="11398919" y="4442743"/>
                      <a:ext cx="30989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701" name="直接箭头连接符 700"/>
                    <p:cNvCxnSpPr/>
                    <p:nvPr/>
                  </p:nvCxnSpPr>
                  <p:spPr>
                    <a:xfrm flipH="1">
                      <a:off x="11213367" y="4704665"/>
                      <a:ext cx="421150" cy="0"/>
                    </a:xfrm>
                    <a:prstGeom prst="straightConnector1">
                      <a:avLst/>
                    </a:prstGeom>
                    <a:noFill/>
                    <a:ln w="25400">
                      <a:solidFill>
                        <a:srgbClr val="FF0000"/>
                      </a:solidFill>
                      <a:round/>
                      <a:headEnd w="lg" len="lg"/>
                      <a:tailEnd type="stealth" w="lg" len="lg"/>
                    </a:ln>
                  </p:spPr>
                </p:cxnSp>
              </p:grpSp>
              <p:grpSp>
                <p:nvGrpSpPr>
                  <p:cNvPr id="6" name="组合 5"/>
                  <p:cNvGrpSpPr/>
                  <p:nvPr/>
                </p:nvGrpSpPr>
                <p:grpSpPr>
                  <a:xfrm>
                    <a:off x="9958573" y="4191499"/>
                    <a:ext cx="1158542" cy="1183791"/>
                    <a:chOff x="10110132" y="4343729"/>
                    <a:chExt cx="1158542" cy="1183791"/>
                  </a:xfrm>
                </p:grpSpPr>
                <p:sp>
                  <p:nvSpPr>
                    <p:cNvPr id="703" name="Rectangle 104"/>
                    <p:cNvSpPr>
                      <a:spLocks noChangeArrowheads="1"/>
                    </p:cNvSpPr>
                    <p:nvPr/>
                  </p:nvSpPr>
                  <p:spPr bwMode="auto">
                    <a:xfrm>
                      <a:off x="10110132" y="4343729"/>
                      <a:ext cx="1077271" cy="1057709"/>
                    </a:xfrm>
                    <a:prstGeom prst="rect">
                      <a:avLst/>
                    </a:prstGeom>
                    <a:solidFill>
                      <a:srgbClr val="ED7D3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4" name="Text Box 36"/>
                    <p:cNvSpPr txBox="1">
                      <a:spLocks noChangeArrowheads="1"/>
                    </p:cNvSpPr>
                    <p:nvPr/>
                  </p:nvSpPr>
                  <p:spPr bwMode="auto">
                    <a:xfrm>
                      <a:off x="10191404" y="514002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5" name="Text Box 36"/>
                    <p:cNvSpPr txBox="1">
                      <a:spLocks noChangeArrowheads="1"/>
                    </p:cNvSpPr>
                    <p:nvPr/>
                  </p:nvSpPr>
                  <p:spPr bwMode="auto">
                    <a:xfrm>
                      <a:off x="10685391" y="514360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6" name="Text Box 36"/>
                    <p:cNvSpPr txBox="1">
                      <a:spLocks noChangeArrowheads="1"/>
                    </p:cNvSpPr>
                    <p:nvPr/>
                  </p:nvSpPr>
                  <p:spPr bwMode="auto">
                    <a:xfrm>
                      <a:off x="10335095" y="466175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prstTxWarp prst="textNoShape">
                        <a:avLst/>
                      </a:prstTxWarp>
                    </a:bodyPr>
                    <a:lstStyle/>
                    <a:p>
                      <a:pPr defTabSz="866943"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sp>
            <p:nvSpPr>
              <p:cNvPr id="537" name="Line 7"/>
              <p:cNvSpPr>
                <a:spLocks noChangeShapeType="1"/>
              </p:cNvSpPr>
              <p:nvPr/>
            </p:nvSpPr>
            <p:spPr bwMode="auto">
              <a:xfrm rot="16200000">
                <a:off x="10745366" y="5844067"/>
                <a:ext cx="235494" cy="0"/>
              </a:xfrm>
              <a:prstGeom prst="line">
                <a:avLst/>
              </a:prstGeom>
              <a:noFill/>
              <a:ln w="57150">
                <a:solidFill>
                  <a:srgbClr val="92D050"/>
                </a:solidFill>
                <a:round/>
                <a:headEnd/>
                <a:tailEnd type="none" w="lg" len="lg"/>
              </a:ln>
            </p:spPr>
            <p:txBody>
              <a:bodyPr vert="horz" wrap="square" lIns="86699" tIns="43349" rIns="86699" bIns="43349" numCol="1" anchor="t" anchorCtr="0" compatLnSpc="1">
                <a:prstTxWarp prst="textNoShape">
                  <a:avLst/>
                </a:prstTxWarp>
              </a:bodyPr>
              <a:lstStyle/>
              <a:p>
                <a:endParaRPr lang="zh-CN" altLang="en-US" sz="1200">
                  <a:latin typeface="Segoe UI Black" panose="020B0A02040204020203" pitchFamily="34" charset="0"/>
                  <a:cs typeface="Segoe UI Black" panose="020B0A02040204020203" pitchFamily="34" charset="0"/>
                </a:endParaRPr>
              </a:p>
            </p:txBody>
          </p:sp>
        </p:grpSp>
        <p:grpSp>
          <p:nvGrpSpPr>
            <p:cNvPr id="10" name="组合 9"/>
            <p:cNvGrpSpPr/>
            <p:nvPr/>
          </p:nvGrpSpPr>
          <p:grpSpPr>
            <a:xfrm>
              <a:off x="10976866" y="5615669"/>
              <a:ext cx="709451" cy="425473"/>
              <a:chOff x="11128625" y="5772117"/>
              <a:chExt cx="709451" cy="425473"/>
            </a:xfrm>
          </p:grpSpPr>
          <p:cxnSp>
            <p:nvCxnSpPr>
              <p:cNvPr id="399" name="直接箭头连接符 398"/>
              <p:cNvCxnSpPr/>
              <p:nvPr/>
            </p:nvCxnSpPr>
            <p:spPr>
              <a:xfrm flipH="1">
                <a:off x="11128625" y="5772117"/>
                <a:ext cx="296147" cy="0"/>
              </a:xfrm>
              <a:prstGeom prst="straightConnector1">
                <a:avLst/>
              </a:prstGeom>
              <a:noFill/>
              <a:ln w="25400">
                <a:solidFill>
                  <a:srgbClr val="FF0000"/>
                </a:solidFill>
                <a:round/>
                <a:headEnd w="lg" len="lg"/>
                <a:tailEnd type="stealth" w="lg" len="lg"/>
              </a:ln>
            </p:spPr>
          </p:cxnSp>
          <p:sp>
            <p:nvSpPr>
              <p:cNvPr id="540" name="Text Box 54"/>
              <p:cNvSpPr txBox="1">
                <a:spLocks noChangeArrowheads="1"/>
              </p:cNvSpPr>
              <p:nvPr/>
            </p:nvSpPr>
            <p:spPr bwMode="auto">
              <a:xfrm>
                <a:off x="11197115" y="5813671"/>
                <a:ext cx="640961" cy="38391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prstTxWarp prst="textNoShape">
                  <a:avLst/>
                </a:prstTxWarp>
              </a:bodyPr>
              <a:lstStyle/>
              <a:p>
                <a:pPr defTabSz="866943"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Tree>
    <p:custDataLst>
      <p:tags r:id="rId1"/>
    </p:custDataLst>
    <p:extLst>
      <p:ext uri="{BB962C8B-B14F-4D97-AF65-F5344CB8AC3E}">
        <p14:creationId xmlns:p14="http://schemas.microsoft.com/office/powerpoint/2010/main" val="2108142246"/>
      </p:ext>
    </p:extLst>
  </p:cSld>
  <p:clrMapOvr>
    <a:masterClrMapping/>
  </p:clrMapOvr>
  <p:transition spd="slow" advClick="0" advTm="122394">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5"/>
                                        </p:tgtEl>
                                        <p:attrNameLst>
                                          <p:attrName>style.visibility</p:attrName>
                                        </p:attrNameLst>
                                      </p:cBhvr>
                                      <p:to>
                                        <p:strVal val="visible"/>
                                      </p:to>
                                    </p:set>
                                    <p:animEffect transition="in" filter="wipe(left)">
                                      <p:cBhvr>
                                        <p:cTn id="12" dur="500"/>
                                        <p:tgtEl>
                                          <p:spTgt spid="3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42"/>
                                        </p:tgtEl>
                                        <p:attrNameLst>
                                          <p:attrName>style.visibility</p:attrName>
                                        </p:attrNameLst>
                                      </p:cBhvr>
                                      <p:to>
                                        <p:strVal val="visible"/>
                                      </p:to>
                                    </p:set>
                                    <p:animEffect transition="in" filter="wipe(up)">
                                      <p:cBhvr>
                                        <p:cTn id="17" dur="500"/>
                                        <p:tgtEl>
                                          <p:spTgt spid="3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26"/>
                                        </p:tgtEl>
                                        <p:attrNameLst>
                                          <p:attrName>style.visibility</p:attrName>
                                        </p:attrNameLst>
                                      </p:cBhvr>
                                      <p:to>
                                        <p:strVal val="visible"/>
                                      </p:to>
                                    </p:set>
                                    <p:animEffect transition="in" filter="wipe(right)">
                                      <p:cBhvr>
                                        <p:cTn id="22" dur="500"/>
                                        <p:tgtEl>
                                          <p:spTgt spid="326"/>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87"/>
                                        </p:tgtEl>
                                        <p:attrNameLst>
                                          <p:attrName>style.visibility</p:attrName>
                                        </p:attrNameLst>
                                      </p:cBhvr>
                                      <p:to>
                                        <p:strVal val="visible"/>
                                      </p:to>
                                    </p:set>
                                    <p:animEffect transition="in" filter="wipe(down)">
                                      <p:cBhvr>
                                        <p:cTn id="25" dur="500"/>
                                        <p:tgtEl>
                                          <p:spTgt spid="28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326"/>
                                        </p:tgtEl>
                                      </p:cBhvr>
                                    </p:animEffect>
                                    <p:set>
                                      <p:cBhvr>
                                        <p:cTn id="30" dur="1" fill="hold">
                                          <p:stCondLst>
                                            <p:cond delay="499"/>
                                          </p:stCondLst>
                                        </p:cTn>
                                        <p:tgtEl>
                                          <p:spTgt spid="326"/>
                                        </p:tgtEl>
                                        <p:attrNameLst>
                                          <p:attrName>style.visibility</p:attrName>
                                        </p:attrNameLst>
                                      </p:cBhvr>
                                      <p:to>
                                        <p:strVal val="hidden"/>
                                      </p:to>
                                    </p:se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288"/>
                                        </p:tgtEl>
                                        <p:attrNameLst>
                                          <p:attrName>style.visibility</p:attrName>
                                        </p:attrNameLst>
                                      </p:cBhvr>
                                      <p:to>
                                        <p:strVal val="visible"/>
                                      </p:to>
                                    </p:set>
                                    <p:animEffect transition="in" filter="wipe(left)">
                                      <p:cBhvr>
                                        <p:cTn id="34" dur="500"/>
                                        <p:tgtEl>
                                          <p:spTgt spid="28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289"/>
                                        </p:tgtEl>
                                        <p:attrNameLst>
                                          <p:attrName>style.visibility</p:attrName>
                                        </p:attrNameLst>
                                      </p:cBhvr>
                                      <p:to>
                                        <p:strVal val="visible"/>
                                      </p:to>
                                    </p:set>
                                    <p:animEffect transition="in" filter="wipe(right)">
                                      <p:cBhvr>
                                        <p:cTn id="39" dur="500"/>
                                        <p:tgtEl>
                                          <p:spTgt spid="289"/>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5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289"/>
                                        </p:tgtEl>
                                      </p:cBhvr>
                                    </p:animEffect>
                                    <p:set>
                                      <p:cBhvr>
                                        <p:cTn id="47" dur="1" fill="hold">
                                          <p:stCondLst>
                                            <p:cond delay="499"/>
                                          </p:stCondLst>
                                        </p:cTn>
                                        <p:tgtEl>
                                          <p:spTgt spid="289"/>
                                        </p:tgtEl>
                                        <p:attrNameLst>
                                          <p:attrName>style.visibility</p:attrName>
                                        </p:attrNameLst>
                                      </p:cBhvr>
                                      <p:to>
                                        <p:strVal val="hidden"/>
                                      </p:to>
                                    </p:se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536"/>
                                        </p:tgtEl>
                                        <p:attrNameLst>
                                          <p:attrName>style.visibility</p:attrName>
                                        </p:attrNameLst>
                                      </p:cBhvr>
                                      <p:to>
                                        <p:strVal val="visible"/>
                                      </p:to>
                                    </p:set>
                                    <p:animEffect transition="in" filter="wipe(left)">
                                      <p:cBhvr>
                                        <p:cTn id="51" dur="500"/>
                                        <p:tgtEl>
                                          <p:spTgt spid="53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wipe(left)">
                                      <p:cBhvr>
                                        <p:cTn id="5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p:bldP spid="287" grpId="0" animBg="1"/>
      <p:bldP spid="538" grpId="0" animBg="1"/>
    </p:bldLst>
  </p:timing>
  <p:extLst>
    <p:ext uri="{E180D4A7-C9FB-4DFB-919C-405C955672EB}">
      <p14:showEvtLst xmlns:p14="http://schemas.microsoft.com/office/powerpoint/2010/main">
        <p14:playEvt time="118" objId="556"/>
        <p14:stopEvt time="121452" objId="556"/>
      </p14:showEvtLst>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6810" y="257614"/>
            <a:ext cx="4213237" cy="617641"/>
          </a:xfrm>
        </p:spPr>
        <p:txBody>
          <a:bodyPr>
            <a:normAutofit/>
          </a:bodyPr>
          <a:lstStyle/>
          <a:p>
            <a:r>
              <a:rPr lang="zh-CN" altLang="en-US" dirty="0"/>
              <a:t>指令周期</a:t>
            </a:r>
            <a:r>
              <a:rPr lang="zh-CN" altLang="en-US"/>
              <a:t>方框图 </a:t>
            </a:r>
            <a:r>
              <a:rPr lang="en-US" altLang="zh-CN"/>
              <a:t>(</a:t>
            </a:r>
            <a:r>
              <a:rPr lang="zh-CN" altLang="en-US" dirty="0"/>
              <a:t>数据流</a:t>
            </a:r>
            <a:r>
              <a:rPr lang="en-US" altLang="zh-CN" dirty="0"/>
              <a:t>)</a:t>
            </a:r>
            <a:endParaRPr lang="zh-CN" altLang="en-US" dirty="0"/>
          </a:p>
        </p:txBody>
      </p:sp>
      <p:cxnSp>
        <p:nvCxnSpPr>
          <p:cNvPr id="223" name="直接连接符 222"/>
          <p:cNvCxnSpPr>
            <a:cxnSpLocks/>
          </p:cNvCxnSpPr>
          <p:nvPr/>
        </p:nvCxnSpPr>
        <p:spPr>
          <a:xfrm>
            <a:off x="6577992" y="835091"/>
            <a:ext cx="4319218" cy="0"/>
          </a:xfrm>
          <a:prstGeom prst="line">
            <a:avLst/>
          </a:prstGeom>
          <a:ln w="28575" cap="sq">
            <a:solidFill>
              <a:srgbClr val="00B050"/>
            </a:solidFill>
            <a:headEnd type="triangle" w="med" len="med"/>
            <a:tailEnd w="lg" len="lg"/>
          </a:ln>
        </p:spPr>
        <p:style>
          <a:lnRef idx="1">
            <a:schemeClr val="accent1"/>
          </a:lnRef>
          <a:fillRef idx="0">
            <a:schemeClr val="accent1"/>
          </a:fillRef>
          <a:effectRef idx="0">
            <a:schemeClr val="accent1"/>
          </a:effectRef>
          <a:fontRef idx="minor">
            <a:schemeClr val="tx1"/>
          </a:fontRef>
        </p:style>
      </p:cxnSp>
      <p:grpSp>
        <p:nvGrpSpPr>
          <p:cNvPr id="187" name="组合 186"/>
          <p:cNvGrpSpPr/>
          <p:nvPr/>
        </p:nvGrpSpPr>
        <p:grpSpPr>
          <a:xfrm>
            <a:off x="1795657" y="4172290"/>
            <a:ext cx="9101553" cy="2412426"/>
            <a:chOff x="1960757" y="4172290"/>
            <a:chExt cx="9101553" cy="2412426"/>
          </a:xfrm>
        </p:grpSpPr>
        <p:grpSp>
          <p:nvGrpSpPr>
            <p:cNvPr id="186" name="组合 185"/>
            <p:cNvGrpSpPr/>
            <p:nvPr/>
          </p:nvGrpSpPr>
          <p:grpSpPr>
            <a:xfrm>
              <a:off x="1960757" y="6210361"/>
              <a:ext cx="9101553" cy="374355"/>
              <a:chOff x="1960757" y="6210361"/>
              <a:chExt cx="9101553" cy="374355"/>
            </a:xfrm>
          </p:grpSpPr>
          <p:cxnSp>
            <p:nvCxnSpPr>
              <p:cNvPr id="164" name="直接连接符 163"/>
              <p:cNvCxnSpPr/>
              <p:nvPr/>
            </p:nvCxnSpPr>
            <p:spPr>
              <a:xfrm flipH="1">
                <a:off x="9421849" y="6225263"/>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flipH="1">
                <a:off x="7555910" y="6217812"/>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flipH="1">
                <a:off x="5689971" y="6210361"/>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flipH="1">
                <a:off x="3824032" y="6215610"/>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960757" y="6223741"/>
                <a:ext cx="1" cy="359453"/>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a:cxnSpLocks/>
              </p:cNvCxnSpPr>
              <p:nvPr/>
            </p:nvCxnSpPr>
            <p:spPr>
              <a:xfrm>
                <a:off x="1965170" y="6583194"/>
                <a:ext cx="9097140" cy="0"/>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159" name="直接连接符 158"/>
            <p:cNvCxnSpPr>
              <a:cxnSpLocks/>
            </p:cNvCxnSpPr>
            <p:nvPr/>
          </p:nvCxnSpPr>
          <p:spPr>
            <a:xfrm>
              <a:off x="11062310" y="4172290"/>
              <a:ext cx="0" cy="2397524"/>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grpSp>
      <p:cxnSp>
        <p:nvCxnSpPr>
          <p:cNvPr id="82" name="直接连接符 81"/>
          <p:cNvCxnSpPr>
            <a:cxnSpLocks/>
            <a:endCxn id="79" idx="0"/>
          </p:cNvCxnSpPr>
          <p:nvPr/>
        </p:nvCxnSpPr>
        <p:spPr>
          <a:xfrm>
            <a:off x="10898856" y="835091"/>
            <a:ext cx="3488" cy="622376"/>
          </a:xfrm>
          <a:prstGeom prst="line">
            <a:avLst/>
          </a:prstGeom>
          <a:ln w="28575" cap="sq">
            <a:solidFill>
              <a:srgbClr val="00B050"/>
            </a:solidFill>
            <a:headEnd type="none" w="lg" len="lg"/>
          </a:ln>
        </p:spPr>
        <p:style>
          <a:lnRef idx="1">
            <a:schemeClr val="accent1"/>
          </a:lnRef>
          <a:fillRef idx="0">
            <a:schemeClr val="accent1"/>
          </a:fillRef>
          <a:effectRef idx="0">
            <a:schemeClr val="accent1"/>
          </a:effectRef>
          <a:fontRef idx="minor">
            <a:schemeClr val="tx1"/>
          </a:fontRef>
        </p:style>
      </p:cxnSp>
      <p:grpSp>
        <p:nvGrpSpPr>
          <p:cNvPr id="206" name="组合 205"/>
          <p:cNvGrpSpPr/>
          <p:nvPr/>
        </p:nvGrpSpPr>
        <p:grpSpPr>
          <a:xfrm>
            <a:off x="10897210" y="2688115"/>
            <a:ext cx="418305" cy="935233"/>
            <a:chOff x="11062310" y="2688115"/>
            <a:chExt cx="418305" cy="935233"/>
          </a:xfrm>
        </p:grpSpPr>
        <p:cxnSp>
          <p:nvCxnSpPr>
            <p:cNvPr id="63" name="直接连接符 62">
              <a:extLst>
                <a:ext uri="{FF2B5EF4-FFF2-40B4-BE49-F238E27FC236}">
                  <a16:creationId xmlns:a16="http://schemas.microsoft.com/office/drawing/2014/main" id="{B1BEB32B-6841-4039-834B-9CCCA2449F1B}"/>
                </a:ext>
              </a:extLst>
            </p:cNvPr>
            <p:cNvCxnSpPr>
              <a:cxnSpLocks/>
            </p:cNvCxnSpPr>
            <p:nvPr/>
          </p:nvCxnSpPr>
          <p:spPr>
            <a:xfrm>
              <a:off x="11062310" y="2688115"/>
              <a:ext cx="0" cy="853265"/>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sp>
          <p:nvSpPr>
            <p:cNvPr id="89" name="文本框 88">
              <a:extLst>
                <a:ext uri="{FF2B5EF4-FFF2-40B4-BE49-F238E27FC236}">
                  <a16:creationId xmlns:a16="http://schemas.microsoft.com/office/drawing/2014/main" id="{2D8F5EEE-668F-42FB-865A-E8D823FE05E2}"/>
                </a:ext>
              </a:extLst>
            </p:cNvPr>
            <p:cNvSpPr txBox="1"/>
            <p:nvPr/>
          </p:nvSpPr>
          <p:spPr>
            <a:xfrm>
              <a:off x="11087461" y="3300183"/>
              <a:ext cx="393154" cy="323165"/>
            </a:xfrm>
            <a:prstGeom prst="rect">
              <a:avLst/>
            </a:prstGeom>
            <a:noFill/>
          </p:spPr>
          <p:txBody>
            <a:bodyPr vert="horz" wrap="square" rtlCol="0">
              <a:spAutoFit/>
            </a:bodyPr>
            <a:lstStyle/>
            <a:p>
              <a:r>
                <a:rPr lang="en-US" altLang="zh-CN" sz="1500" b="1" dirty="0">
                  <a:latin typeface="微软雅黑" panose="020B0503020204020204" pitchFamily="34" charset="-122"/>
                  <a:ea typeface="微软雅黑" panose="020B0503020204020204" pitchFamily="34" charset="-122"/>
                </a:rPr>
                <a:t>Y</a:t>
              </a:r>
              <a:endParaRPr lang="zh-CN" altLang="en-US" sz="1500" b="1" dirty="0">
                <a:latin typeface="微软雅黑" panose="020B0503020204020204" pitchFamily="34" charset="-122"/>
                <a:ea typeface="微软雅黑" panose="020B0503020204020204" pitchFamily="34" charset="-122"/>
              </a:endParaRPr>
            </a:p>
          </p:txBody>
        </p:sp>
      </p:grpSp>
      <p:sp>
        <p:nvSpPr>
          <p:cNvPr id="79" name="Rectangle 104"/>
          <p:cNvSpPr>
            <a:spLocks noChangeArrowheads="1"/>
          </p:cNvSpPr>
          <p:nvPr/>
        </p:nvSpPr>
        <p:spPr bwMode="auto">
          <a:xfrm>
            <a:off x="10394138" y="1457467"/>
            <a:ext cx="1016411" cy="1231029"/>
          </a:xfrm>
          <a:prstGeom prst="rect">
            <a:avLst/>
          </a:prstGeom>
          <a:solidFill>
            <a:srgbClr val="FF00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保存断点</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修改</a:t>
            </a:r>
            <a:r>
              <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p>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关中断</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77" name="文本框 176"/>
          <p:cNvSpPr txBox="1"/>
          <p:nvPr/>
        </p:nvSpPr>
        <p:spPr>
          <a:xfrm>
            <a:off x="10072449" y="5122427"/>
            <a:ext cx="851515" cy="707886"/>
          </a:xfrm>
          <a:prstGeom prst="rect">
            <a:avLst/>
          </a:prstGeom>
          <a:noFill/>
        </p:spPr>
        <p:txBody>
          <a:bodyPr vert="horz" wrap="none" rtlCol="0">
            <a:spAutoFit/>
          </a:bodyPr>
          <a:lstStyle/>
          <a:p>
            <a:r>
              <a:rPr lang="zh-CN" altLang="en-US" sz="2000" b="1" spc="600">
                <a:solidFill>
                  <a:schemeClr val="accent1">
                    <a:lumMod val="50000"/>
                  </a:schemeClr>
                </a:solidFill>
                <a:latin typeface="微软雅黑" panose="020B0503020204020204" pitchFamily="34" charset="-122"/>
                <a:ea typeface="微软雅黑" panose="020B0503020204020204" pitchFamily="34" charset="-122"/>
              </a:rPr>
              <a:t>执行</a:t>
            </a:r>
            <a:endParaRPr lang="en-US" altLang="zh-CN" sz="2000" b="1" spc="600">
              <a:solidFill>
                <a:schemeClr val="accent1">
                  <a:lumMod val="50000"/>
                </a:schemeClr>
              </a:solidFill>
              <a:latin typeface="微软雅黑" panose="020B0503020204020204" pitchFamily="34" charset="-122"/>
              <a:ea typeface="微软雅黑" panose="020B0503020204020204" pitchFamily="34" charset="-122"/>
            </a:endParaRPr>
          </a:p>
          <a:p>
            <a:r>
              <a:rPr lang="zh-CN" altLang="en-US" sz="2000" b="1" spc="600">
                <a:solidFill>
                  <a:schemeClr val="accent1">
                    <a:lumMod val="50000"/>
                  </a:schemeClr>
                </a:solidFill>
                <a:latin typeface="微软雅黑" panose="020B0503020204020204" pitchFamily="34" charset="-122"/>
                <a:ea typeface="微软雅黑" panose="020B0503020204020204" pitchFamily="34" charset="-122"/>
              </a:rPr>
              <a:t>周期</a:t>
            </a:r>
            <a:endParaRPr lang="zh-CN" altLang="en-US" sz="2000" b="1" spc="6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89" name="文本框 188"/>
          <p:cNvSpPr txBox="1"/>
          <p:nvPr/>
        </p:nvSpPr>
        <p:spPr>
          <a:xfrm>
            <a:off x="6484243" y="3622896"/>
            <a:ext cx="851515" cy="707886"/>
          </a:xfrm>
          <a:prstGeom prst="rect">
            <a:avLst/>
          </a:prstGeom>
          <a:noFill/>
        </p:spPr>
        <p:txBody>
          <a:bodyPr vert="horz" wrap="none" rtlCol="0">
            <a:spAutoFit/>
          </a:bodyPr>
          <a:lstStyle/>
          <a:p>
            <a:r>
              <a:rPr lang="zh-CN" altLang="en-US" sz="2000" b="1" spc="600">
                <a:solidFill>
                  <a:schemeClr val="accent2">
                    <a:lumMod val="75000"/>
                  </a:schemeClr>
                </a:solidFill>
                <a:latin typeface="微软雅黑" panose="020B0503020204020204" pitchFamily="34" charset="-122"/>
                <a:ea typeface="微软雅黑" panose="020B0503020204020204" pitchFamily="34" charset="-122"/>
              </a:rPr>
              <a:t>计算</a:t>
            </a:r>
            <a:endParaRPr lang="en-US" altLang="zh-CN" sz="2000" b="1" spc="600">
              <a:solidFill>
                <a:schemeClr val="accent2">
                  <a:lumMod val="75000"/>
                </a:schemeClr>
              </a:solidFill>
              <a:latin typeface="微软雅黑" panose="020B0503020204020204" pitchFamily="34" charset="-122"/>
              <a:ea typeface="微软雅黑" panose="020B0503020204020204" pitchFamily="34" charset="-122"/>
            </a:endParaRPr>
          </a:p>
          <a:p>
            <a:r>
              <a:rPr lang="zh-CN" altLang="en-US" sz="2000" b="1" spc="600">
                <a:solidFill>
                  <a:schemeClr val="accent2">
                    <a:lumMod val="75000"/>
                  </a:schemeClr>
                </a:solidFill>
                <a:latin typeface="微软雅黑" panose="020B0503020204020204" pitchFamily="34" charset="-122"/>
                <a:ea typeface="微软雅黑" panose="020B0503020204020204" pitchFamily="34" charset="-122"/>
              </a:rPr>
              <a:t>周期</a:t>
            </a:r>
            <a:endParaRPr lang="zh-CN" altLang="en-US" sz="2000" b="1" spc="6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90" name="文本框 189"/>
          <p:cNvSpPr txBox="1"/>
          <p:nvPr/>
        </p:nvSpPr>
        <p:spPr>
          <a:xfrm>
            <a:off x="3930679" y="1056200"/>
            <a:ext cx="492443" cy="1426031"/>
          </a:xfrm>
          <a:prstGeom prst="rect">
            <a:avLst/>
          </a:prstGeom>
          <a:noFill/>
        </p:spPr>
        <p:txBody>
          <a:bodyPr vert="eaVert" wrap="none" rtlCol="0">
            <a:spAutoFit/>
          </a:bodyPr>
          <a:lstStyle/>
          <a:p>
            <a:r>
              <a:rPr lang="zh-CN" altLang="en-US" sz="2000" b="1" spc="600" dirty="0">
                <a:solidFill>
                  <a:srgbClr val="00B050"/>
                </a:solidFill>
                <a:latin typeface="微软雅黑" panose="020B0503020204020204" pitchFamily="34" charset="-122"/>
                <a:ea typeface="微软雅黑" panose="020B0503020204020204" pitchFamily="34" charset="-122"/>
              </a:rPr>
              <a:t>取指周期</a:t>
            </a:r>
          </a:p>
        </p:txBody>
      </p:sp>
      <p:grpSp>
        <p:nvGrpSpPr>
          <p:cNvPr id="188" name="组合 187"/>
          <p:cNvGrpSpPr/>
          <p:nvPr/>
        </p:nvGrpSpPr>
        <p:grpSpPr>
          <a:xfrm>
            <a:off x="998017" y="2764733"/>
            <a:ext cx="9068000" cy="3475549"/>
            <a:chOff x="1163117" y="2764733"/>
            <a:chExt cx="9068000" cy="3475549"/>
          </a:xfrm>
        </p:grpSpPr>
        <p:grpSp>
          <p:nvGrpSpPr>
            <p:cNvPr id="181" name="组合 180"/>
            <p:cNvGrpSpPr/>
            <p:nvPr/>
          </p:nvGrpSpPr>
          <p:grpSpPr>
            <a:xfrm>
              <a:off x="1163117" y="2764733"/>
              <a:ext cx="5334856" cy="1905454"/>
              <a:chOff x="1163117" y="2764733"/>
              <a:chExt cx="5334856" cy="1905454"/>
            </a:xfrm>
          </p:grpSpPr>
          <p:cxnSp>
            <p:nvCxnSpPr>
              <p:cNvPr id="61" name="直接箭头连接符 60"/>
              <p:cNvCxnSpPr/>
              <p:nvPr/>
            </p:nvCxnSpPr>
            <p:spPr>
              <a:xfrm>
                <a:off x="1954897" y="3184348"/>
                <a:ext cx="0" cy="291676"/>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flipH="1">
                <a:off x="5707824" y="2764733"/>
                <a:ext cx="250" cy="711291"/>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nvCxnSpPr>
            <p:spPr>
              <a:xfrm>
                <a:off x="3828442" y="3192216"/>
                <a:ext cx="0" cy="269550"/>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43" name="文本框 142"/>
              <p:cNvSpPr txBox="1"/>
              <p:nvPr/>
            </p:nvSpPr>
            <p:spPr>
              <a:xfrm>
                <a:off x="3407713" y="2861228"/>
                <a:ext cx="821804"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sw</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sp>
            <p:nvSpPr>
              <p:cNvPr id="178" name="文本框 177"/>
              <p:cNvSpPr txBox="1"/>
              <p:nvPr/>
            </p:nvSpPr>
            <p:spPr>
              <a:xfrm>
                <a:off x="5477942"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beq</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cxnSp>
            <p:nvCxnSpPr>
              <p:cNvPr id="74" name="直接箭头连接符 73"/>
              <p:cNvCxnSpPr/>
              <p:nvPr/>
            </p:nvCxnSpPr>
            <p:spPr>
              <a:xfrm flipH="1">
                <a:off x="1960756" y="442673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H="1">
                <a:off x="1960756" y="3817199"/>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8" name="Rectangle 104"/>
              <p:cNvSpPr>
                <a:spLocks noChangeArrowheads="1"/>
              </p:cNvSpPr>
              <p:nvPr/>
            </p:nvSpPr>
            <p:spPr bwMode="auto">
              <a:xfrm>
                <a:off x="1163117" y="3469531"/>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9" name="Rectangle 104"/>
              <p:cNvSpPr>
                <a:spLocks noChangeArrowheads="1"/>
              </p:cNvSpPr>
              <p:nvPr/>
            </p:nvSpPr>
            <p:spPr bwMode="auto">
              <a:xfrm>
                <a:off x="1163117" y="4066787"/>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X+ImmZ</a:t>
                </a:r>
                <a:endParaRPr lang="zh-CN" altLang="en-US" sz="1500" dirty="0">
                  <a:solidFill>
                    <a:schemeClr val="tx1"/>
                  </a:solidFill>
                  <a:latin typeface="微软雅黑" panose="020B0503020204020204" pitchFamily="34" charset="-122"/>
                  <a:ea typeface="微软雅黑" panose="020B0503020204020204" pitchFamily="34" charset="-122"/>
                </a:endParaRPr>
              </a:p>
            </p:txBody>
          </p:sp>
          <p:cxnSp>
            <p:nvCxnSpPr>
              <p:cNvPr id="78" name="直接箭头连接符 77"/>
              <p:cNvCxnSpPr/>
              <p:nvPr/>
            </p:nvCxnSpPr>
            <p:spPr>
              <a:xfrm flipH="1">
                <a:off x="3821700" y="441896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flipH="1">
                <a:off x="3821700" y="380943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85" name="Rectangle 104"/>
              <p:cNvSpPr>
                <a:spLocks noChangeArrowheads="1"/>
              </p:cNvSpPr>
              <p:nvPr/>
            </p:nvSpPr>
            <p:spPr bwMode="auto">
              <a:xfrm>
                <a:off x="3024061" y="3461766"/>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86" name="Rectangle 104"/>
              <p:cNvSpPr>
                <a:spLocks noChangeArrowheads="1"/>
              </p:cNvSpPr>
              <p:nvPr/>
            </p:nvSpPr>
            <p:spPr bwMode="auto">
              <a:xfrm>
                <a:off x="3024061" y="4059022"/>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X+ImmZ</a:t>
                </a:r>
                <a:endParaRPr lang="zh-CN" altLang="en-US" sz="1500" dirty="0">
                  <a:solidFill>
                    <a:schemeClr val="tx1"/>
                  </a:solidFill>
                  <a:latin typeface="微软雅黑" panose="020B0503020204020204" pitchFamily="34" charset="-122"/>
                  <a:ea typeface="微软雅黑" panose="020B0503020204020204" pitchFamily="34" charset="-122"/>
                </a:endParaRPr>
              </a:p>
            </p:txBody>
          </p:sp>
          <p:cxnSp>
            <p:nvCxnSpPr>
              <p:cNvPr id="99" name="直接箭头连接符 98"/>
              <p:cNvCxnSpPr/>
              <p:nvPr/>
            </p:nvCxnSpPr>
            <p:spPr>
              <a:xfrm flipH="1">
                <a:off x="5700333" y="443322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flipH="1">
                <a:off x="5700333" y="3823692"/>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6" name="Rectangle 104"/>
              <p:cNvSpPr>
                <a:spLocks noChangeArrowheads="1"/>
              </p:cNvSpPr>
              <p:nvPr/>
            </p:nvSpPr>
            <p:spPr bwMode="auto">
              <a:xfrm>
                <a:off x="4902694" y="3476024"/>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07" name="Rectangle 104"/>
              <p:cNvSpPr>
                <a:spLocks noChangeArrowheads="1"/>
              </p:cNvSpPr>
              <p:nvPr/>
            </p:nvSpPr>
            <p:spPr bwMode="auto">
              <a:xfrm>
                <a:off x="4902694" y="4073280"/>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X-R[rt]PSW</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167" name="文本框 166"/>
              <p:cNvSpPr txBox="1"/>
              <p:nvPr/>
            </p:nvSpPr>
            <p:spPr>
              <a:xfrm>
                <a:off x="1555712" y="2861228"/>
                <a:ext cx="821804"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lw</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grpSp>
        <p:grpSp>
          <p:nvGrpSpPr>
            <p:cNvPr id="185" name="组合 184"/>
            <p:cNvGrpSpPr/>
            <p:nvPr/>
          </p:nvGrpSpPr>
          <p:grpSpPr>
            <a:xfrm>
              <a:off x="1163117" y="2861228"/>
              <a:ext cx="9068000" cy="3379054"/>
              <a:chOff x="1163117" y="2861228"/>
              <a:chExt cx="9068000" cy="3379054"/>
            </a:xfrm>
          </p:grpSpPr>
          <p:cxnSp>
            <p:nvCxnSpPr>
              <p:cNvPr id="60" name="直接连接符 59"/>
              <p:cNvCxnSpPr/>
              <p:nvPr/>
            </p:nvCxnSpPr>
            <p:spPr>
              <a:xfrm>
                <a:off x="1954897" y="3163845"/>
                <a:ext cx="7456678" cy="0"/>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p:nvPr/>
            </p:nvCxnSpPr>
            <p:spPr>
              <a:xfrm>
                <a:off x="9431418" y="3163845"/>
                <a:ext cx="0" cy="1481172"/>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45" name="文本框 144"/>
              <p:cNvSpPr txBox="1"/>
              <p:nvPr/>
            </p:nvSpPr>
            <p:spPr>
              <a:xfrm>
                <a:off x="7064886"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add</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cxnSp>
            <p:nvCxnSpPr>
              <p:cNvPr id="166" name="直接箭头连接符 165"/>
              <p:cNvCxnSpPr/>
              <p:nvPr/>
            </p:nvCxnSpPr>
            <p:spPr>
              <a:xfrm>
                <a:off x="7574918" y="3192216"/>
                <a:ext cx="0" cy="1452052"/>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flipH="1">
                <a:off x="1960756" y="501171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flipH="1">
                <a:off x="1960756" y="5626835"/>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20" name="Rectangle 104"/>
              <p:cNvSpPr>
                <a:spLocks noChangeArrowheads="1"/>
              </p:cNvSpPr>
              <p:nvPr/>
            </p:nvSpPr>
            <p:spPr bwMode="auto">
              <a:xfrm>
                <a:off x="1163117" y="4664043"/>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ZAR</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21" name="Rectangle 104"/>
              <p:cNvSpPr>
                <a:spLocks noChangeArrowheads="1"/>
              </p:cNvSpPr>
              <p:nvPr/>
            </p:nvSpPr>
            <p:spPr bwMode="auto">
              <a:xfrm>
                <a:off x="1163117" y="5261299"/>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M[AR]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DR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73" name="Rectangle 104"/>
              <p:cNvSpPr>
                <a:spLocks noChangeArrowheads="1"/>
              </p:cNvSpPr>
              <p:nvPr/>
            </p:nvSpPr>
            <p:spPr bwMode="auto">
              <a:xfrm>
                <a:off x="1163117" y="5858555"/>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R[rt]</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83" name="直接箭头连接符 82"/>
              <p:cNvCxnSpPr/>
              <p:nvPr/>
            </p:nvCxnSpPr>
            <p:spPr>
              <a:xfrm flipH="1">
                <a:off x="3821700" y="500394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flipH="1">
                <a:off x="3821700" y="5619070"/>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87" name="Rectangle 104"/>
              <p:cNvSpPr>
                <a:spLocks noChangeArrowheads="1"/>
              </p:cNvSpPr>
              <p:nvPr/>
            </p:nvSpPr>
            <p:spPr bwMode="auto">
              <a:xfrm>
                <a:off x="3024061" y="465627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ZAR</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90" name="Rectangle 104"/>
              <p:cNvSpPr>
                <a:spLocks noChangeArrowheads="1"/>
              </p:cNvSpPr>
              <p:nvPr/>
            </p:nvSpPr>
            <p:spPr bwMode="auto">
              <a:xfrm>
                <a:off x="3024061" y="5253534"/>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DR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92" name="Rectangle 104"/>
              <p:cNvSpPr>
                <a:spLocks noChangeArrowheads="1"/>
              </p:cNvSpPr>
              <p:nvPr/>
            </p:nvSpPr>
            <p:spPr bwMode="auto">
              <a:xfrm>
                <a:off x="3024061" y="5850790"/>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M[AR]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104" name="直接箭头连接符 103"/>
              <p:cNvCxnSpPr/>
              <p:nvPr/>
            </p:nvCxnSpPr>
            <p:spPr>
              <a:xfrm flipH="1">
                <a:off x="5700333" y="501820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p:nvPr/>
            </p:nvCxnSpPr>
            <p:spPr>
              <a:xfrm flipH="1">
                <a:off x="5700333" y="5633328"/>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8" name="Rectangle 104"/>
              <p:cNvSpPr>
                <a:spLocks noChangeArrowheads="1"/>
              </p:cNvSpPr>
              <p:nvPr/>
            </p:nvSpPr>
            <p:spPr bwMode="auto">
              <a:xfrm>
                <a:off x="4902694" y="4670536"/>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PCX</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109" name="Rectangle 104"/>
              <p:cNvSpPr>
                <a:spLocks noChangeArrowheads="1"/>
              </p:cNvSpPr>
              <p:nvPr/>
            </p:nvSpPr>
            <p:spPr bwMode="auto">
              <a:xfrm>
                <a:off x="4902694" y="5267792"/>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IR(A)+X]</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10" name="Rectangle 104"/>
              <p:cNvSpPr>
                <a:spLocks noChangeArrowheads="1"/>
              </p:cNvSpPr>
              <p:nvPr/>
            </p:nvSpPr>
            <p:spPr bwMode="auto">
              <a:xfrm>
                <a:off x="4902694" y="586504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If (PSW.equal) Z</a:t>
                </a:r>
                <a:r>
                  <a:rPr lang="en-US" altLang="zh-CN" sz="105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  </a:t>
                </a:r>
                <a:r>
                  <a:rPr lang="en-US" altLang="zh-CN" sz="105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PC</a:t>
                </a:r>
              </a:p>
            </p:txBody>
          </p:sp>
          <p:cxnSp>
            <p:nvCxnSpPr>
              <p:cNvPr id="114" name="直接箭头连接符 113"/>
              <p:cNvCxnSpPr/>
              <p:nvPr/>
            </p:nvCxnSpPr>
            <p:spPr>
              <a:xfrm flipH="1">
                <a:off x="7571850" y="501059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直接箭头连接符 114"/>
              <p:cNvCxnSpPr/>
              <p:nvPr/>
            </p:nvCxnSpPr>
            <p:spPr>
              <a:xfrm flipH="1">
                <a:off x="7571850" y="5625715"/>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18" name="Rectangle 104"/>
              <p:cNvSpPr>
                <a:spLocks noChangeArrowheads="1"/>
              </p:cNvSpPr>
              <p:nvPr/>
            </p:nvSpPr>
            <p:spPr bwMode="auto">
              <a:xfrm>
                <a:off x="6774211" y="4662923"/>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19" name="Rectangle 104"/>
              <p:cNvSpPr>
                <a:spLocks noChangeArrowheads="1"/>
              </p:cNvSpPr>
              <p:nvPr/>
            </p:nvSpPr>
            <p:spPr bwMode="auto">
              <a:xfrm>
                <a:off x="6774211" y="5260179"/>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X+R[rt]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Z</a:t>
                </a:r>
              </a:p>
            </p:txBody>
          </p:sp>
          <p:sp>
            <p:nvSpPr>
              <p:cNvPr id="120" name="Rectangle 104"/>
              <p:cNvSpPr>
                <a:spLocks noChangeArrowheads="1"/>
              </p:cNvSpPr>
              <p:nvPr/>
            </p:nvSpPr>
            <p:spPr bwMode="auto">
              <a:xfrm>
                <a:off x="6774211" y="5857435"/>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8255" algn="ctr"/>
                <a:r>
                  <a:rPr lang="en-US" altLang="zh-CN" sz="1600">
                    <a:solidFill>
                      <a:schemeClr val="tx1"/>
                    </a:solidFill>
                    <a:latin typeface="微软雅黑" panose="020B0503020204020204" pitchFamily="34" charset="-122"/>
                    <a:ea typeface="微软雅黑" panose="020B0503020204020204" pitchFamily="34" charset="-122"/>
                  </a:rPr>
                  <a:t>Z</a:t>
                </a:r>
                <a:r>
                  <a:rPr lang="en-US" altLang="zh-CN" sz="160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600">
                    <a:solidFill>
                      <a:schemeClr val="tx1"/>
                    </a:solidFill>
                    <a:latin typeface="微软雅黑" panose="020B0503020204020204" pitchFamily="34" charset="-122"/>
                    <a:ea typeface="微软雅黑" panose="020B0503020204020204" pitchFamily="34" charset="-122"/>
                  </a:rPr>
                  <a:t>R[rd]</a:t>
                </a:r>
                <a:endParaRPr lang="zh-CN" altLang="zh-CN" sz="1600">
                  <a:solidFill>
                    <a:schemeClr val="tx1"/>
                  </a:solidFill>
                  <a:latin typeface="微软雅黑" panose="020B0503020204020204" pitchFamily="34" charset="-122"/>
                  <a:ea typeface="微软雅黑" panose="020B0503020204020204" pitchFamily="34" charset="-122"/>
                </a:endParaRPr>
              </a:p>
            </p:txBody>
          </p:sp>
          <p:cxnSp>
            <p:nvCxnSpPr>
              <p:cNvPr id="130" name="直接箭头连接符 129"/>
              <p:cNvCxnSpPr/>
              <p:nvPr/>
            </p:nvCxnSpPr>
            <p:spPr>
              <a:xfrm flipH="1">
                <a:off x="9433477" y="500394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接箭头连接符 131"/>
              <p:cNvCxnSpPr/>
              <p:nvPr/>
            </p:nvCxnSpPr>
            <p:spPr>
              <a:xfrm flipH="1">
                <a:off x="9433477" y="5619070"/>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36" name="Rectangle 104"/>
              <p:cNvSpPr>
                <a:spLocks noChangeArrowheads="1"/>
              </p:cNvSpPr>
              <p:nvPr/>
            </p:nvSpPr>
            <p:spPr bwMode="auto">
              <a:xfrm>
                <a:off x="8635838" y="465627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37" name="Rectangle 104"/>
              <p:cNvSpPr>
                <a:spLocks noChangeArrowheads="1"/>
              </p:cNvSpPr>
              <p:nvPr/>
            </p:nvSpPr>
            <p:spPr bwMode="auto">
              <a:xfrm>
                <a:off x="8635838" y="5253534"/>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latin typeface="微软雅黑" panose="020B0503020204020204" pitchFamily="34" charset="-122"/>
                    <a:ea typeface="微软雅黑" panose="020B0503020204020204" pitchFamily="34" charset="-122"/>
                  </a:rPr>
                  <a:t>X+imm</a:t>
                </a:r>
                <a:r>
                  <a:rPr lang="en-US" altLang="zh-CN" sz="160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38" name="Rectangle 104"/>
              <p:cNvSpPr>
                <a:spLocks noChangeArrowheads="1"/>
              </p:cNvSpPr>
              <p:nvPr/>
            </p:nvSpPr>
            <p:spPr bwMode="auto">
              <a:xfrm>
                <a:off x="8635838" y="5850790"/>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8255" algn="ctr"/>
                <a:r>
                  <a:rPr lang="en-US" altLang="zh-CN" sz="1400">
                    <a:solidFill>
                      <a:schemeClr val="tx1"/>
                    </a:solidFill>
                    <a:latin typeface="微软雅黑" panose="020B0503020204020204" pitchFamily="34" charset="-122"/>
                    <a:ea typeface="微软雅黑" panose="020B0503020204020204" pitchFamily="34" charset="-122"/>
                  </a:rPr>
                  <a:t>Z</a:t>
                </a:r>
                <a:r>
                  <a:rPr lang="en-US" altLang="zh-CN" sz="140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a:solidFill>
                      <a:schemeClr val="tx1"/>
                    </a:solidFill>
                    <a:latin typeface="微软雅黑" panose="020B0503020204020204" pitchFamily="34" charset="-122"/>
                    <a:ea typeface="微软雅黑" panose="020B0503020204020204" pitchFamily="34" charset="-122"/>
                  </a:rPr>
                  <a:t>R[rt]</a:t>
                </a:r>
                <a:endParaRPr lang="zh-CN" altLang="zh-CN" sz="1400">
                  <a:solidFill>
                    <a:schemeClr val="tx1"/>
                  </a:solidFill>
                  <a:latin typeface="微软雅黑" panose="020B0503020204020204" pitchFamily="34" charset="-122"/>
                  <a:ea typeface="微软雅黑" panose="020B0503020204020204" pitchFamily="34" charset="-122"/>
                </a:endParaRPr>
              </a:p>
            </p:txBody>
          </p:sp>
          <p:sp>
            <p:nvSpPr>
              <p:cNvPr id="182" name="文本框 181"/>
              <p:cNvSpPr txBox="1"/>
              <p:nvPr/>
            </p:nvSpPr>
            <p:spPr>
              <a:xfrm>
                <a:off x="8928099"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addi</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grpSp>
      </p:grpSp>
      <p:sp>
        <p:nvSpPr>
          <p:cNvPr id="209" name="文本框 208">
            <a:extLst>
              <a:ext uri="{FF2B5EF4-FFF2-40B4-BE49-F238E27FC236}">
                <a16:creationId xmlns:a16="http://schemas.microsoft.com/office/drawing/2014/main" id="{E2FBCD14-722A-4FC1-B06E-B4C47EC54BAE}"/>
              </a:ext>
            </a:extLst>
          </p:cNvPr>
          <p:cNvSpPr txBox="1"/>
          <p:nvPr/>
        </p:nvSpPr>
        <p:spPr>
          <a:xfrm>
            <a:off x="9920378" y="1433305"/>
            <a:ext cx="492443" cy="1426031"/>
          </a:xfrm>
          <a:prstGeom prst="rect">
            <a:avLst/>
          </a:prstGeom>
          <a:noFill/>
        </p:spPr>
        <p:txBody>
          <a:bodyPr vert="eaVert" wrap="none" rtlCol="0">
            <a:spAutoFit/>
          </a:bodyPr>
          <a:lstStyle/>
          <a:p>
            <a:r>
              <a:rPr lang="zh-CN" altLang="en-US" sz="2000" b="1" spc="600" dirty="0">
                <a:solidFill>
                  <a:srgbClr val="FF0000"/>
                </a:solidFill>
                <a:latin typeface="微软雅黑" panose="020B0503020204020204" pitchFamily="34" charset="-122"/>
                <a:ea typeface="微软雅黑" panose="020B0503020204020204" pitchFamily="34" charset="-122"/>
              </a:rPr>
              <a:t>中断周期</a:t>
            </a:r>
          </a:p>
        </p:txBody>
      </p:sp>
      <p:grpSp>
        <p:nvGrpSpPr>
          <p:cNvPr id="208" name="组合 207"/>
          <p:cNvGrpSpPr/>
          <p:nvPr/>
        </p:nvGrpSpPr>
        <p:grpSpPr>
          <a:xfrm>
            <a:off x="9810515" y="835091"/>
            <a:ext cx="415270" cy="3016167"/>
            <a:chOff x="9975615" y="835091"/>
            <a:chExt cx="415270" cy="3016167"/>
          </a:xfrm>
        </p:grpSpPr>
        <p:grpSp>
          <p:nvGrpSpPr>
            <p:cNvPr id="203" name="组合 202"/>
            <p:cNvGrpSpPr/>
            <p:nvPr/>
          </p:nvGrpSpPr>
          <p:grpSpPr>
            <a:xfrm>
              <a:off x="9982789" y="835091"/>
              <a:ext cx="408096" cy="3016167"/>
              <a:chOff x="9982789" y="835091"/>
              <a:chExt cx="408096" cy="3016167"/>
            </a:xfrm>
          </p:grpSpPr>
          <p:cxnSp>
            <p:nvCxnSpPr>
              <p:cNvPr id="204" name="直接连接符 203">
                <a:extLst>
                  <a:ext uri="{FF2B5EF4-FFF2-40B4-BE49-F238E27FC236}">
                    <a16:creationId xmlns:a16="http://schemas.microsoft.com/office/drawing/2014/main" id="{ED06A3BE-E16D-44EC-A835-E7E080061AA8}"/>
                  </a:ext>
                </a:extLst>
              </p:cNvPr>
              <p:cNvCxnSpPr>
                <a:cxnSpLocks/>
              </p:cNvCxnSpPr>
              <p:nvPr/>
            </p:nvCxnSpPr>
            <p:spPr>
              <a:xfrm flipH="1">
                <a:off x="9982789" y="3848371"/>
                <a:ext cx="408096" cy="2887"/>
              </a:xfrm>
              <a:prstGeom prst="line">
                <a:avLst/>
              </a:prstGeom>
              <a:ln w="28575" cap="sq">
                <a:solidFill>
                  <a:srgbClr val="00B050"/>
                </a:solidFill>
                <a:headEnd type="none" w="lg" len="lg"/>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FE7453E3-BA39-498E-8ACE-3F180D1BF74A}"/>
                  </a:ext>
                </a:extLst>
              </p:cNvPr>
              <p:cNvCxnSpPr>
                <a:cxnSpLocks/>
              </p:cNvCxnSpPr>
              <p:nvPr/>
            </p:nvCxnSpPr>
            <p:spPr>
              <a:xfrm>
                <a:off x="9982789" y="835091"/>
                <a:ext cx="0" cy="3000654"/>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grpSp>
        <p:sp>
          <p:nvSpPr>
            <p:cNvPr id="210" name="文本框 209">
              <a:extLst>
                <a:ext uri="{FF2B5EF4-FFF2-40B4-BE49-F238E27FC236}">
                  <a16:creationId xmlns:a16="http://schemas.microsoft.com/office/drawing/2014/main" id="{E5199A19-2F6A-4F86-A171-B8DEBF64F824}"/>
                </a:ext>
              </a:extLst>
            </p:cNvPr>
            <p:cNvSpPr txBox="1"/>
            <p:nvPr/>
          </p:nvSpPr>
          <p:spPr>
            <a:xfrm>
              <a:off x="9975615" y="3527159"/>
              <a:ext cx="374326" cy="323165"/>
            </a:xfrm>
            <a:prstGeom prst="rect">
              <a:avLst/>
            </a:prstGeom>
            <a:ln w="28575" cap="sq">
              <a:noFill/>
              <a:headEnd type="triangle" w="lg" len="lg"/>
            </a:ln>
          </p:spPr>
          <p:style>
            <a:lnRef idx="1">
              <a:schemeClr val="accent1"/>
            </a:lnRef>
            <a:fillRef idx="0">
              <a:schemeClr val="accent1"/>
            </a:fillRef>
            <a:effectRef idx="0">
              <a:schemeClr val="accent1"/>
            </a:effectRef>
            <a:fontRef idx="minor">
              <a:schemeClr val="tx1"/>
            </a:fontRef>
          </p:style>
          <p:txBody>
            <a:bodyPr vert="horz" wrap="square" rtlCol="0">
              <a:spAutoFit/>
            </a:bodyPr>
            <a:lstStyle/>
            <a:p>
              <a:r>
                <a:rPr lang="en-US" altLang="zh-CN" sz="1500" b="1" dirty="0">
                  <a:latin typeface="微软雅黑" panose="020B0503020204020204" pitchFamily="34" charset="-122"/>
                  <a:ea typeface="微软雅黑" panose="020B0503020204020204" pitchFamily="34" charset="-122"/>
                </a:rPr>
                <a:t>N</a:t>
              </a:r>
              <a:endParaRPr lang="zh-CN" altLang="en-US" sz="1500" b="1" dirty="0">
                <a:latin typeface="微软雅黑" panose="020B0503020204020204" pitchFamily="34" charset="-122"/>
                <a:ea typeface="微软雅黑" panose="020B0503020204020204" pitchFamily="34" charset="-122"/>
              </a:endParaRPr>
            </a:p>
          </p:txBody>
        </p:sp>
      </p:grpSp>
      <p:grpSp>
        <p:nvGrpSpPr>
          <p:cNvPr id="176" name="组合 175"/>
          <p:cNvGrpSpPr/>
          <p:nvPr/>
        </p:nvGrpSpPr>
        <p:grpSpPr>
          <a:xfrm>
            <a:off x="4501678" y="647474"/>
            <a:ext cx="2076314" cy="2160031"/>
            <a:chOff x="4666778" y="647474"/>
            <a:chExt cx="2076314" cy="2160031"/>
          </a:xfrm>
        </p:grpSpPr>
        <p:cxnSp>
          <p:nvCxnSpPr>
            <p:cNvPr id="149" name="直接箭头连接符 148"/>
            <p:cNvCxnSpPr/>
            <p:nvPr/>
          </p:nvCxnSpPr>
          <p:spPr>
            <a:xfrm flipH="1">
              <a:off x="5704935" y="1022708"/>
              <a:ext cx="1" cy="219698"/>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直接箭头连接符 149"/>
            <p:cNvCxnSpPr/>
            <p:nvPr/>
          </p:nvCxnSpPr>
          <p:spPr>
            <a:xfrm flipH="1">
              <a:off x="5704935" y="1583534"/>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flipH="1">
              <a:off x="5704935" y="2195308"/>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53" name="Rectangle 104"/>
            <p:cNvSpPr>
              <a:spLocks noChangeArrowheads="1"/>
            </p:cNvSpPr>
            <p:nvPr/>
          </p:nvSpPr>
          <p:spPr bwMode="auto">
            <a:xfrm>
              <a:off x="4666778" y="2432271"/>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IR</a:t>
              </a:r>
            </a:p>
          </p:txBody>
        </p:sp>
        <p:sp>
          <p:nvSpPr>
            <p:cNvPr id="158" name="Rectangle 104"/>
            <p:cNvSpPr>
              <a:spLocks noChangeArrowheads="1"/>
            </p:cNvSpPr>
            <p:nvPr/>
          </p:nvSpPr>
          <p:spPr bwMode="auto">
            <a:xfrm>
              <a:off x="4666778" y="1837338"/>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rPr>
                <a:t>Z</a:t>
              </a:r>
              <a:r>
                <a:rPr lang="en-US" altLang="zh-CN" sz="1500">
                  <a:solidFill>
                    <a:schemeClr val="bg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500">
                  <a:solidFill>
                    <a:schemeClr val="bg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160" name="Rectangle 104"/>
            <p:cNvSpPr>
              <a:spLocks noChangeArrowheads="1"/>
            </p:cNvSpPr>
            <p:nvPr/>
          </p:nvSpPr>
          <p:spPr bwMode="auto">
            <a:xfrm>
              <a:off x="4666778" y="1242406"/>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X+4</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61" name="Rectangle 104"/>
            <p:cNvSpPr>
              <a:spLocks noChangeArrowheads="1"/>
            </p:cNvSpPr>
            <p:nvPr/>
          </p:nvSpPr>
          <p:spPr bwMode="auto">
            <a:xfrm>
              <a:off x="4666778" y="647474"/>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AR</a:t>
              </a:r>
              <a:r>
                <a:rPr lang="zh-CN" altLang="en-US"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7" name="流程图: 决策 6">
            <a:extLst>
              <a:ext uri="{FF2B5EF4-FFF2-40B4-BE49-F238E27FC236}">
                <a16:creationId xmlns:a16="http://schemas.microsoft.com/office/drawing/2014/main" id="{CC62B007-AB24-4A29-81B9-D0A709682748}"/>
              </a:ext>
            </a:extLst>
          </p:cNvPr>
          <p:cNvSpPr/>
          <p:nvPr/>
        </p:nvSpPr>
        <p:spPr>
          <a:xfrm>
            <a:off x="10177657" y="3528680"/>
            <a:ext cx="1449130" cy="632529"/>
          </a:xfrm>
          <a:prstGeom prst="flowChartDecision">
            <a:avLst/>
          </a:prstGeom>
          <a:solidFill>
            <a:srgbClr val="FF00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中断异常</a:t>
            </a:r>
          </a:p>
        </p:txBody>
      </p:sp>
    </p:spTree>
    <p:custDataLst>
      <p:tags r:id="rId1"/>
    </p:custDataLst>
    <p:extLst>
      <p:ext uri="{BB962C8B-B14F-4D97-AF65-F5344CB8AC3E}">
        <p14:creationId xmlns:p14="http://schemas.microsoft.com/office/powerpoint/2010/main" val="2010517724"/>
      </p:ext>
    </p:extLst>
  </p:cSld>
  <p:clrMapOvr>
    <a:masterClrMapping/>
  </p:clrMapOvr>
  <p:transition spd="slow" advClick="0" advTm="157803">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6"/>
                                        </p:tgtEl>
                                        <p:attrNameLst>
                                          <p:attrName>style.visibility</p:attrName>
                                        </p:attrNameLst>
                                      </p:cBhvr>
                                      <p:to>
                                        <p:strVal val="visible"/>
                                      </p:to>
                                    </p:set>
                                    <p:animEffect transition="in" filter="wipe(up)">
                                      <p:cBhvr>
                                        <p:cTn id="7" dur="500"/>
                                        <p:tgtEl>
                                          <p:spTgt spid="17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88"/>
                                        </p:tgtEl>
                                        <p:attrNameLst>
                                          <p:attrName>style.visibility</p:attrName>
                                        </p:attrNameLst>
                                      </p:cBhvr>
                                      <p:to>
                                        <p:strVal val="visible"/>
                                      </p:to>
                                    </p:set>
                                    <p:animEffect transition="in" filter="wipe(up)">
                                      <p:cBhvr>
                                        <p:cTn id="12" dur="500"/>
                                        <p:tgtEl>
                                          <p:spTgt spid="18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87"/>
                                        </p:tgtEl>
                                        <p:attrNameLst>
                                          <p:attrName>style.visibility</p:attrName>
                                        </p:attrNameLst>
                                      </p:cBhvr>
                                      <p:to>
                                        <p:strVal val="visible"/>
                                      </p:to>
                                    </p:set>
                                    <p:animEffect transition="in" filter="wipe(left)">
                                      <p:cBhvr>
                                        <p:cTn id="17" dur="500"/>
                                        <p:tgtEl>
                                          <p:spTgt spid="187"/>
                                        </p:tgtEl>
                                      </p:cBhvr>
                                    </p:animEffect>
                                  </p:childTnLst>
                                </p:cTn>
                              </p:par>
                            </p:childTnLst>
                          </p:cTn>
                        </p:par>
                        <p:par>
                          <p:cTn id="18" fill="hold">
                            <p:stCondLst>
                              <p:cond delay="500"/>
                            </p:stCondLst>
                            <p:childTnLst>
                              <p:par>
                                <p:cTn id="19" presetID="22" presetClass="entr" presetSubtype="4"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206"/>
                                        </p:tgtEl>
                                        <p:attrNameLst>
                                          <p:attrName>style.visibility</p:attrName>
                                        </p:attrNameLst>
                                      </p:cBhvr>
                                      <p:to>
                                        <p:strVal val="visible"/>
                                      </p:to>
                                    </p:set>
                                    <p:animEffect transition="in" filter="wipe(down)">
                                      <p:cBhvr>
                                        <p:cTn id="26" dur="500"/>
                                        <p:tgtEl>
                                          <p:spTgt spid="206"/>
                                        </p:tgtEl>
                                      </p:cBhvr>
                                    </p:animEffect>
                                  </p:childTnLst>
                                </p:cTn>
                              </p:par>
                            </p:childTnLst>
                          </p:cTn>
                        </p:par>
                        <p:par>
                          <p:cTn id="27" fill="hold">
                            <p:stCondLst>
                              <p:cond delay="500"/>
                            </p:stCondLst>
                            <p:childTnLst>
                              <p:par>
                                <p:cTn id="28" presetID="22" presetClass="entr" presetSubtype="4" fill="hold" grpId="0" nodeType="afterEffect">
                                  <p:stCondLst>
                                    <p:cond delay="0"/>
                                  </p:stCondLst>
                                  <p:childTnLst>
                                    <p:set>
                                      <p:cBhvr>
                                        <p:cTn id="29" dur="1" fill="hold">
                                          <p:stCondLst>
                                            <p:cond delay="0"/>
                                          </p:stCondLst>
                                        </p:cTn>
                                        <p:tgtEl>
                                          <p:spTgt spid="79"/>
                                        </p:tgtEl>
                                        <p:attrNameLst>
                                          <p:attrName>style.visibility</p:attrName>
                                        </p:attrNameLst>
                                      </p:cBhvr>
                                      <p:to>
                                        <p:strVal val="visible"/>
                                      </p:to>
                                    </p:set>
                                    <p:animEffect transition="in" filter="wipe(down)">
                                      <p:cBhvr>
                                        <p:cTn id="30" dur="500"/>
                                        <p:tgtEl>
                                          <p:spTgt spid="79"/>
                                        </p:tgtEl>
                                      </p:cBhvr>
                                    </p:animEffect>
                                  </p:childTnLst>
                                </p:cTn>
                              </p:par>
                            </p:childTnLst>
                          </p:cTn>
                        </p:par>
                        <p:par>
                          <p:cTn id="31" fill="hold">
                            <p:stCondLst>
                              <p:cond delay="1000"/>
                            </p:stCondLst>
                            <p:childTnLst>
                              <p:par>
                                <p:cTn id="32" presetID="22" presetClass="entr" presetSubtype="4" fill="hold" nodeType="afterEffect">
                                  <p:stCondLst>
                                    <p:cond delay="0"/>
                                  </p:stCondLst>
                                  <p:childTnLst>
                                    <p:set>
                                      <p:cBhvr>
                                        <p:cTn id="33" dur="1" fill="hold">
                                          <p:stCondLst>
                                            <p:cond delay="0"/>
                                          </p:stCondLst>
                                        </p:cTn>
                                        <p:tgtEl>
                                          <p:spTgt spid="82"/>
                                        </p:tgtEl>
                                        <p:attrNameLst>
                                          <p:attrName>style.visibility</p:attrName>
                                        </p:attrNameLst>
                                      </p:cBhvr>
                                      <p:to>
                                        <p:strVal val="visible"/>
                                      </p:to>
                                    </p:set>
                                    <p:animEffect transition="in" filter="wipe(down)">
                                      <p:cBhvr>
                                        <p:cTn id="34" dur="500"/>
                                        <p:tgtEl>
                                          <p:spTgt spid="82"/>
                                        </p:tgtEl>
                                      </p:cBhvr>
                                    </p:animEffect>
                                  </p:childTnLst>
                                </p:cTn>
                              </p:par>
                            </p:childTnLst>
                          </p:cTn>
                        </p:par>
                        <p:par>
                          <p:cTn id="35" fill="hold">
                            <p:stCondLst>
                              <p:cond delay="1500"/>
                            </p:stCondLst>
                            <p:childTnLst>
                              <p:par>
                                <p:cTn id="36" presetID="22" presetClass="entr" presetSubtype="2" fill="hold" nodeType="afterEffect">
                                  <p:stCondLst>
                                    <p:cond delay="0"/>
                                  </p:stCondLst>
                                  <p:childTnLst>
                                    <p:set>
                                      <p:cBhvr>
                                        <p:cTn id="37" dur="1" fill="hold">
                                          <p:stCondLst>
                                            <p:cond delay="0"/>
                                          </p:stCondLst>
                                        </p:cTn>
                                        <p:tgtEl>
                                          <p:spTgt spid="223"/>
                                        </p:tgtEl>
                                        <p:attrNameLst>
                                          <p:attrName>style.visibility</p:attrName>
                                        </p:attrNameLst>
                                      </p:cBhvr>
                                      <p:to>
                                        <p:strVal val="visible"/>
                                      </p:to>
                                    </p:set>
                                    <p:animEffect transition="in" filter="wipe(right)">
                                      <p:cBhvr>
                                        <p:cTn id="38" dur="500"/>
                                        <p:tgtEl>
                                          <p:spTgt spid="22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208"/>
                                        </p:tgtEl>
                                        <p:attrNameLst>
                                          <p:attrName>style.visibility</p:attrName>
                                        </p:attrNameLst>
                                      </p:cBhvr>
                                      <p:to>
                                        <p:strVal val="visible"/>
                                      </p:to>
                                    </p:set>
                                    <p:animEffect transition="in" filter="wipe(down)">
                                      <p:cBhvr>
                                        <p:cTn id="43" dur="500"/>
                                        <p:tgtEl>
                                          <p:spTgt spid="208"/>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190"/>
                                        </p:tgtEl>
                                        <p:attrNameLst>
                                          <p:attrName>style.visibility</p:attrName>
                                        </p:attrNameLst>
                                      </p:cBhvr>
                                      <p:to>
                                        <p:strVal val="visible"/>
                                      </p:to>
                                    </p:set>
                                    <p:animEffect transition="in" filter="wipe(up)">
                                      <p:cBhvr>
                                        <p:cTn id="48" dur="500"/>
                                        <p:tgtEl>
                                          <p:spTgt spid="19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189"/>
                                        </p:tgtEl>
                                        <p:attrNameLst>
                                          <p:attrName>style.visibility</p:attrName>
                                        </p:attrNameLst>
                                      </p:cBhvr>
                                      <p:to>
                                        <p:strVal val="visible"/>
                                      </p:to>
                                    </p:set>
                                    <p:animEffect transition="in" filter="wipe(up)">
                                      <p:cBhvr>
                                        <p:cTn id="53" dur="500"/>
                                        <p:tgtEl>
                                          <p:spTgt spid="189"/>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177"/>
                                        </p:tgtEl>
                                        <p:attrNameLst>
                                          <p:attrName>style.visibility</p:attrName>
                                        </p:attrNameLst>
                                      </p:cBhvr>
                                      <p:to>
                                        <p:strVal val="visible"/>
                                      </p:to>
                                    </p:set>
                                    <p:animEffect transition="in" filter="wipe(up)">
                                      <p:cBhvr>
                                        <p:cTn id="58" dur="500"/>
                                        <p:tgtEl>
                                          <p:spTgt spid="177"/>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209"/>
                                        </p:tgtEl>
                                        <p:attrNameLst>
                                          <p:attrName>style.visibility</p:attrName>
                                        </p:attrNameLst>
                                      </p:cBhvr>
                                      <p:to>
                                        <p:strVal val="visible"/>
                                      </p:to>
                                    </p:set>
                                    <p:animEffect transition="in" filter="wipe(down)">
                                      <p:cBhvr>
                                        <p:cTn id="63" dur="5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177" grpId="0"/>
      <p:bldP spid="189" grpId="0"/>
      <p:bldP spid="190" grpId="0"/>
      <p:bldP spid="209" grpId="0"/>
      <p:bldP spid="7" grpId="0" animBg="1"/>
    </p:bldLst>
  </p:timing>
  <p:extLst>
    <p:ext uri="{E180D4A7-C9FB-4DFB-919C-405C955672EB}">
      <p14:showEvtLst xmlns:p14="http://schemas.microsoft.com/office/powerpoint/2010/main">
        <p14:playEvt time="119" objId="103"/>
        <p14:stopEvt time="156523" objId="103"/>
      </p14:showEvtLst>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60291" name="组合 3"/>
          <p:cNvGraphicFramePr>
            <a:graphicFrameLocks noGrp="1"/>
          </p:cNvGraphicFramePr>
          <p:nvPr/>
        </p:nvGraphicFramePr>
        <p:xfrm>
          <a:off x="4367214" y="1989138"/>
          <a:ext cx="3527425" cy="2332038"/>
        </p:xfrm>
        <a:graphic>
          <a:graphicData uri="http://schemas.openxmlformats.org/drawingml/2006/table">
            <a:tbl>
              <a:tblPr/>
              <a:tblGrid>
                <a:gridCol w="1168400">
                  <a:extLst>
                    <a:ext uri="{9D8B030D-6E8A-4147-A177-3AD203B41FA5}">
                      <a16:colId xmlns:a16="http://schemas.microsoft.com/office/drawing/2014/main" val="20000"/>
                    </a:ext>
                  </a:extLst>
                </a:gridCol>
                <a:gridCol w="2359025">
                  <a:extLst>
                    <a:ext uri="{9D8B030D-6E8A-4147-A177-3AD203B41FA5}">
                      <a16:colId xmlns:a16="http://schemas.microsoft.com/office/drawing/2014/main" val="20001"/>
                    </a:ext>
                  </a:extLst>
                </a:gridCol>
              </a:tblGrid>
              <a:tr h="749402">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设备</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r>
                        <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屏    蔽    码</a:t>
                      </a: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A     B      C</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3447">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7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700" b="0" i="0" u="none" strike="noStrike" cap="none" normalizeH="0" baseline="0">
                          <a:ln>
                            <a:noFill/>
                          </a:ln>
                          <a:solidFill>
                            <a:schemeClr val="tx1"/>
                          </a:solidFill>
                          <a:effectLst/>
                          <a:latin typeface="Arial" panose="020B0604020202020204" pitchFamily="34" charset="0"/>
                          <a:ea typeface="宋体" panose="02010600030101010101" pitchFamily="2" charset="-122"/>
                        </a:rPr>
                        <a:t>1      1       1</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3447">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700" b="0" i="0" u="none" strike="noStrike" cap="none" normalizeH="0" baseline="0">
                          <a:ln>
                            <a:noFill/>
                          </a:ln>
                          <a:solidFill>
                            <a:schemeClr val="tx1"/>
                          </a:solidFill>
                          <a:effectLst/>
                          <a:latin typeface="Arial" panose="020B0604020202020204" pitchFamily="34" charset="0"/>
                          <a:ea typeface="宋体" panose="02010600030101010101" pitchFamily="2" charset="-122"/>
                        </a:rPr>
                        <a:t>B</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700" b="0" i="0" u="none" strike="noStrike" cap="none" normalizeH="0" baseline="0">
                          <a:ln>
                            <a:noFill/>
                          </a:ln>
                          <a:solidFill>
                            <a:schemeClr val="tx1"/>
                          </a:solidFill>
                          <a:effectLst/>
                          <a:latin typeface="Arial" panose="020B0604020202020204" pitchFamily="34" charset="0"/>
                          <a:ea typeface="宋体" panose="02010600030101010101" pitchFamily="2" charset="-122"/>
                        </a:rPr>
                        <a:t>0      1       0</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174">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7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700" b="0" i="0" u="none" strike="noStrike" cap="none" normalizeH="0" baseline="0">
                          <a:ln>
                            <a:noFill/>
                          </a:ln>
                          <a:solidFill>
                            <a:schemeClr val="tx1"/>
                          </a:solidFill>
                          <a:effectLst/>
                          <a:latin typeface="Arial" panose="020B0604020202020204" pitchFamily="34" charset="0"/>
                          <a:ea typeface="宋体" panose="02010600030101010101" pitchFamily="2" charset="-122"/>
                        </a:rPr>
                        <a:t>0      1       1</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50568">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700" b="0" i="0" u="none" strike="noStrike" cap="none" normalizeH="0" baseline="0">
                          <a:ln>
                            <a:noFill/>
                          </a:ln>
                          <a:solidFill>
                            <a:schemeClr val="tx1"/>
                          </a:solidFill>
                          <a:effectLst/>
                          <a:latin typeface="Arial" panose="020B0604020202020204" pitchFamily="34" charset="0"/>
                          <a:ea typeface="宋体" panose="02010600030101010101" pitchFamily="2" charset="-122"/>
                        </a:rPr>
                        <a:t>CPU</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700" b="0" i="0" u="none" strike="noStrike" cap="none" normalizeH="0" baseline="0">
                          <a:ln>
                            <a:noFill/>
                          </a:ln>
                          <a:solidFill>
                            <a:schemeClr val="tx1"/>
                          </a:solidFill>
                          <a:effectLst/>
                          <a:latin typeface="Arial" panose="020B0604020202020204" pitchFamily="34" charset="0"/>
                          <a:ea typeface="宋体" panose="02010600030101010101" pitchFamily="2" charset="-122"/>
                        </a:rPr>
                        <a:t>0      0       0</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76802" name="矩形 2"/>
          <p:cNvSpPr>
            <a:spLocks noGrp="1" noChangeArrowheads="1"/>
          </p:cNvSpPr>
          <p:nvPr>
            <p:ph type="body" idx="4294967295"/>
          </p:nvPr>
        </p:nvSpPr>
        <p:spPr>
          <a:xfrm>
            <a:off x="2135560" y="548680"/>
            <a:ext cx="7772400" cy="1303338"/>
          </a:xfrm>
        </p:spPr>
        <p:txBody>
          <a:bodyPr/>
          <a:lstStyle/>
          <a:p>
            <a:pPr algn="just" eaLnBrk="1" hangingPunct="1">
              <a:lnSpc>
                <a:spcPct val="110000"/>
              </a:lnSpc>
              <a:buFont typeface="Wingdings" panose="05000000000000000000" pitchFamily="2" charset="2"/>
              <a:buNone/>
            </a:pPr>
            <a:r>
              <a:rPr lang="en-US" altLang="zh-CN" sz="2100" dirty="0">
                <a:latin typeface="华文楷体" panose="02010600040101010101" pitchFamily="2" charset="-122"/>
                <a:ea typeface="华文楷体" panose="02010600040101010101" pitchFamily="2" charset="-122"/>
              </a:rPr>
              <a:t>13.A</a:t>
            </a:r>
            <a:r>
              <a:rPr lang="zh-CN" altLang="en-US" sz="2100" dirty="0">
                <a:latin typeface="华文楷体" panose="02010600040101010101" pitchFamily="2" charset="-122"/>
                <a:ea typeface="华文楷体" panose="02010600040101010101" pitchFamily="2" charset="-122"/>
              </a:rPr>
              <a:t>、</a:t>
            </a:r>
            <a:r>
              <a:rPr lang="en-US" altLang="zh-CN" sz="2100" dirty="0">
                <a:latin typeface="华文楷体" panose="02010600040101010101" pitchFamily="2" charset="-122"/>
                <a:ea typeface="华文楷体" panose="02010600040101010101" pitchFamily="2" charset="-122"/>
              </a:rPr>
              <a:t>B</a:t>
            </a:r>
            <a:r>
              <a:rPr lang="zh-CN" altLang="en-US" sz="2100" dirty="0">
                <a:latin typeface="华文楷体" panose="02010600040101010101" pitchFamily="2" charset="-122"/>
                <a:ea typeface="华文楷体" panose="02010600040101010101" pitchFamily="2" charset="-122"/>
              </a:rPr>
              <a:t>、</a:t>
            </a:r>
            <a:r>
              <a:rPr lang="en-US" altLang="zh-CN" sz="2100" dirty="0">
                <a:latin typeface="华文楷体" panose="02010600040101010101" pitchFamily="2" charset="-122"/>
                <a:ea typeface="华文楷体" panose="02010600040101010101" pitchFamily="2" charset="-122"/>
              </a:rPr>
              <a:t>C</a:t>
            </a:r>
            <a:r>
              <a:rPr lang="zh-CN" altLang="en-US" sz="2100" dirty="0">
                <a:latin typeface="华文楷体" panose="02010600040101010101" pitchFamily="2" charset="-122"/>
                <a:ea typeface="华文楷体" panose="02010600040101010101" pitchFamily="2" charset="-122"/>
              </a:rPr>
              <a:t>是与主机连接的</a:t>
            </a:r>
            <a:r>
              <a:rPr lang="en-US" altLang="zh-CN" sz="2100" dirty="0">
                <a:latin typeface="华文楷体" panose="02010600040101010101" pitchFamily="2" charset="-122"/>
                <a:ea typeface="华文楷体" panose="02010600040101010101" pitchFamily="2" charset="-122"/>
              </a:rPr>
              <a:t>3</a:t>
            </a:r>
            <a:r>
              <a:rPr lang="zh-CN" altLang="en-US" sz="2100" dirty="0">
                <a:latin typeface="华文楷体" panose="02010600040101010101" pitchFamily="2" charset="-122"/>
                <a:ea typeface="华文楷体" panose="02010600040101010101" pitchFamily="2" charset="-122"/>
              </a:rPr>
              <a:t>台设备，在硬件排队线路中，它们的响应优先级是</a:t>
            </a:r>
            <a:r>
              <a:rPr lang="en-US" altLang="zh-CN" sz="2100" dirty="0">
                <a:latin typeface="华文楷体" panose="02010600040101010101" pitchFamily="2" charset="-122"/>
                <a:ea typeface="华文楷体" panose="02010600040101010101" pitchFamily="2" charset="-122"/>
              </a:rPr>
              <a:t>A</a:t>
            </a:r>
            <a:r>
              <a:rPr lang="zh-CN" altLang="en-US" sz="2100" dirty="0">
                <a:latin typeface="华文楷体" panose="02010600040101010101" pitchFamily="2" charset="-122"/>
                <a:ea typeface="华文楷体" panose="02010600040101010101" pitchFamily="2" charset="-122"/>
              </a:rPr>
              <a:t>＞</a:t>
            </a:r>
            <a:r>
              <a:rPr lang="en-US" altLang="zh-CN" sz="2100" dirty="0">
                <a:latin typeface="华文楷体" panose="02010600040101010101" pitchFamily="2" charset="-122"/>
                <a:ea typeface="华文楷体" panose="02010600040101010101" pitchFamily="2" charset="-122"/>
              </a:rPr>
              <a:t>B</a:t>
            </a:r>
            <a:r>
              <a:rPr lang="zh-CN" altLang="en-US" sz="2100" dirty="0">
                <a:latin typeface="华文楷体" panose="02010600040101010101" pitchFamily="2" charset="-122"/>
                <a:ea typeface="华文楷体" panose="02010600040101010101" pitchFamily="2" charset="-122"/>
              </a:rPr>
              <a:t>＞</a:t>
            </a:r>
            <a:r>
              <a:rPr lang="en-US" altLang="zh-CN" sz="2100" dirty="0">
                <a:latin typeface="华文楷体" panose="02010600040101010101" pitchFamily="2" charset="-122"/>
                <a:ea typeface="华文楷体" panose="02010600040101010101" pitchFamily="2" charset="-122"/>
              </a:rPr>
              <a:t>C</a:t>
            </a:r>
            <a:r>
              <a:rPr lang="zh-CN" altLang="en-US" sz="2100" dirty="0">
                <a:latin typeface="华文楷体" panose="02010600040101010101" pitchFamily="2" charset="-122"/>
                <a:ea typeface="华文楷体" panose="02010600040101010101" pitchFamily="2" charset="-122"/>
              </a:rPr>
              <a:t>＞</a:t>
            </a:r>
            <a:r>
              <a:rPr lang="en-US" altLang="zh-CN" sz="2100" dirty="0">
                <a:latin typeface="华文楷体" panose="02010600040101010101" pitchFamily="2" charset="-122"/>
                <a:ea typeface="华文楷体" panose="02010600040101010101" pitchFamily="2" charset="-122"/>
              </a:rPr>
              <a:t>CPU</a:t>
            </a:r>
            <a:r>
              <a:rPr lang="zh-CN" altLang="en-US" sz="2100" dirty="0">
                <a:latin typeface="华文楷体" panose="02010600040101010101" pitchFamily="2" charset="-122"/>
                <a:ea typeface="华文楷体" panose="02010600040101010101" pitchFamily="2" charset="-122"/>
              </a:rPr>
              <a:t>，为改变中断处理的次序，将它们的中断屏蔽字设为</a:t>
            </a:r>
            <a:r>
              <a:rPr lang="en-US" altLang="zh-CN" sz="2100" dirty="0">
                <a:latin typeface="华文楷体" panose="02010600040101010101" pitchFamily="2" charset="-122"/>
                <a:ea typeface="华文楷体" panose="02010600040101010101" pitchFamily="2" charset="-122"/>
              </a:rPr>
              <a:t>:            </a:t>
            </a:r>
          </a:p>
        </p:txBody>
      </p:sp>
      <p:grpSp>
        <p:nvGrpSpPr>
          <p:cNvPr id="2060311" name="组合 23"/>
          <p:cNvGrpSpPr/>
          <p:nvPr/>
        </p:nvGrpSpPr>
        <p:grpSpPr bwMode="auto">
          <a:xfrm>
            <a:off x="2716213" y="5540376"/>
            <a:ext cx="7700962" cy="1057275"/>
            <a:chOff x="751" y="3490"/>
            <a:chExt cx="4851" cy="666"/>
          </a:xfrm>
        </p:grpSpPr>
        <p:sp>
          <p:nvSpPr>
            <p:cNvPr id="76825" name="直线 24"/>
            <p:cNvSpPr>
              <a:spLocks noChangeShapeType="1"/>
            </p:cNvSpPr>
            <p:nvPr/>
          </p:nvSpPr>
          <p:spPr bwMode="auto">
            <a:xfrm>
              <a:off x="1241" y="3684"/>
              <a:ext cx="3888"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26" name="直线 25"/>
            <p:cNvSpPr>
              <a:spLocks noChangeShapeType="1"/>
            </p:cNvSpPr>
            <p:nvPr/>
          </p:nvSpPr>
          <p:spPr bwMode="auto">
            <a:xfrm>
              <a:off x="1241" y="3540"/>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27" name="直线 26"/>
            <p:cNvSpPr>
              <a:spLocks noChangeShapeType="1"/>
            </p:cNvSpPr>
            <p:nvPr/>
          </p:nvSpPr>
          <p:spPr bwMode="auto">
            <a:xfrm>
              <a:off x="1865" y="3540"/>
              <a:ext cx="0" cy="14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28" name="直线 27"/>
            <p:cNvSpPr>
              <a:spLocks noChangeShapeType="1"/>
            </p:cNvSpPr>
            <p:nvPr/>
          </p:nvSpPr>
          <p:spPr bwMode="auto">
            <a:xfrm>
              <a:off x="2489" y="3540"/>
              <a:ext cx="0" cy="14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29" name="直线 28"/>
            <p:cNvSpPr>
              <a:spLocks noChangeShapeType="1"/>
            </p:cNvSpPr>
            <p:nvPr/>
          </p:nvSpPr>
          <p:spPr bwMode="auto">
            <a:xfrm>
              <a:off x="3017" y="3540"/>
              <a:ext cx="0" cy="14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0" name="直线 29"/>
            <p:cNvSpPr>
              <a:spLocks noChangeShapeType="1"/>
            </p:cNvSpPr>
            <p:nvPr/>
          </p:nvSpPr>
          <p:spPr bwMode="auto">
            <a:xfrm>
              <a:off x="3545" y="3540"/>
              <a:ext cx="0" cy="14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1" name="文本框 30"/>
            <p:cNvSpPr txBox="1">
              <a:spLocks noChangeArrowheads="1"/>
            </p:cNvSpPr>
            <p:nvPr/>
          </p:nvSpPr>
          <p:spPr bwMode="auto">
            <a:xfrm>
              <a:off x="1759" y="3708"/>
              <a:ext cx="19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r>
                <a:rPr kumimoji="1" lang="en-US" altLang="zh-CN" sz="1800">
                  <a:solidFill>
                    <a:schemeClr val="tx1"/>
                  </a:solidFill>
                  <a:latin typeface="Times New Roman" panose="02020603050405020304" pitchFamily="18" charset="0"/>
                  <a:ea typeface="宋体" panose="02010600030101010101" pitchFamily="2" charset="-122"/>
                </a:rPr>
                <a:t>20            40            60          80</a:t>
              </a:r>
            </a:p>
          </p:txBody>
        </p:sp>
        <p:sp>
          <p:nvSpPr>
            <p:cNvPr id="76832" name="文本框 31"/>
            <p:cNvSpPr txBox="1">
              <a:spLocks noChangeArrowheads="1"/>
            </p:cNvSpPr>
            <p:nvPr/>
          </p:nvSpPr>
          <p:spPr bwMode="auto">
            <a:xfrm>
              <a:off x="751" y="3490"/>
              <a:ext cx="436"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r>
                <a:rPr kumimoji="1" lang="zh-CN" altLang="en-US" sz="2000" dirty="0">
                  <a:solidFill>
                    <a:schemeClr val="tx1"/>
                  </a:solidFill>
                  <a:latin typeface="华文楷体" panose="02010600040101010101" pitchFamily="2" charset="-122"/>
                  <a:ea typeface="华文楷体" panose="02010600040101010101" pitchFamily="2" charset="-122"/>
                </a:rPr>
                <a:t>中断</a:t>
              </a:r>
            </a:p>
            <a:p>
              <a:pPr algn="l" eaLnBrk="1" hangingPunct="1"/>
              <a:r>
                <a:rPr kumimoji="1" lang="zh-CN" altLang="en-US" sz="2000" dirty="0">
                  <a:solidFill>
                    <a:schemeClr val="tx1"/>
                  </a:solidFill>
                  <a:latin typeface="华文楷体" panose="02010600040101010101" pitchFamily="2" charset="-122"/>
                  <a:ea typeface="华文楷体" panose="02010600040101010101" pitchFamily="2" charset="-122"/>
                </a:rPr>
                <a:t>请求</a:t>
              </a:r>
            </a:p>
          </p:txBody>
        </p:sp>
        <p:sp>
          <p:nvSpPr>
            <p:cNvPr id="76833" name="文本框 32"/>
            <p:cNvSpPr txBox="1">
              <a:spLocks noChangeArrowheads="1"/>
            </p:cNvSpPr>
            <p:nvPr/>
          </p:nvSpPr>
          <p:spPr bwMode="auto">
            <a:xfrm>
              <a:off x="5119" y="3514"/>
              <a:ext cx="4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r>
                <a:rPr kumimoji="1" lang="en-US" altLang="zh-CN" sz="2400">
                  <a:solidFill>
                    <a:schemeClr val="tx1"/>
                  </a:solidFill>
                  <a:latin typeface="Times New Roman" panose="02020603050405020304" pitchFamily="18" charset="0"/>
                  <a:ea typeface="宋体" panose="02010600030101010101" pitchFamily="2" charset="-122"/>
                </a:rPr>
                <a:t>t(</a:t>
              </a:r>
              <a:r>
                <a:rPr kumimoji="1" lang="en-US" altLang="zh-CN" sz="2400">
                  <a:solidFill>
                    <a:schemeClr val="tx1"/>
                  </a:solidFill>
                  <a:latin typeface="Times New Roman" panose="02020603050405020304" pitchFamily="18" charset="0"/>
                  <a:ea typeface="宋体" panose="02010600030101010101" pitchFamily="2" charset="-122"/>
                  <a:sym typeface="Symbol" panose="05050102010706020507" pitchFamily="18" charset="2"/>
                </a:rPr>
                <a:t></a:t>
              </a:r>
              <a:r>
                <a:rPr kumimoji="1" lang="en-US" altLang="zh-CN" sz="2400">
                  <a:solidFill>
                    <a:schemeClr val="tx1"/>
                  </a:solidFill>
                  <a:latin typeface="Times New Roman" panose="02020603050405020304" pitchFamily="18" charset="0"/>
                  <a:ea typeface="宋体" panose="02010600030101010101" pitchFamily="2" charset="-122"/>
                </a:rPr>
                <a:t>s)</a:t>
              </a:r>
            </a:p>
          </p:txBody>
        </p:sp>
        <p:sp>
          <p:nvSpPr>
            <p:cNvPr id="76834" name="文本框 33"/>
            <p:cNvSpPr txBox="1">
              <a:spLocks noChangeArrowheads="1"/>
            </p:cNvSpPr>
            <p:nvPr/>
          </p:nvSpPr>
          <p:spPr bwMode="auto">
            <a:xfrm>
              <a:off x="1149" y="3906"/>
              <a:ext cx="19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r>
                <a:rPr kumimoji="1" lang="en-US" altLang="zh-CN" sz="2000" dirty="0">
                  <a:solidFill>
                    <a:schemeClr val="tx1"/>
                  </a:solidFill>
                  <a:latin typeface="Times New Roman" panose="02020603050405020304" pitchFamily="18" charset="0"/>
                  <a:ea typeface="宋体" panose="02010600030101010101" pitchFamily="2" charset="-122"/>
                </a:rPr>
                <a:t>A                     B    C</a:t>
              </a:r>
              <a:r>
                <a:rPr kumimoji="1" lang="zh-CN" altLang="en-US" sz="2000" dirty="0">
                  <a:solidFill>
                    <a:schemeClr val="tx1"/>
                  </a:solidFill>
                  <a:latin typeface="Times New Roman" panose="02020603050405020304" pitchFamily="18" charset="0"/>
                  <a:ea typeface="宋体" panose="02010600030101010101" pitchFamily="2" charset="-122"/>
                </a:rPr>
                <a:t>请求</a:t>
              </a:r>
            </a:p>
          </p:txBody>
        </p:sp>
        <p:sp>
          <p:nvSpPr>
            <p:cNvPr id="76835" name="直线 34"/>
            <p:cNvSpPr>
              <a:spLocks noChangeShapeType="1"/>
            </p:cNvSpPr>
            <p:nvPr/>
          </p:nvSpPr>
          <p:spPr bwMode="auto">
            <a:xfrm>
              <a:off x="2201" y="3540"/>
              <a:ext cx="0" cy="14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60323" name="矩形 35"/>
          <p:cNvSpPr>
            <a:spLocks noChangeArrowheads="1"/>
          </p:cNvSpPr>
          <p:nvPr/>
        </p:nvSpPr>
        <p:spPr bwMode="auto">
          <a:xfrm>
            <a:off x="2424113" y="4724401"/>
            <a:ext cx="7772400"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69900" indent="-469900" algn="just">
              <a:lnSpc>
                <a:spcPct val="120000"/>
              </a:lnSpc>
              <a:spcBef>
                <a:spcPct val="20000"/>
              </a:spcBef>
              <a:buClr>
                <a:schemeClr val="accent2"/>
              </a:buClr>
            </a:pPr>
            <a:r>
              <a:rPr lang="en-US" altLang="zh-CN" sz="1900" dirty="0">
                <a:latin typeface="华文楷体" panose="02010600040101010101" pitchFamily="2" charset="-122"/>
                <a:ea typeface="华文楷体" panose="02010600040101010101" pitchFamily="2" charset="-122"/>
              </a:rPr>
              <a:t> </a:t>
            </a:r>
            <a:r>
              <a:rPr lang="zh-CN" altLang="en-US" sz="1900" dirty="0">
                <a:latin typeface="华文楷体" panose="02010600040101010101" pitchFamily="2" charset="-122"/>
                <a:ea typeface="华文楷体" panose="02010600040101010101" pitchFamily="2" charset="-122"/>
              </a:rPr>
              <a:t>请按下图所示时间轴给出的设备中断请求时刻，画出</a:t>
            </a:r>
            <a:r>
              <a:rPr lang="en-US" altLang="zh-CN" sz="1900" dirty="0">
                <a:latin typeface="华文楷体" panose="02010600040101010101" pitchFamily="2" charset="-122"/>
                <a:ea typeface="华文楷体" panose="02010600040101010101" pitchFamily="2" charset="-122"/>
              </a:rPr>
              <a:t>CPU</a:t>
            </a:r>
            <a:r>
              <a:rPr lang="zh-CN" altLang="en-US" sz="1900" dirty="0">
                <a:latin typeface="华文楷体" panose="02010600040101010101" pitchFamily="2" charset="-122"/>
                <a:ea typeface="华文楷体" panose="02010600040101010101" pitchFamily="2" charset="-122"/>
              </a:rPr>
              <a:t>执行程序的轨迹。</a:t>
            </a:r>
            <a:r>
              <a:rPr lang="en-US" altLang="zh-CN" sz="1900" dirty="0">
                <a:latin typeface="华文楷体" panose="02010600040101010101" pitchFamily="2" charset="-122"/>
                <a:ea typeface="华文楷体" panose="02010600040101010101" pitchFamily="2" charset="-122"/>
              </a:rPr>
              <a:t>A</a:t>
            </a:r>
            <a:r>
              <a:rPr lang="zh-CN" altLang="en-US" sz="1900" dirty="0">
                <a:latin typeface="华文楷体" panose="02010600040101010101" pitchFamily="2" charset="-122"/>
                <a:ea typeface="华文楷体" panose="02010600040101010101" pitchFamily="2" charset="-122"/>
              </a:rPr>
              <a:t>、</a:t>
            </a:r>
            <a:r>
              <a:rPr lang="en-US" altLang="zh-CN" sz="1900" dirty="0">
                <a:latin typeface="华文楷体" panose="02010600040101010101" pitchFamily="2" charset="-122"/>
                <a:ea typeface="华文楷体" panose="02010600040101010101" pitchFamily="2" charset="-122"/>
              </a:rPr>
              <a:t>B</a:t>
            </a:r>
            <a:r>
              <a:rPr lang="zh-CN" altLang="en-US" sz="1900" dirty="0">
                <a:latin typeface="华文楷体" panose="02010600040101010101" pitchFamily="2" charset="-122"/>
                <a:ea typeface="华文楷体" panose="02010600040101010101" pitchFamily="2" charset="-122"/>
              </a:rPr>
              <a:t>、</a:t>
            </a:r>
            <a:r>
              <a:rPr lang="en-US" altLang="zh-CN" sz="1900" dirty="0">
                <a:latin typeface="华文楷体" panose="02010600040101010101" pitchFamily="2" charset="-122"/>
                <a:ea typeface="华文楷体" panose="02010600040101010101" pitchFamily="2" charset="-122"/>
              </a:rPr>
              <a:t>C</a:t>
            </a:r>
            <a:r>
              <a:rPr lang="zh-CN" altLang="en-US" sz="1900" dirty="0">
                <a:latin typeface="华文楷体" panose="02010600040101010101" pitchFamily="2" charset="-122"/>
                <a:ea typeface="华文楷体" panose="02010600040101010101" pitchFamily="2" charset="-122"/>
              </a:rPr>
              <a:t>中断服务程序的时间宽度均为</a:t>
            </a:r>
            <a:r>
              <a:rPr lang="en-US" altLang="zh-CN" sz="1900" dirty="0">
                <a:latin typeface="华文楷体" panose="02010600040101010101" pitchFamily="2" charset="-122"/>
                <a:ea typeface="华文楷体" panose="02010600040101010101" pitchFamily="2" charset="-122"/>
              </a:rPr>
              <a:t>20 </a:t>
            </a:r>
            <a:r>
              <a:rPr lang="en-US" altLang="zh-CN" sz="1900" dirty="0">
                <a:latin typeface="华文楷体" panose="02010600040101010101" pitchFamily="2" charset="-122"/>
                <a:ea typeface="华文楷体" panose="02010600040101010101" pitchFamily="2" charset="-122"/>
                <a:sym typeface="Symbol" panose="05050102010706020507" pitchFamily="18" charset="2"/>
              </a:rPr>
              <a:t></a:t>
            </a:r>
            <a:r>
              <a:rPr lang="en-US" altLang="zh-CN" sz="1900" dirty="0">
                <a:latin typeface="华文楷体" panose="02010600040101010101" pitchFamily="2" charset="-122"/>
                <a:ea typeface="华文楷体" panose="02010600040101010101" pitchFamily="2" charset="-122"/>
              </a:rPr>
              <a:t> s</a:t>
            </a:r>
            <a:r>
              <a:rPr lang="zh-CN" altLang="en-US" sz="1900" dirty="0">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986193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60291"/>
                                        </p:tgtEl>
                                        <p:attrNameLst>
                                          <p:attrName>style.visibility</p:attrName>
                                        </p:attrNameLst>
                                      </p:cBhvr>
                                      <p:to>
                                        <p:strVal val="visible"/>
                                      </p:to>
                                    </p:set>
                                    <p:anim calcmode="lin" valueType="num">
                                      <p:cBhvr additive="base">
                                        <p:cTn id="7" dur="500" fill="hold"/>
                                        <p:tgtEl>
                                          <p:spTgt spid="2060291"/>
                                        </p:tgtEl>
                                        <p:attrNameLst>
                                          <p:attrName>ppt_x</p:attrName>
                                        </p:attrNameLst>
                                      </p:cBhvr>
                                      <p:tavLst>
                                        <p:tav tm="0">
                                          <p:val>
                                            <p:strVal val="#ppt_x"/>
                                          </p:val>
                                        </p:tav>
                                        <p:tav tm="100000">
                                          <p:val>
                                            <p:strVal val="#ppt_x"/>
                                          </p:val>
                                        </p:tav>
                                      </p:tavLst>
                                    </p:anim>
                                    <p:anim calcmode="lin" valueType="num">
                                      <p:cBhvr additive="base">
                                        <p:cTn id="8" dur="500" fill="hold"/>
                                        <p:tgtEl>
                                          <p:spTgt spid="206029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60323"/>
                                        </p:tgtEl>
                                        <p:attrNameLst>
                                          <p:attrName>style.visibility</p:attrName>
                                        </p:attrNameLst>
                                      </p:cBhvr>
                                      <p:to>
                                        <p:strVal val="visible"/>
                                      </p:to>
                                    </p:set>
                                    <p:anim calcmode="lin" valueType="num">
                                      <p:cBhvr additive="base">
                                        <p:cTn id="13" dur="500" fill="hold"/>
                                        <p:tgtEl>
                                          <p:spTgt spid="2060323"/>
                                        </p:tgtEl>
                                        <p:attrNameLst>
                                          <p:attrName>ppt_x</p:attrName>
                                        </p:attrNameLst>
                                      </p:cBhvr>
                                      <p:tavLst>
                                        <p:tav tm="0">
                                          <p:val>
                                            <p:strVal val="#ppt_x"/>
                                          </p:val>
                                        </p:tav>
                                        <p:tav tm="100000">
                                          <p:val>
                                            <p:strVal val="#ppt_x"/>
                                          </p:val>
                                        </p:tav>
                                      </p:tavLst>
                                    </p:anim>
                                    <p:anim calcmode="lin" valueType="num">
                                      <p:cBhvr additive="base">
                                        <p:cTn id="14" dur="500" fill="hold"/>
                                        <p:tgtEl>
                                          <p:spTgt spid="2060323"/>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060311"/>
                                        </p:tgtEl>
                                        <p:attrNameLst>
                                          <p:attrName>style.visibility</p:attrName>
                                        </p:attrNameLst>
                                      </p:cBhvr>
                                      <p:to>
                                        <p:strVal val="visible"/>
                                      </p:to>
                                    </p:set>
                                    <p:anim calcmode="lin" valueType="num">
                                      <p:cBhvr additive="base">
                                        <p:cTn id="17" dur="500" fill="hold"/>
                                        <p:tgtEl>
                                          <p:spTgt spid="2060311"/>
                                        </p:tgtEl>
                                        <p:attrNameLst>
                                          <p:attrName>ppt_x</p:attrName>
                                        </p:attrNameLst>
                                      </p:cBhvr>
                                      <p:tavLst>
                                        <p:tav tm="0">
                                          <p:val>
                                            <p:strVal val="#ppt_x"/>
                                          </p:val>
                                        </p:tav>
                                        <p:tav tm="100000">
                                          <p:val>
                                            <p:strVal val="#ppt_x"/>
                                          </p:val>
                                        </p:tav>
                                      </p:tavLst>
                                    </p:anim>
                                    <p:anim calcmode="lin" valueType="num">
                                      <p:cBhvr additive="base">
                                        <p:cTn id="18" dur="500" fill="hold"/>
                                        <p:tgtEl>
                                          <p:spTgt spid="20603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0323" grpId="0"/>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61314" name="矩形 2"/>
          <p:cNvSpPr>
            <a:spLocks noGrp="1" noChangeArrowheads="1"/>
          </p:cNvSpPr>
          <p:nvPr>
            <p:ph type="body" idx="1"/>
          </p:nvPr>
        </p:nvSpPr>
        <p:spPr>
          <a:xfrm>
            <a:off x="2209800" y="1340769"/>
            <a:ext cx="7772400" cy="1476375"/>
          </a:xfrm>
        </p:spPr>
        <p:txBody>
          <a:bodyPr>
            <a:normAutofit/>
          </a:bodyPr>
          <a:lstStyle/>
          <a:p>
            <a:pPr eaLnBrk="1" hangingPunct="1">
              <a:buFont typeface="Wingdings" panose="05000000000000000000" pitchFamily="2" charset="2"/>
              <a:buNone/>
            </a:pPr>
            <a:r>
              <a:rPr lang="zh-CN" altLang="en-US" sz="2100" dirty="0"/>
              <a:t>解：从中断屏蔽字看出，其处理优先级为：</a:t>
            </a:r>
          </a:p>
          <a:p>
            <a:pPr eaLnBrk="1" hangingPunct="1">
              <a:buFont typeface="Wingdings" panose="05000000000000000000" pitchFamily="2" charset="2"/>
              <a:buNone/>
            </a:pPr>
            <a:r>
              <a:rPr lang="zh-CN" altLang="en-US" sz="2100" dirty="0"/>
              <a:t>         </a:t>
            </a:r>
            <a:r>
              <a:rPr lang="en-US" altLang="zh-CN" sz="2100" dirty="0"/>
              <a:t>A&gt;C&gt;B</a:t>
            </a:r>
          </a:p>
          <a:p>
            <a:pPr eaLnBrk="1" hangingPunct="1">
              <a:buFont typeface="Wingdings" panose="05000000000000000000" pitchFamily="2" charset="2"/>
              <a:buNone/>
            </a:pPr>
            <a:r>
              <a:rPr lang="en-US" altLang="zh-CN" sz="2100" dirty="0"/>
              <a:t>         </a:t>
            </a:r>
            <a:r>
              <a:rPr lang="zh-CN" altLang="en-US" sz="2100" dirty="0"/>
              <a:t>故</a:t>
            </a:r>
            <a:r>
              <a:rPr lang="en-US" altLang="zh-CN" sz="2100" dirty="0"/>
              <a:t>CPU</a:t>
            </a:r>
            <a:r>
              <a:rPr lang="zh-CN" altLang="en-US" sz="2100" dirty="0"/>
              <a:t>运行轨迹如下：</a:t>
            </a:r>
          </a:p>
        </p:txBody>
      </p:sp>
      <p:sp>
        <p:nvSpPr>
          <p:cNvPr id="77828" name="直线 3"/>
          <p:cNvSpPr>
            <a:spLocks noChangeShapeType="1"/>
          </p:cNvSpPr>
          <p:nvPr/>
        </p:nvSpPr>
        <p:spPr bwMode="auto">
          <a:xfrm>
            <a:off x="3251200" y="5230267"/>
            <a:ext cx="6732588"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829" name="直线 4"/>
          <p:cNvSpPr>
            <a:spLocks noChangeShapeType="1"/>
          </p:cNvSpPr>
          <p:nvPr/>
        </p:nvSpPr>
        <p:spPr bwMode="auto">
          <a:xfrm>
            <a:off x="3287713" y="2961731"/>
            <a:ext cx="0" cy="226853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830" name="直线 5"/>
          <p:cNvSpPr>
            <a:spLocks noChangeShapeType="1"/>
          </p:cNvSpPr>
          <p:nvPr/>
        </p:nvSpPr>
        <p:spPr bwMode="auto">
          <a:xfrm>
            <a:off x="3287714" y="3214142"/>
            <a:ext cx="6372225" cy="0"/>
          </a:xfrm>
          <a:prstGeom prst="line">
            <a:avLst/>
          </a:prstGeom>
          <a:noFill/>
          <a:ln w="952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831" name="直线 6"/>
          <p:cNvSpPr>
            <a:spLocks noChangeShapeType="1"/>
          </p:cNvSpPr>
          <p:nvPr/>
        </p:nvSpPr>
        <p:spPr bwMode="auto">
          <a:xfrm>
            <a:off x="3322639" y="3861842"/>
            <a:ext cx="6372225" cy="0"/>
          </a:xfrm>
          <a:prstGeom prst="line">
            <a:avLst/>
          </a:prstGeom>
          <a:noFill/>
          <a:ln w="952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832" name="直线 7"/>
          <p:cNvSpPr>
            <a:spLocks noChangeShapeType="1"/>
          </p:cNvSpPr>
          <p:nvPr/>
        </p:nvSpPr>
        <p:spPr bwMode="auto">
          <a:xfrm>
            <a:off x="3322639" y="4511130"/>
            <a:ext cx="6372225" cy="0"/>
          </a:xfrm>
          <a:prstGeom prst="line">
            <a:avLst/>
          </a:prstGeom>
          <a:noFill/>
          <a:ln w="952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833" name="文本框 8"/>
          <p:cNvSpPr txBox="1">
            <a:spLocks noChangeArrowheads="1"/>
          </p:cNvSpPr>
          <p:nvPr/>
        </p:nvSpPr>
        <p:spPr bwMode="auto">
          <a:xfrm>
            <a:off x="2351089" y="4366668"/>
            <a:ext cx="10810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spcBef>
                <a:spcPct val="50000"/>
              </a:spcBef>
            </a:pPr>
            <a:r>
              <a:rPr kumimoji="1" lang="en-US" altLang="zh-CN" sz="2000">
                <a:solidFill>
                  <a:schemeClr val="tx1"/>
                </a:solidFill>
                <a:latin typeface="Times New Roman" panose="02020603050405020304" pitchFamily="18" charset="0"/>
                <a:ea typeface="宋体" panose="02010600030101010101" pitchFamily="2" charset="-122"/>
              </a:rPr>
              <a:t>A</a:t>
            </a:r>
            <a:r>
              <a:rPr kumimoji="1" lang="zh-CN" altLang="en-US" sz="2000">
                <a:solidFill>
                  <a:schemeClr val="tx1"/>
                </a:solidFill>
                <a:latin typeface="Times New Roman" panose="02020603050405020304" pitchFamily="18" charset="0"/>
                <a:ea typeface="宋体" panose="02010600030101010101" pitchFamily="2" charset="-122"/>
              </a:rPr>
              <a:t>服务</a:t>
            </a:r>
          </a:p>
        </p:txBody>
      </p:sp>
      <p:sp>
        <p:nvSpPr>
          <p:cNvPr id="77834" name="文本框 9"/>
          <p:cNvSpPr txBox="1">
            <a:spLocks noChangeArrowheads="1"/>
          </p:cNvSpPr>
          <p:nvPr/>
        </p:nvSpPr>
        <p:spPr bwMode="auto">
          <a:xfrm>
            <a:off x="2351089" y="3645943"/>
            <a:ext cx="10810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spcBef>
                <a:spcPct val="50000"/>
              </a:spcBef>
            </a:pPr>
            <a:r>
              <a:rPr kumimoji="1" lang="en-US" altLang="zh-CN" sz="2000">
                <a:solidFill>
                  <a:schemeClr val="tx1"/>
                </a:solidFill>
                <a:latin typeface="Times New Roman" panose="02020603050405020304" pitchFamily="18" charset="0"/>
                <a:ea typeface="宋体" panose="02010600030101010101" pitchFamily="2" charset="-122"/>
              </a:rPr>
              <a:t>B</a:t>
            </a:r>
            <a:r>
              <a:rPr kumimoji="1" lang="zh-CN" altLang="en-US" sz="2000">
                <a:solidFill>
                  <a:schemeClr val="tx1"/>
                </a:solidFill>
                <a:latin typeface="Times New Roman" panose="02020603050405020304" pitchFamily="18" charset="0"/>
                <a:ea typeface="宋体" panose="02010600030101010101" pitchFamily="2" charset="-122"/>
              </a:rPr>
              <a:t>服务</a:t>
            </a:r>
          </a:p>
        </p:txBody>
      </p:sp>
      <p:sp>
        <p:nvSpPr>
          <p:cNvPr id="77835" name="文本框 10"/>
          <p:cNvSpPr txBox="1">
            <a:spLocks noChangeArrowheads="1"/>
          </p:cNvSpPr>
          <p:nvPr/>
        </p:nvSpPr>
        <p:spPr bwMode="auto">
          <a:xfrm>
            <a:off x="2351089" y="3069681"/>
            <a:ext cx="10810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spcBef>
                <a:spcPct val="50000"/>
              </a:spcBef>
            </a:pPr>
            <a:r>
              <a:rPr kumimoji="1" lang="en-US" altLang="zh-CN" sz="2000" dirty="0">
                <a:solidFill>
                  <a:schemeClr val="tx1"/>
                </a:solidFill>
                <a:latin typeface="Times New Roman" panose="02020603050405020304" pitchFamily="18" charset="0"/>
                <a:ea typeface="宋体" panose="02010600030101010101" pitchFamily="2" charset="-122"/>
              </a:rPr>
              <a:t>C</a:t>
            </a:r>
            <a:r>
              <a:rPr kumimoji="1" lang="zh-CN" altLang="en-US" sz="2000" dirty="0">
                <a:solidFill>
                  <a:schemeClr val="tx1"/>
                </a:solidFill>
                <a:latin typeface="Times New Roman" panose="02020603050405020304" pitchFamily="18" charset="0"/>
                <a:ea typeface="宋体" panose="02010600030101010101" pitchFamily="2" charset="-122"/>
              </a:rPr>
              <a:t>服务</a:t>
            </a:r>
          </a:p>
        </p:txBody>
      </p:sp>
      <p:sp>
        <p:nvSpPr>
          <p:cNvPr id="77836" name="直线 11"/>
          <p:cNvSpPr>
            <a:spLocks noChangeShapeType="1"/>
          </p:cNvSpPr>
          <p:nvPr/>
        </p:nvSpPr>
        <p:spPr bwMode="auto">
          <a:xfrm>
            <a:off x="4438650" y="5085806"/>
            <a:ext cx="0" cy="2889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837" name="直线 12"/>
          <p:cNvSpPr>
            <a:spLocks noChangeShapeType="1"/>
          </p:cNvSpPr>
          <p:nvPr/>
        </p:nvSpPr>
        <p:spPr bwMode="auto">
          <a:xfrm>
            <a:off x="5554663" y="5085806"/>
            <a:ext cx="0" cy="2889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838" name="直线 13"/>
          <p:cNvSpPr>
            <a:spLocks noChangeShapeType="1"/>
          </p:cNvSpPr>
          <p:nvPr/>
        </p:nvSpPr>
        <p:spPr bwMode="auto">
          <a:xfrm>
            <a:off x="6670675" y="5085806"/>
            <a:ext cx="0" cy="2889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839" name="直线 14"/>
          <p:cNvSpPr>
            <a:spLocks noChangeShapeType="1"/>
          </p:cNvSpPr>
          <p:nvPr/>
        </p:nvSpPr>
        <p:spPr bwMode="auto">
          <a:xfrm>
            <a:off x="7715250" y="5085806"/>
            <a:ext cx="0" cy="2889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840" name="直线 15"/>
          <p:cNvSpPr>
            <a:spLocks noChangeShapeType="1"/>
          </p:cNvSpPr>
          <p:nvPr/>
        </p:nvSpPr>
        <p:spPr bwMode="auto">
          <a:xfrm>
            <a:off x="8723313" y="5050881"/>
            <a:ext cx="0" cy="2889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841" name="文本框 16"/>
          <p:cNvSpPr txBox="1">
            <a:spLocks noChangeArrowheads="1"/>
          </p:cNvSpPr>
          <p:nvPr/>
        </p:nvSpPr>
        <p:spPr bwMode="auto">
          <a:xfrm>
            <a:off x="2314575" y="4977856"/>
            <a:ext cx="10810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spcBef>
                <a:spcPct val="50000"/>
              </a:spcBef>
            </a:pPr>
            <a:r>
              <a:rPr kumimoji="1" lang="en-US" altLang="zh-CN" sz="2000">
                <a:solidFill>
                  <a:schemeClr val="tx1"/>
                </a:solidFill>
                <a:latin typeface="Times New Roman" panose="02020603050405020304" pitchFamily="18" charset="0"/>
                <a:ea typeface="宋体" panose="02010600030101010101" pitchFamily="2" charset="-122"/>
              </a:rPr>
              <a:t>CPU</a:t>
            </a:r>
          </a:p>
        </p:txBody>
      </p:sp>
      <p:sp>
        <p:nvSpPr>
          <p:cNvPr id="77842" name="文本框 17"/>
          <p:cNvSpPr txBox="1">
            <a:spLocks noChangeArrowheads="1"/>
          </p:cNvSpPr>
          <p:nvPr/>
        </p:nvSpPr>
        <p:spPr bwMode="auto">
          <a:xfrm>
            <a:off x="3143251" y="5338218"/>
            <a:ext cx="4683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spcBef>
                <a:spcPct val="50000"/>
              </a:spcBef>
            </a:pPr>
            <a:r>
              <a:rPr kumimoji="1" lang="en-US" altLang="zh-CN" sz="1800">
                <a:solidFill>
                  <a:schemeClr val="tx1"/>
                </a:solidFill>
                <a:latin typeface="Times New Roman" panose="02020603050405020304" pitchFamily="18" charset="0"/>
                <a:ea typeface="宋体" panose="02010600030101010101" pitchFamily="2" charset="-122"/>
              </a:rPr>
              <a:t>A</a:t>
            </a:r>
          </a:p>
        </p:txBody>
      </p:sp>
      <p:sp>
        <p:nvSpPr>
          <p:cNvPr id="77843" name="文本框 18"/>
          <p:cNvSpPr txBox="1">
            <a:spLocks noChangeArrowheads="1"/>
          </p:cNvSpPr>
          <p:nvPr/>
        </p:nvSpPr>
        <p:spPr bwMode="auto">
          <a:xfrm>
            <a:off x="4762501" y="5338218"/>
            <a:ext cx="468313"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spcBef>
                <a:spcPct val="50000"/>
              </a:spcBef>
            </a:pPr>
            <a:r>
              <a:rPr kumimoji="1" lang="en-US" altLang="zh-CN" sz="1800">
                <a:solidFill>
                  <a:schemeClr val="tx1"/>
                </a:solidFill>
                <a:latin typeface="Times New Roman" panose="02020603050405020304" pitchFamily="18" charset="0"/>
                <a:ea typeface="宋体" panose="02010600030101010101" pitchFamily="2" charset="-122"/>
              </a:rPr>
              <a:t>B</a:t>
            </a:r>
          </a:p>
          <a:p>
            <a:pPr algn="l" eaLnBrk="1" hangingPunct="1">
              <a:spcBef>
                <a:spcPct val="50000"/>
              </a:spcBef>
            </a:pPr>
            <a:endParaRPr kumimoji="1" lang="en-US" altLang="zh-CN" sz="1800">
              <a:solidFill>
                <a:schemeClr val="tx1"/>
              </a:solidFill>
              <a:latin typeface="Times New Roman" panose="02020603050405020304" pitchFamily="18" charset="0"/>
              <a:ea typeface="宋体" panose="02010600030101010101" pitchFamily="2" charset="-122"/>
            </a:endParaRPr>
          </a:p>
        </p:txBody>
      </p:sp>
      <p:sp>
        <p:nvSpPr>
          <p:cNvPr id="77844" name="文本框 19"/>
          <p:cNvSpPr txBox="1">
            <a:spLocks noChangeArrowheads="1"/>
          </p:cNvSpPr>
          <p:nvPr/>
        </p:nvSpPr>
        <p:spPr bwMode="auto">
          <a:xfrm>
            <a:off x="5375276" y="5374730"/>
            <a:ext cx="4683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spcBef>
                <a:spcPct val="50000"/>
              </a:spcBef>
            </a:pPr>
            <a:r>
              <a:rPr kumimoji="1" lang="en-US" altLang="zh-CN" sz="1800">
                <a:solidFill>
                  <a:schemeClr val="tx1"/>
                </a:solidFill>
                <a:latin typeface="Times New Roman" panose="02020603050405020304" pitchFamily="18" charset="0"/>
                <a:ea typeface="宋体" panose="02010600030101010101" pitchFamily="2" charset="-122"/>
              </a:rPr>
              <a:t>C</a:t>
            </a:r>
          </a:p>
        </p:txBody>
      </p:sp>
      <p:sp>
        <p:nvSpPr>
          <p:cNvPr id="77845" name="直线 20"/>
          <p:cNvSpPr>
            <a:spLocks noChangeShapeType="1"/>
          </p:cNvSpPr>
          <p:nvPr/>
        </p:nvSpPr>
        <p:spPr bwMode="auto">
          <a:xfrm>
            <a:off x="4978400" y="5122318"/>
            <a:ext cx="0" cy="2889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1333" name="直线 21"/>
          <p:cNvSpPr>
            <a:spLocks noChangeShapeType="1"/>
          </p:cNvSpPr>
          <p:nvPr/>
        </p:nvSpPr>
        <p:spPr bwMode="auto">
          <a:xfrm>
            <a:off x="3287712" y="4511130"/>
            <a:ext cx="1150938" cy="0"/>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1334" name="直线 22"/>
          <p:cNvSpPr>
            <a:spLocks noChangeShapeType="1"/>
          </p:cNvSpPr>
          <p:nvPr/>
        </p:nvSpPr>
        <p:spPr bwMode="auto">
          <a:xfrm>
            <a:off x="4438650" y="4511131"/>
            <a:ext cx="0" cy="7191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1335" name="直线 23"/>
          <p:cNvSpPr>
            <a:spLocks noChangeShapeType="1"/>
          </p:cNvSpPr>
          <p:nvPr/>
        </p:nvSpPr>
        <p:spPr bwMode="auto">
          <a:xfrm>
            <a:off x="4438650" y="5230267"/>
            <a:ext cx="539752" cy="0"/>
          </a:xfrm>
          <a:prstGeom prst="line">
            <a:avLst/>
          </a:prstGeom>
          <a:noFill/>
          <a:ln w="3810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1336" name="直线 24"/>
          <p:cNvSpPr>
            <a:spLocks noChangeShapeType="1"/>
          </p:cNvSpPr>
          <p:nvPr/>
        </p:nvSpPr>
        <p:spPr bwMode="auto">
          <a:xfrm>
            <a:off x="4978400" y="3861843"/>
            <a:ext cx="0" cy="133191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1337" name="直线 25"/>
          <p:cNvSpPr>
            <a:spLocks noChangeShapeType="1"/>
          </p:cNvSpPr>
          <p:nvPr/>
        </p:nvSpPr>
        <p:spPr bwMode="auto">
          <a:xfrm>
            <a:off x="4978400" y="3861842"/>
            <a:ext cx="576263" cy="0"/>
          </a:xfrm>
          <a:prstGeom prst="line">
            <a:avLst/>
          </a:prstGeom>
          <a:noFill/>
          <a:ln w="38100">
            <a:solidFill>
              <a:srgbClr val="3333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1338" name="直线 26"/>
          <p:cNvSpPr>
            <a:spLocks noChangeShapeType="1"/>
          </p:cNvSpPr>
          <p:nvPr/>
        </p:nvSpPr>
        <p:spPr bwMode="auto">
          <a:xfrm>
            <a:off x="5554663" y="3214142"/>
            <a:ext cx="0" cy="6477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1339" name="直线 27"/>
          <p:cNvSpPr>
            <a:spLocks noChangeShapeType="1"/>
          </p:cNvSpPr>
          <p:nvPr/>
        </p:nvSpPr>
        <p:spPr bwMode="auto">
          <a:xfrm>
            <a:off x="5554663" y="3214142"/>
            <a:ext cx="1081086" cy="0"/>
          </a:xfrm>
          <a:prstGeom prst="line">
            <a:avLst/>
          </a:prstGeom>
          <a:noFill/>
          <a:ln w="3810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1340" name="直线 28"/>
          <p:cNvSpPr>
            <a:spLocks noChangeShapeType="1"/>
          </p:cNvSpPr>
          <p:nvPr/>
        </p:nvSpPr>
        <p:spPr bwMode="auto">
          <a:xfrm>
            <a:off x="6635749" y="3214142"/>
            <a:ext cx="0" cy="6477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1341" name="直线 29"/>
          <p:cNvSpPr>
            <a:spLocks noChangeShapeType="1"/>
          </p:cNvSpPr>
          <p:nvPr/>
        </p:nvSpPr>
        <p:spPr bwMode="auto">
          <a:xfrm>
            <a:off x="6635749" y="3861842"/>
            <a:ext cx="576263" cy="0"/>
          </a:xfrm>
          <a:prstGeom prst="line">
            <a:avLst/>
          </a:prstGeom>
          <a:noFill/>
          <a:ln w="38100">
            <a:solidFill>
              <a:srgbClr val="3333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1342" name="直线 30"/>
          <p:cNvSpPr>
            <a:spLocks noChangeShapeType="1"/>
          </p:cNvSpPr>
          <p:nvPr/>
        </p:nvSpPr>
        <p:spPr bwMode="auto">
          <a:xfrm>
            <a:off x="7212013" y="3861843"/>
            <a:ext cx="0" cy="136842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1343" name="直线 31"/>
          <p:cNvSpPr>
            <a:spLocks noChangeShapeType="1"/>
          </p:cNvSpPr>
          <p:nvPr/>
        </p:nvSpPr>
        <p:spPr bwMode="auto">
          <a:xfrm>
            <a:off x="7212013" y="5230267"/>
            <a:ext cx="1943102" cy="0"/>
          </a:xfrm>
          <a:prstGeom prst="line">
            <a:avLst/>
          </a:prstGeom>
          <a:noFill/>
          <a:ln w="3810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857" name="文本框 32"/>
          <p:cNvSpPr txBox="1">
            <a:spLocks noChangeArrowheads="1"/>
          </p:cNvSpPr>
          <p:nvPr/>
        </p:nvSpPr>
        <p:spPr bwMode="auto">
          <a:xfrm>
            <a:off x="3935414" y="4906418"/>
            <a:ext cx="41036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r>
              <a:rPr kumimoji="1" lang="en-US" altLang="zh-CN" sz="1800" dirty="0">
                <a:solidFill>
                  <a:schemeClr val="tx1"/>
                </a:solidFill>
                <a:latin typeface="Times New Roman" panose="02020603050405020304" pitchFamily="18" charset="0"/>
                <a:ea typeface="宋体" panose="02010600030101010101" pitchFamily="2" charset="-122"/>
              </a:rPr>
              <a:t> 20                40                 60              80</a:t>
            </a:r>
          </a:p>
        </p:txBody>
      </p:sp>
    </p:spTree>
    <p:extLst>
      <p:ext uri="{BB962C8B-B14F-4D97-AF65-F5344CB8AC3E}">
        <p14:creationId xmlns:p14="http://schemas.microsoft.com/office/powerpoint/2010/main" val="412607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61314">
                                            <p:txEl>
                                              <p:pRg st="0" end="0"/>
                                            </p:txEl>
                                          </p:spTgt>
                                        </p:tgtEl>
                                        <p:attrNameLst>
                                          <p:attrName>style.visibility</p:attrName>
                                        </p:attrNameLst>
                                      </p:cBhvr>
                                      <p:to>
                                        <p:strVal val="visible"/>
                                      </p:to>
                                    </p:set>
                                    <p:anim calcmode="lin" valueType="num">
                                      <p:cBhvr additive="base">
                                        <p:cTn id="7" dur="500" fill="hold"/>
                                        <p:tgtEl>
                                          <p:spTgt spid="20613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613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61314">
                                            <p:txEl>
                                              <p:pRg st="1" end="1"/>
                                            </p:txEl>
                                          </p:spTgt>
                                        </p:tgtEl>
                                        <p:attrNameLst>
                                          <p:attrName>style.visibility</p:attrName>
                                        </p:attrNameLst>
                                      </p:cBhvr>
                                      <p:to>
                                        <p:strVal val="visible"/>
                                      </p:to>
                                    </p:set>
                                    <p:anim calcmode="lin" valueType="num">
                                      <p:cBhvr additive="base">
                                        <p:cTn id="13" dur="500" fill="hold"/>
                                        <p:tgtEl>
                                          <p:spTgt spid="206131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6131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61314">
                                            <p:txEl>
                                              <p:pRg st="2" end="2"/>
                                            </p:txEl>
                                          </p:spTgt>
                                        </p:tgtEl>
                                        <p:attrNameLst>
                                          <p:attrName>style.visibility</p:attrName>
                                        </p:attrNameLst>
                                      </p:cBhvr>
                                      <p:to>
                                        <p:strVal val="visible"/>
                                      </p:to>
                                    </p:set>
                                    <p:anim calcmode="lin" valueType="num">
                                      <p:cBhvr additive="base">
                                        <p:cTn id="19" dur="500" fill="hold"/>
                                        <p:tgtEl>
                                          <p:spTgt spid="206131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6131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repeatCount="3000" fill="hold" grpId="0" nodeType="clickEffect">
                                  <p:stCondLst>
                                    <p:cond delay="0"/>
                                  </p:stCondLst>
                                  <p:childTnLst>
                                    <p:set>
                                      <p:cBhvr>
                                        <p:cTn id="24" dur="1" fill="hold">
                                          <p:stCondLst>
                                            <p:cond delay="0"/>
                                          </p:stCondLst>
                                        </p:cTn>
                                        <p:tgtEl>
                                          <p:spTgt spid="2061333"/>
                                        </p:tgtEl>
                                        <p:attrNameLst>
                                          <p:attrName>style.visibility</p:attrName>
                                        </p:attrNameLst>
                                      </p:cBhvr>
                                      <p:to>
                                        <p:strVal val="visible"/>
                                      </p:to>
                                    </p:set>
                                    <p:animEffect transition="in" filter="wipe(left)">
                                      <p:cBhvr>
                                        <p:cTn id="25" dur="2000"/>
                                        <p:tgtEl>
                                          <p:spTgt spid="206133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repeatCount="3000" fill="hold" grpId="0" nodeType="clickEffect">
                                  <p:stCondLst>
                                    <p:cond delay="0"/>
                                  </p:stCondLst>
                                  <p:childTnLst>
                                    <p:set>
                                      <p:cBhvr>
                                        <p:cTn id="29" dur="1" fill="hold">
                                          <p:stCondLst>
                                            <p:cond delay="0"/>
                                          </p:stCondLst>
                                        </p:cTn>
                                        <p:tgtEl>
                                          <p:spTgt spid="2061334"/>
                                        </p:tgtEl>
                                        <p:attrNameLst>
                                          <p:attrName>style.visibility</p:attrName>
                                        </p:attrNameLst>
                                      </p:cBhvr>
                                      <p:to>
                                        <p:strVal val="visible"/>
                                      </p:to>
                                    </p:set>
                                    <p:animEffect transition="in" filter="wipe(up)">
                                      <p:cBhvr>
                                        <p:cTn id="30" dur="2000"/>
                                        <p:tgtEl>
                                          <p:spTgt spid="206133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repeatCount="3000" fill="hold" grpId="0" nodeType="clickEffect">
                                  <p:stCondLst>
                                    <p:cond delay="0"/>
                                  </p:stCondLst>
                                  <p:childTnLst>
                                    <p:set>
                                      <p:cBhvr>
                                        <p:cTn id="34" dur="1" fill="hold">
                                          <p:stCondLst>
                                            <p:cond delay="0"/>
                                          </p:stCondLst>
                                        </p:cTn>
                                        <p:tgtEl>
                                          <p:spTgt spid="2061335"/>
                                        </p:tgtEl>
                                        <p:attrNameLst>
                                          <p:attrName>style.visibility</p:attrName>
                                        </p:attrNameLst>
                                      </p:cBhvr>
                                      <p:to>
                                        <p:strVal val="visible"/>
                                      </p:to>
                                    </p:set>
                                    <p:animEffect transition="in" filter="wipe(left)">
                                      <p:cBhvr>
                                        <p:cTn id="35" dur="2000"/>
                                        <p:tgtEl>
                                          <p:spTgt spid="206133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repeatCount="3000" fill="hold" grpId="0" nodeType="clickEffect">
                                  <p:stCondLst>
                                    <p:cond delay="0"/>
                                  </p:stCondLst>
                                  <p:childTnLst>
                                    <p:set>
                                      <p:cBhvr>
                                        <p:cTn id="39" dur="1" fill="hold">
                                          <p:stCondLst>
                                            <p:cond delay="0"/>
                                          </p:stCondLst>
                                        </p:cTn>
                                        <p:tgtEl>
                                          <p:spTgt spid="2061336"/>
                                        </p:tgtEl>
                                        <p:attrNameLst>
                                          <p:attrName>style.visibility</p:attrName>
                                        </p:attrNameLst>
                                      </p:cBhvr>
                                      <p:to>
                                        <p:strVal val="visible"/>
                                      </p:to>
                                    </p:set>
                                    <p:animEffect transition="in" filter="wipe(down)">
                                      <p:cBhvr>
                                        <p:cTn id="40" dur="2000"/>
                                        <p:tgtEl>
                                          <p:spTgt spid="206133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repeatCount="3000" fill="hold" grpId="0" nodeType="clickEffect">
                                  <p:stCondLst>
                                    <p:cond delay="0"/>
                                  </p:stCondLst>
                                  <p:childTnLst>
                                    <p:set>
                                      <p:cBhvr>
                                        <p:cTn id="44" dur="1" fill="hold">
                                          <p:stCondLst>
                                            <p:cond delay="0"/>
                                          </p:stCondLst>
                                        </p:cTn>
                                        <p:tgtEl>
                                          <p:spTgt spid="2061337"/>
                                        </p:tgtEl>
                                        <p:attrNameLst>
                                          <p:attrName>style.visibility</p:attrName>
                                        </p:attrNameLst>
                                      </p:cBhvr>
                                      <p:to>
                                        <p:strVal val="visible"/>
                                      </p:to>
                                    </p:set>
                                    <p:animEffect transition="in" filter="wipe(left)">
                                      <p:cBhvr>
                                        <p:cTn id="45" dur="2000"/>
                                        <p:tgtEl>
                                          <p:spTgt spid="206133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repeatCount="3000" fill="hold" grpId="0" nodeType="clickEffect">
                                  <p:stCondLst>
                                    <p:cond delay="0"/>
                                  </p:stCondLst>
                                  <p:childTnLst>
                                    <p:set>
                                      <p:cBhvr>
                                        <p:cTn id="49" dur="1" fill="hold">
                                          <p:stCondLst>
                                            <p:cond delay="0"/>
                                          </p:stCondLst>
                                        </p:cTn>
                                        <p:tgtEl>
                                          <p:spTgt spid="2061338"/>
                                        </p:tgtEl>
                                        <p:attrNameLst>
                                          <p:attrName>style.visibility</p:attrName>
                                        </p:attrNameLst>
                                      </p:cBhvr>
                                      <p:to>
                                        <p:strVal val="visible"/>
                                      </p:to>
                                    </p:set>
                                    <p:animEffect transition="in" filter="wipe(down)">
                                      <p:cBhvr>
                                        <p:cTn id="50" dur="2000"/>
                                        <p:tgtEl>
                                          <p:spTgt spid="206133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repeatCount="3000" fill="hold" grpId="0" nodeType="clickEffect">
                                  <p:stCondLst>
                                    <p:cond delay="0"/>
                                  </p:stCondLst>
                                  <p:childTnLst>
                                    <p:set>
                                      <p:cBhvr>
                                        <p:cTn id="54" dur="1" fill="hold">
                                          <p:stCondLst>
                                            <p:cond delay="0"/>
                                          </p:stCondLst>
                                        </p:cTn>
                                        <p:tgtEl>
                                          <p:spTgt spid="2061339"/>
                                        </p:tgtEl>
                                        <p:attrNameLst>
                                          <p:attrName>style.visibility</p:attrName>
                                        </p:attrNameLst>
                                      </p:cBhvr>
                                      <p:to>
                                        <p:strVal val="visible"/>
                                      </p:to>
                                    </p:set>
                                    <p:animEffect transition="in" filter="wipe(left)">
                                      <p:cBhvr>
                                        <p:cTn id="55" dur="2000"/>
                                        <p:tgtEl>
                                          <p:spTgt spid="2061339"/>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repeatCount="3000" fill="hold" grpId="0" nodeType="clickEffect">
                                  <p:stCondLst>
                                    <p:cond delay="0"/>
                                  </p:stCondLst>
                                  <p:childTnLst>
                                    <p:set>
                                      <p:cBhvr>
                                        <p:cTn id="59" dur="1" fill="hold">
                                          <p:stCondLst>
                                            <p:cond delay="0"/>
                                          </p:stCondLst>
                                        </p:cTn>
                                        <p:tgtEl>
                                          <p:spTgt spid="2061340"/>
                                        </p:tgtEl>
                                        <p:attrNameLst>
                                          <p:attrName>style.visibility</p:attrName>
                                        </p:attrNameLst>
                                      </p:cBhvr>
                                      <p:to>
                                        <p:strVal val="visible"/>
                                      </p:to>
                                    </p:set>
                                    <p:animEffect transition="in" filter="wipe(up)">
                                      <p:cBhvr>
                                        <p:cTn id="60" dur="2000"/>
                                        <p:tgtEl>
                                          <p:spTgt spid="206134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repeatCount="3000" fill="hold" grpId="0" nodeType="clickEffect">
                                  <p:stCondLst>
                                    <p:cond delay="0"/>
                                  </p:stCondLst>
                                  <p:childTnLst>
                                    <p:set>
                                      <p:cBhvr>
                                        <p:cTn id="64" dur="1" fill="hold">
                                          <p:stCondLst>
                                            <p:cond delay="0"/>
                                          </p:stCondLst>
                                        </p:cTn>
                                        <p:tgtEl>
                                          <p:spTgt spid="2061341"/>
                                        </p:tgtEl>
                                        <p:attrNameLst>
                                          <p:attrName>style.visibility</p:attrName>
                                        </p:attrNameLst>
                                      </p:cBhvr>
                                      <p:to>
                                        <p:strVal val="visible"/>
                                      </p:to>
                                    </p:set>
                                    <p:animEffect transition="in" filter="wipe(left)">
                                      <p:cBhvr>
                                        <p:cTn id="65" dur="2000"/>
                                        <p:tgtEl>
                                          <p:spTgt spid="2061341"/>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repeatCount="3000" fill="hold" grpId="0" nodeType="clickEffect">
                                  <p:stCondLst>
                                    <p:cond delay="0"/>
                                  </p:stCondLst>
                                  <p:childTnLst>
                                    <p:set>
                                      <p:cBhvr>
                                        <p:cTn id="69" dur="1" fill="hold">
                                          <p:stCondLst>
                                            <p:cond delay="0"/>
                                          </p:stCondLst>
                                        </p:cTn>
                                        <p:tgtEl>
                                          <p:spTgt spid="2061342"/>
                                        </p:tgtEl>
                                        <p:attrNameLst>
                                          <p:attrName>style.visibility</p:attrName>
                                        </p:attrNameLst>
                                      </p:cBhvr>
                                      <p:to>
                                        <p:strVal val="visible"/>
                                      </p:to>
                                    </p:set>
                                    <p:animEffect transition="in" filter="wipe(up)">
                                      <p:cBhvr>
                                        <p:cTn id="70" dur="2000"/>
                                        <p:tgtEl>
                                          <p:spTgt spid="2061342"/>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repeatCount="3000" fill="hold" grpId="0" nodeType="clickEffect">
                                  <p:stCondLst>
                                    <p:cond delay="0"/>
                                  </p:stCondLst>
                                  <p:childTnLst>
                                    <p:set>
                                      <p:cBhvr>
                                        <p:cTn id="74" dur="1" fill="hold">
                                          <p:stCondLst>
                                            <p:cond delay="0"/>
                                          </p:stCondLst>
                                        </p:cTn>
                                        <p:tgtEl>
                                          <p:spTgt spid="2061343"/>
                                        </p:tgtEl>
                                        <p:attrNameLst>
                                          <p:attrName>style.visibility</p:attrName>
                                        </p:attrNameLst>
                                      </p:cBhvr>
                                      <p:to>
                                        <p:strVal val="visible"/>
                                      </p:to>
                                    </p:set>
                                    <p:animEffect transition="in" filter="wipe(left)">
                                      <p:cBhvr>
                                        <p:cTn id="75" dur="2000"/>
                                        <p:tgtEl>
                                          <p:spTgt spid="2061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1333" grpId="0" animBg="1"/>
      <p:bldP spid="2061334" grpId="0" animBg="1"/>
      <p:bldP spid="2061335" grpId="0" animBg="1"/>
      <p:bldP spid="2061336" grpId="0" animBg="1"/>
      <p:bldP spid="2061337" grpId="0" animBg="1"/>
      <p:bldP spid="2061338" grpId="0" animBg="1"/>
      <p:bldP spid="2061339" grpId="0" animBg="1"/>
      <p:bldP spid="2061340" grpId="0" animBg="1"/>
      <p:bldP spid="2061341" grpId="0" animBg="1"/>
      <p:bldP spid="2061342" grpId="0" animBg="1"/>
      <p:bldP spid="206134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4CE61-108F-4B13-B353-B71F99A08A6F}"/>
              </a:ext>
            </a:extLst>
          </p:cNvPr>
          <p:cNvSpPr>
            <a:spLocks noGrp="1"/>
          </p:cNvSpPr>
          <p:nvPr>
            <p:ph type="title"/>
          </p:nvPr>
        </p:nvSpPr>
        <p:spPr/>
        <p:txBody>
          <a:bodyPr/>
          <a:lstStyle/>
          <a:p>
            <a:endParaRPr lang="zh-CN" altLang="en-US"/>
          </a:p>
        </p:txBody>
      </p:sp>
      <p:pic>
        <p:nvPicPr>
          <p:cNvPr id="5" name="Picture 4">
            <a:extLst>
              <a:ext uri="{FF2B5EF4-FFF2-40B4-BE49-F238E27FC236}">
                <a16:creationId xmlns:a16="http://schemas.microsoft.com/office/drawing/2014/main" id="{B3EA69F8-CD37-4A23-97CB-BE13A0F5F2E7}"/>
              </a:ext>
            </a:extLst>
          </p:cNvPr>
          <p:cNvPicPr>
            <a:picLocks noChangeAspect="1"/>
          </p:cNvPicPr>
          <p:nvPr/>
        </p:nvPicPr>
        <p:blipFill>
          <a:blip r:embed="rId2"/>
          <a:stretch>
            <a:fillRect/>
          </a:stretch>
        </p:blipFill>
        <p:spPr>
          <a:xfrm>
            <a:off x="160351" y="1046988"/>
            <a:ext cx="11871297" cy="4764024"/>
          </a:xfrm>
          <a:prstGeom prst="rect">
            <a:avLst/>
          </a:prstGeom>
        </p:spPr>
      </p:pic>
    </p:spTree>
    <p:extLst>
      <p:ext uri="{BB962C8B-B14F-4D97-AF65-F5344CB8AC3E}">
        <p14:creationId xmlns:p14="http://schemas.microsoft.com/office/powerpoint/2010/main" val="1165169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393F93-1B3D-4A9A-9C76-FFE5B14386FE}"/>
              </a:ext>
            </a:extLst>
          </p:cNvPr>
          <p:cNvSpPr>
            <a:spLocks noGrp="1"/>
          </p:cNvSpPr>
          <p:nvPr>
            <p:ph type="title"/>
          </p:nvPr>
        </p:nvSpPr>
        <p:spPr/>
        <p:txBody>
          <a:bodyPr/>
          <a:lstStyle/>
          <a:p>
            <a:endParaRPr lang="zh-CN" altLang="en-US"/>
          </a:p>
        </p:txBody>
      </p:sp>
      <p:sp>
        <p:nvSpPr>
          <p:cNvPr id="15" name="内容占位符 2">
            <a:extLst>
              <a:ext uri="{FF2B5EF4-FFF2-40B4-BE49-F238E27FC236}">
                <a16:creationId xmlns:a16="http://schemas.microsoft.com/office/drawing/2014/main" id="{3452B8CB-A40A-4579-9B07-25A5603447B7}"/>
              </a:ext>
            </a:extLst>
          </p:cNvPr>
          <p:cNvSpPr txBox="1">
            <a:spLocks/>
          </p:cNvSpPr>
          <p:nvPr/>
        </p:nvSpPr>
        <p:spPr>
          <a:xfrm>
            <a:off x="1077975" y="775811"/>
            <a:ext cx="10221421" cy="1176100"/>
          </a:xfrm>
          <a:prstGeom prst="rect">
            <a:avLst/>
          </a:prstGeom>
          <a:noFill/>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将十进制数</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20.59375</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转换成</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32</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位</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IEEE754</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格式浮点数的二进制格式。</a:t>
            </a:r>
          </a:p>
        </p:txBody>
      </p:sp>
      <p:sp>
        <p:nvSpPr>
          <p:cNvPr id="16" name="矩形: 圆角 9">
            <a:extLst>
              <a:ext uri="{FF2B5EF4-FFF2-40B4-BE49-F238E27FC236}">
                <a16:creationId xmlns:a16="http://schemas.microsoft.com/office/drawing/2014/main" id="{8D459073-40E4-4322-B6CD-E07B521BE96E}"/>
              </a:ext>
            </a:extLst>
          </p:cNvPr>
          <p:cNvSpPr/>
          <p:nvPr/>
        </p:nvSpPr>
        <p:spPr>
          <a:xfrm>
            <a:off x="496600" y="1065252"/>
            <a:ext cx="10748332" cy="5201366"/>
          </a:xfrm>
          <a:prstGeom prst="roundRect">
            <a:avLst>
              <a:gd name="adj" fmla="val 5192"/>
            </a:avLst>
          </a:prstGeom>
          <a:noFill/>
          <a:ln w="15875">
            <a:solidFill>
              <a:srgbClr val="0066B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Text Box 3">
            <a:extLst>
              <a:ext uri="{FF2B5EF4-FFF2-40B4-BE49-F238E27FC236}">
                <a16:creationId xmlns:a16="http://schemas.microsoft.com/office/drawing/2014/main" id="{6EB174DB-7622-41AF-B707-9BA9368861E9}"/>
              </a:ext>
            </a:extLst>
          </p:cNvPr>
          <p:cNvSpPr txBox="1"/>
          <p:nvPr/>
        </p:nvSpPr>
        <p:spPr>
          <a:xfrm>
            <a:off x="2077320" y="1819760"/>
            <a:ext cx="9812229" cy="4446858"/>
          </a:xfrm>
          <a:prstGeom prst="rect">
            <a:avLst/>
          </a:prstGeom>
          <a:noFill/>
          <a:ln w="9525">
            <a:noFill/>
          </a:ln>
        </p:spPr>
        <p:txBody>
          <a:bodyPr wrap="square">
            <a:spAutoFit/>
          </a:bodyPr>
          <a:lstStyle/>
          <a:p>
            <a:pPr>
              <a:lnSpc>
                <a:spcPct val="120000"/>
              </a:lnSpc>
              <a:spcBef>
                <a:spcPct val="25000"/>
              </a:spcBef>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解: 先将十进制数换成二进制数：</a:t>
            </a:r>
          </a:p>
          <a:p>
            <a:pPr>
              <a:lnSpc>
                <a:spcPct val="120000"/>
              </a:lnSpc>
              <a:spcBef>
                <a:spcPct val="25000"/>
              </a:spcBef>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  20.59375=10100.10011</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spcBef>
                <a:spcPct val="25000"/>
              </a:spcBef>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 移动小数点，使其变成1.M的形式</a:t>
            </a:r>
          </a:p>
          <a:p>
            <a:pPr>
              <a:lnSpc>
                <a:spcPct val="120000"/>
              </a:lnSpc>
              <a:spcBef>
                <a:spcPct val="25000"/>
              </a:spcBef>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  10100.10011=1.010010011×2 </a:t>
            </a:r>
            <a:r>
              <a:rPr lang="zh-CN" altLang="en-US" sz="2000" baseline="30000" dirty="0">
                <a:solidFill>
                  <a:schemeClr val="tx1">
                    <a:lumMod val="75000"/>
                    <a:lumOff val="25000"/>
                  </a:schemeClr>
                </a:solidFill>
                <a:latin typeface="微软雅黑" panose="020B0503020204020204" pitchFamily="34" charset="-122"/>
                <a:ea typeface="微软雅黑" panose="020B0503020204020204" pitchFamily="34" charset="-122"/>
              </a:rPr>
              <a:t>4</a:t>
            </a:r>
          </a:p>
          <a:p>
            <a:pPr>
              <a:lnSpc>
                <a:spcPct val="120000"/>
              </a:lnSpc>
              <a:spcBef>
                <a:spcPct val="25000"/>
              </a:spcBef>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得到：</a:t>
            </a:r>
          </a:p>
          <a:p>
            <a:pPr>
              <a:lnSpc>
                <a:spcPct val="120000"/>
              </a:lnSpc>
              <a:spcBef>
                <a:spcPct val="25000"/>
              </a:spcBef>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  S=0, e = 4，E=</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4+127=</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 100+01111111 =10000011，</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spcBef>
                <a:spcPct val="25000"/>
              </a:spcBef>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M = 010010011（原码）</a:t>
            </a:r>
          </a:p>
          <a:p>
            <a:pPr>
              <a:lnSpc>
                <a:spcPct val="120000"/>
              </a:lnSpc>
              <a:spcBef>
                <a:spcPct val="25000"/>
              </a:spcBef>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最后得到32位浮点数的二进制存储格式为：</a:t>
            </a:r>
          </a:p>
          <a:p>
            <a:pPr>
              <a:lnSpc>
                <a:spcPct val="120000"/>
              </a:lnSpc>
              <a:spcBef>
                <a:spcPct val="25000"/>
              </a:spcBef>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000" dirty="0">
                <a:solidFill>
                  <a:srgbClr val="F33799"/>
                </a:solidFill>
                <a:latin typeface="微软雅黑" panose="020B0503020204020204" pitchFamily="34" charset="-122"/>
                <a:ea typeface="微软雅黑" panose="020B0503020204020204" pitchFamily="34" charset="-122"/>
              </a:rPr>
              <a:t>0</a:t>
            </a:r>
            <a:r>
              <a:rPr lang="zh-CN" altLang="en-US" sz="2000" dirty="0">
                <a:solidFill>
                  <a:srgbClr val="0000FF"/>
                </a:solidFill>
                <a:latin typeface="微软雅黑" panose="020B0503020204020204" pitchFamily="34" charset="-122"/>
                <a:ea typeface="微软雅黑" panose="020B0503020204020204" pitchFamily="34" charset="-122"/>
              </a:rPr>
              <a:t>100 0001 1</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010 0100 1100 0000 0000 0000</a:t>
            </a:r>
          </a:p>
          <a:p>
            <a:pPr>
              <a:lnSpc>
                <a:spcPct val="120000"/>
              </a:lnSpc>
              <a:spcBef>
                <a:spcPct val="25000"/>
              </a:spcBef>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	= 41A4C000</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H</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64989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wipe(left)">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blinds(vertical)">
                                      <p:cBhvr>
                                        <p:cTn id="12" dur="500"/>
                                        <p:tgtEl>
                                          <p:spTgt spid="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17">
                                            <p:txEl>
                                              <p:pRg st="2" end="2"/>
                                            </p:txEl>
                                          </p:spTgt>
                                        </p:tgtEl>
                                        <p:attrNameLst>
                                          <p:attrName>style.visibility</p:attrName>
                                        </p:attrNameLst>
                                      </p:cBhvr>
                                      <p:to>
                                        <p:strVal val="visible"/>
                                      </p:to>
                                    </p:set>
                                    <p:animEffect transition="in" filter="blinds(vertical)">
                                      <p:cBhvr>
                                        <p:cTn id="17" dur="500"/>
                                        <p:tgtEl>
                                          <p:spTgt spid="1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17">
                                            <p:txEl>
                                              <p:pRg st="3" end="3"/>
                                            </p:txEl>
                                          </p:spTgt>
                                        </p:tgtEl>
                                        <p:attrNameLst>
                                          <p:attrName>style.visibility</p:attrName>
                                        </p:attrNameLst>
                                      </p:cBhvr>
                                      <p:to>
                                        <p:strVal val="visible"/>
                                      </p:to>
                                    </p:set>
                                    <p:animEffect transition="in" filter="blinds(vertical)">
                                      <p:cBhvr>
                                        <p:cTn id="22" dur="500"/>
                                        <p:tgtEl>
                                          <p:spTgt spid="1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nodeType="clickEffect">
                                  <p:stCondLst>
                                    <p:cond delay="0"/>
                                  </p:stCondLst>
                                  <p:childTnLst>
                                    <p:set>
                                      <p:cBhvr>
                                        <p:cTn id="26" dur="1" fill="hold">
                                          <p:stCondLst>
                                            <p:cond delay="0"/>
                                          </p:stCondLst>
                                        </p:cTn>
                                        <p:tgtEl>
                                          <p:spTgt spid="17">
                                            <p:txEl>
                                              <p:pRg st="4" end="4"/>
                                            </p:txEl>
                                          </p:spTgt>
                                        </p:tgtEl>
                                        <p:attrNameLst>
                                          <p:attrName>style.visibility</p:attrName>
                                        </p:attrNameLst>
                                      </p:cBhvr>
                                      <p:to>
                                        <p:strVal val="visible"/>
                                      </p:to>
                                    </p:set>
                                    <p:animEffect transition="in" filter="blinds(vertical)">
                                      <p:cBhvr>
                                        <p:cTn id="27" dur="500"/>
                                        <p:tgtEl>
                                          <p:spTgt spid="1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nodeType="clickEffect">
                                  <p:stCondLst>
                                    <p:cond delay="0"/>
                                  </p:stCondLst>
                                  <p:childTnLst>
                                    <p:set>
                                      <p:cBhvr>
                                        <p:cTn id="31" dur="1" fill="hold">
                                          <p:stCondLst>
                                            <p:cond delay="0"/>
                                          </p:stCondLst>
                                        </p:cTn>
                                        <p:tgtEl>
                                          <p:spTgt spid="17">
                                            <p:txEl>
                                              <p:pRg st="5" end="5"/>
                                            </p:txEl>
                                          </p:spTgt>
                                        </p:tgtEl>
                                        <p:attrNameLst>
                                          <p:attrName>style.visibility</p:attrName>
                                        </p:attrNameLst>
                                      </p:cBhvr>
                                      <p:to>
                                        <p:strVal val="visible"/>
                                      </p:to>
                                    </p:set>
                                    <p:animEffect transition="in" filter="blinds(vertical)">
                                      <p:cBhvr>
                                        <p:cTn id="32" dur="500"/>
                                        <p:tgtEl>
                                          <p:spTgt spid="1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nodeType="clickEffect">
                                  <p:stCondLst>
                                    <p:cond delay="0"/>
                                  </p:stCondLst>
                                  <p:childTnLst>
                                    <p:set>
                                      <p:cBhvr>
                                        <p:cTn id="36" dur="1" fill="hold">
                                          <p:stCondLst>
                                            <p:cond delay="0"/>
                                          </p:stCondLst>
                                        </p:cTn>
                                        <p:tgtEl>
                                          <p:spTgt spid="17">
                                            <p:txEl>
                                              <p:pRg st="6" end="6"/>
                                            </p:txEl>
                                          </p:spTgt>
                                        </p:tgtEl>
                                        <p:attrNameLst>
                                          <p:attrName>style.visibility</p:attrName>
                                        </p:attrNameLst>
                                      </p:cBhvr>
                                      <p:to>
                                        <p:strVal val="visible"/>
                                      </p:to>
                                    </p:set>
                                    <p:animEffect transition="in" filter="blinds(vertical)">
                                      <p:cBhvr>
                                        <p:cTn id="37" dur="500"/>
                                        <p:tgtEl>
                                          <p:spTgt spid="1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5" fill="hold" nodeType="clickEffect">
                                  <p:stCondLst>
                                    <p:cond delay="0"/>
                                  </p:stCondLst>
                                  <p:childTnLst>
                                    <p:set>
                                      <p:cBhvr>
                                        <p:cTn id="41" dur="1" fill="hold">
                                          <p:stCondLst>
                                            <p:cond delay="0"/>
                                          </p:stCondLst>
                                        </p:cTn>
                                        <p:tgtEl>
                                          <p:spTgt spid="17">
                                            <p:txEl>
                                              <p:pRg st="7" end="7"/>
                                            </p:txEl>
                                          </p:spTgt>
                                        </p:tgtEl>
                                        <p:attrNameLst>
                                          <p:attrName>style.visibility</p:attrName>
                                        </p:attrNameLst>
                                      </p:cBhvr>
                                      <p:to>
                                        <p:strVal val="visible"/>
                                      </p:to>
                                    </p:set>
                                    <p:animEffect transition="in" filter="blinds(vertical)">
                                      <p:cBhvr>
                                        <p:cTn id="42" dur="500"/>
                                        <p:tgtEl>
                                          <p:spTgt spid="1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5" fill="hold" nodeType="clickEffect">
                                  <p:stCondLst>
                                    <p:cond delay="0"/>
                                  </p:stCondLst>
                                  <p:childTnLst>
                                    <p:set>
                                      <p:cBhvr>
                                        <p:cTn id="46" dur="1" fill="hold">
                                          <p:stCondLst>
                                            <p:cond delay="0"/>
                                          </p:stCondLst>
                                        </p:cTn>
                                        <p:tgtEl>
                                          <p:spTgt spid="17">
                                            <p:txEl>
                                              <p:pRg st="8" end="8"/>
                                            </p:txEl>
                                          </p:spTgt>
                                        </p:tgtEl>
                                        <p:attrNameLst>
                                          <p:attrName>style.visibility</p:attrName>
                                        </p:attrNameLst>
                                      </p:cBhvr>
                                      <p:to>
                                        <p:strVal val="visible"/>
                                      </p:to>
                                    </p:set>
                                    <p:animEffect transition="in" filter="blinds(vertical)">
                                      <p:cBhvr>
                                        <p:cTn id="47" dur="500"/>
                                        <p:tgtEl>
                                          <p:spTgt spid="1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5" fill="hold" nodeType="clickEffect">
                                  <p:stCondLst>
                                    <p:cond delay="0"/>
                                  </p:stCondLst>
                                  <p:childTnLst>
                                    <p:set>
                                      <p:cBhvr>
                                        <p:cTn id="51" dur="1" fill="hold">
                                          <p:stCondLst>
                                            <p:cond delay="0"/>
                                          </p:stCondLst>
                                        </p:cTn>
                                        <p:tgtEl>
                                          <p:spTgt spid="17">
                                            <p:txEl>
                                              <p:pRg st="9" end="9"/>
                                            </p:txEl>
                                          </p:spTgt>
                                        </p:tgtEl>
                                        <p:attrNameLst>
                                          <p:attrName>style.visibility</p:attrName>
                                        </p:attrNameLst>
                                      </p:cBhvr>
                                      <p:to>
                                        <p:strVal val="visible"/>
                                      </p:to>
                                    </p:set>
                                    <p:animEffect transition="in" filter="blinds(vertical)">
                                      <p:cBhvr>
                                        <p:cTn id="52" dur="500"/>
                                        <p:tgtEl>
                                          <p:spTgt spid="17">
                                            <p:txEl>
                                              <p:pRg st="9" end="9"/>
                                            </p:txEl>
                                          </p:spTgt>
                                        </p:tgtEl>
                                      </p:cBhvr>
                                    </p:animEffect>
                                  </p:childTnLst>
                                </p:cTn>
                              </p:par>
                              <p:par>
                                <p:cTn id="53" presetID="3" presetClass="entr" presetSubtype="5" fill="hold" nodeType="withEffect">
                                  <p:stCondLst>
                                    <p:cond delay="0"/>
                                  </p:stCondLst>
                                  <p:childTnLst>
                                    <p:set>
                                      <p:cBhvr>
                                        <p:cTn id="54" dur="1" fill="hold">
                                          <p:stCondLst>
                                            <p:cond delay="0"/>
                                          </p:stCondLst>
                                        </p:cTn>
                                        <p:tgtEl>
                                          <p:spTgt spid="17">
                                            <p:txEl>
                                              <p:pRg st="9" end="9"/>
                                            </p:txEl>
                                          </p:spTgt>
                                        </p:tgtEl>
                                        <p:attrNameLst>
                                          <p:attrName>style.visibility</p:attrName>
                                        </p:attrNameLst>
                                      </p:cBhvr>
                                      <p:to>
                                        <p:strVal val="visible"/>
                                      </p:to>
                                    </p:set>
                                    <p:animEffect transition="in" filter="blinds(vertical)">
                                      <p:cBhvr>
                                        <p:cTn id="55" dur="500"/>
                                        <p:tgtEl>
                                          <p:spTgt spid="1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E50DF0-5676-4627-936A-2377075EED81}"/>
              </a:ext>
            </a:extLst>
          </p:cNvPr>
          <p:cNvSpPr>
            <a:spLocks noGrp="1"/>
          </p:cNvSpPr>
          <p:nvPr>
            <p:ph type="title"/>
          </p:nvPr>
        </p:nvSpPr>
        <p:spPr/>
        <p:txBody>
          <a:bodyPr/>
          <a:lstStyle/>
          <a:p>
            <a:r>
              <a:rPr lang="zh-CN" altLang="en-US" dirty="0"/>
              <a:t>练习</a:t>
            </a:r>
            <a:r>
              <a:rPr lang="en-US" altLang="zh-CN" dirty="0"/>
              <a:t>1</a:t>
            </a:r>
            <a:endParaRPr lang="zh-CN" altLang="en-US" dirty="0"/>
          </a:p>
        </p:txBody>
      </p:sp>
      <p:sp>
        <p:nvSpPr>
          <p:cNvPr id="3" name="内容占位符 2">
            <a:extLst>
              <a:ext uri="{FF2B5EF4-FFF2-40B4-BE49-F238E27FC236}">
                <a16:creationId xmlns:a16="http://schemas.microsoft.com/office/drawing/2014/main" id="{22EC01CF-B666-492D-8C8A-17C0436AAC15}"/>
              </a:ext>
            </a:extLst>
          </p:cNvPr>
          <p:cNvSpPr>
            <a:spLocks noGrp="1"/>
          </p:cNvSpPr>
          <p:nvPr>
            <p:ph idx="1"/>
          </p:nvPr>
        </p:nvSpPr>
        <p:spPr>
          <a:xfrm>
            <a:off x="487823" y="1049481"/>
            <a:ext cx="10515599" cy="1537855"/>
          </a:xfrm>
        </p:spPr>
        <p:txBody>
          <a:bodyPr>
            <a:normAutofit fontScale="92500" lnSpcReduction="20000"/>
          </a:bodyPr>
          <a:lstStyle/>
          <a:p>
            <a:r>
              <a:rPr lang="en-US" altLang="zh-CN" dirty="0"/>
              <a:t>754</a:t>
            </a:r>
            <a:r>
              <a:rPr lang="zh-CN" altLang="en-US" dirty="0"/>
              <a:t>标准单精度浮点数的值为，</a:t>
            </a:r>
            <a:r>
              <a:rPr lang="en-US" altLang="zh-CN" dirty="0"/>
              <a:t>C0A00000 </a:t>
            </a:r>
            <a:r>
              <a:rPr lang="zh-CN" altLang="en-US" dirty="0"/>
              <a:t>，请写出其十进制浮点数的值。</a:t>
            </a:r>
          </a:p>
          <a:p>
            <a:pPr marL="0" indent="0">
              <a:buNone/>
            </a:pPr>
            <a:endParaRPr lang="en-US" altLang="zh-CN" sz="2800" dirty="0">
              <a:sym typeface="+mn-ea"/>
            </a:endParaRPr>
          </a:p>
          <a:p>
            <a:pPr marL="0" indent="0">
              <a:buNone/>
            </a:pPr>
            <a:r>
              <a:rPr lang="en-US" altLang="zh-CN" dirty="0">
                <a:sym typeface="+mn-ea"/>
              </a:rPr>
              <a:t>	</a:t>
            </a:r>
            <a:r>
              <a:rPr lang="zh-CN" altLang="en-US" dirty="0">
                <a:sym typeface="+mn-ea"/>
              </a:rPr>
              <a:t>思路：</a:t>
            </a:r>
            <a:r>
              <a:rPr lang="pt-BR" altLang="zh-CN" dirty="0">
                <a:sym typeface="+mn-ea"/>
              </a:rPr>
              <a:t>=(-1)</a:t>
            </a:r>
            <a:r>
              <a:rPr lang="pt-BR" altLang="zh-CN" baseline="30000" dirty="0">
                <a:sym typeface="+mn-ea"/>
              </a:rPr>
              <a:t>S</a:t>
            </a:r>
            <a:r>
              <a:rPr lang="pt-BR" altLang="zh-CN" dirty="0">
                <a:sym typeface="+mn-ea"/>
              </a:rPr>
              <a:t>×2</a:t>
            </a:r>
            <a:r>
              <a:rPr lang="pt-BR" altLang="zh-CN" baseline="30000" dirty="0">
                <a:sym typeface="+mn-ea"/>
              </a:rPr>
              <a:t>E-127</a:t>
            </a:r>
            <a:r>
              <a:rPr lang="pt-BR" altLang="zh-CN" dirty="0">
                <a:sym typeface="+mn-ea"/>
              </a:rPr>
              <a:t>×</a:t>
            </a:r>
            <a:r>
              <a:rPr lang="en-US" altLang="zh-CN" dirty="0">
                <a:sym typeface="+mn-ea"/>
              </a:rPr>
              <a:t>1.M</a:t>
            </a:r>
            <a:r>
              <a:rPr lang="zh-CN" altLang="en-US" dirty="0"/>
              <a:t>，求出</a:t>
            </a:r>
            <a:r>
              <a:rPr lang="en-US" altLang="zh-CN" dirty="0"/>
              <a:t>s,</a:t>
            </a:r>
            <a:r>
              <a:rPr lang="zh-CN" altLang="en-US" dirty="0"/>
              <a:t> </a:t>
            </a:r>
            <a:r>
              <a:rPr lang="en-US" altLang="zh-CN" dirty="0"/>
              <a:t>e, M</a:t>
            </a:r>
            <a:r>
              <a:rPr lang="zh-CN" altLang="en-US" dirty="0"/>
              <a:t>按权展开</a:t>
            </a:r>
            <a:endParaRPr lang="zh-CN" altLang="en-US" sz="2200" dirty="0"/>
          </a:p>
        </p:txBody>
      </p:sp>
      <p:sp>
        <p:nvSpPr>
          <p:cNvPr id="7" name="内容占位符 2">
            <a:extLst>
              <a:ext uri="{FF2B5EF4-FFF2-40B4-BE49-F238E27FC236}">
                <a16:creationId xmlns:a16="http://schemas.microsoft.com/office/drawing/2014/main" id="{029E947F-2130-4BED-8C48-00B5EFDEAC40}"/>
              </a:ext>
            </a:extLst>
          </p:cNvPr>
          <p:cNvSpPr txBox="1">
            <a:spLocks/>
          </p:cNvSpPr>
          <p:nvPr/>
        </p:nvSpPr>
        <p:spPr>
          <a:xfrm>
            <a:off x="487822" y="3030681"/>
            <a:ext cx="10765533" cy="3569705"/>
          </a:xfrm>
          <a:prstGeom prst="rect">
            <a:avLst/>
          </a:prstGeom>
        </p:spPr>
        <p:txBody>
          <a:bodyPr vert="horz" lIns="91440" tIns="45720" rIns="91440" bIns="45720" rtlCol="0">
            <a:normAutofit fontScale="92500"/>
          </a:bodyPr>
          <a:lstStyle>
            <a:lvl1pPr marL="342900" indent="-342900" algn="just"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just"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先写成二进制：</a:t>
            </a:r>
            <a:r>
              <a:rPr lang="en-US" altLang="zh-CN" dirty="0">
                <a:solidFill>
                  <a:srgbClr val="F33799"/>
                </a:solidFill>
              </a:rPr>
              <a:t>1</a:t>
            </a:r>
            <a:r>
              <a:rPr lang="en-US" altLang="zh-CN" dirty="0">
                <a:solidFill>
                  <a:srgbClr val="0000FF"/>
                </a:solidFill>
              </a:rPr>
              <a:t>100 0000 1  </a:t>
            </a:r>
            <a:r>
              <a:rPr lang="en-US" altLang="zh-CN" dirty="0"/>
              <a:t>010 0000 0000 0000 0000 0000</a:t>
            </a:r>
          </a:p>
          <a:p>
            <a:r>
              <a:rPr lang="zh-CN" altLang="en-US" dirty="0"/>
              <a:t>数符：</a:t>
            </a:r>
            <a:r>
              <a:rPr lang="en-US" altLang="zh-CN" dirty="0"/>
              <a:t>S=1</a:t>
            </a:r>
            <a:r>
              <a:rPr lang="zh-CN" altLang="en-US" dirty="0"/>
              <a:t>，负数。</a:t>
            </a:r>
          </a:p>
          <a:p>
            <a:r>
              <a:rPr lang="zh-CN" altLang="en-US" dirty="0"/>
              <a:t>阶码字段值</a:t>
            </a:r>
            <a:r>
              <a:rPr lang="en-US" altLang="zh-CN" dirty="0"/>
              <a:t>E</a:t>
            </a:r>
            <a:r>
              <a:rPr lang="zh-CN" altLang="en-US" dirty="0"/>
              <a:t>为 </a:t>
            </a:r>
            <a:r>
              <a:rPr lang="en-US" altLang="zh-CN" dirty="0"/>
              <a:t>100 0000 1 </a:t>
            </a:r>
            <a:r>
              <a:rPr lang="zh-CN" altLang="en-US" dirty="0"/>
              <a:t>，十进制为</a:t>
            </a:r>
            <a:r>
              <a:rPr lang="en-US" altLang="zh-CN" dirty="0"/>
              <a:t>129</a:t>
            </a:r>
            <a:r>
              <a:rPr lang="zh-CN" altLang="en-US" dirty="0"/>
              <a:t>，阶码的原码为：</a:t>
            </a:r>
            <a:r>
              <a:rPr lang="en-US" altLang="zh-CN" dirty="0"/>
              <a:t>129-127=2</a:t>
            </a:r>
          </a:p>
          <a:p>
            <a:r>
              <a:rPr lang="zh-CN" altLang="en-US" dirty="0"/>
              <a:t>尾数原码</a:t>
            </a:r>
            <a:r>
              <a:rPr lang="en-US" altLang="zh-CN" dirty="0"/>
              <a:t>010 0000 0000 0000 0000 0000</a:t>
            </a:r>
            <a:r>
              <a:rPr lang="zh-CN" altLang="en-US" dirty="0"/>
              <a:t>，十进制为</a:t>
            </a:r>
            <a:r>
              <a:rPr lang="en-US" altLang="zh-CN" dirty="0"/>
              <a:t>0.25</a:t>
            </a:r>
            <a:r>
              <a:rPr lang="zh-CN" altLang="en-US" dirty="0"/>
              <a:t>，实际的值为：</a:t>
            </a:r>
          </a:p>
          <a:p>
            <a:pPr lvl="1"/>
            <a:r>
              <a:rPr lang="en-US" altLang="zh-CN" dirty="0"/>
              <a:t>1.M=1.25</a:t>
            </a:r>
          </a:p>
          <a:p>
            <a:r>
              <a:rPr lang="en-US" altLang="zh-CN" sz="2400" dirty="0">
                <a:solidFill>
                  <a:srgbClr val="0000FF"/>
                </a:solidFill>
                <a:ea typeface="黑体" pitchFamily="2" charset="-122"/>
              </a:rPr>
              <a:t>F</a:t>
            </a:r>
            <a:r>
              <a:rPr lang="zh-CN" altLang="en-US" sz="2400" baseline="-25000" dirty="0">
                <a:solidFill>
                  <a:srgbClr val="0000FF"/>
                </a:solidFill>
                <a:ea typeface="黑体" pitchFamily="2" charset="-122"/>
              </a:rPr>
              <a:t>真</a:t>
            </a:r>
            <a:r>
              <a:rPr lang="en-US" altLang="zh-CN" sz="2400" dirty="0">
                <a:solidFill>
                  <a:srgbClr val="0000FF"/>
                </a:solidFill>
                <a:ea typeface="黑体" pitchFamily="2" charset="-122"/>
              </a:rPr>
              <a:t>=(-1)</a:t>
            </a:r>
            <a:r>
              <a:rPr lang="en-US" altLang="zh-CN" sz="2400" baseline="30000" dirty="0">
                <a:solidFill>
                  <a:srgbClr val="0000FF"/>
                </a:solidFill>
                <a:ea typeface="黑体" pitchFamily="2" charset="-122"/>
              </a:rPr>
              <a:t>S</a:t>
            </a:r>
            <a:r>
              <a:rPr lang="en-US" altLang="zh-CN" sz="2400" dirty="0">
                <a:solidFill>
                  <a:srgbClr val="0000FF"/>
                </a:solidFill>
                <a:ea typeface="黑体" pitchFamily="2" charset="-122"/>
              </a:rPr>
              <a:t>×(1.M)×2</a:t>
            </a:r>
            <a:r>
              <a:rPr lang="en-US" altLang="zh-CN" sz="2400" baseline="30000" dirty="0">
                <a:solidFill>
                  <a:srgbClr val="0000FF"/>
                </a:solidFill>
                <a:ea typeface="黑体" pitchFamily="2" charset="-122"/>
              </a:rPr>
              <a:t>E-127</a:t>
            </a:r>
            <a:r>
              <a:rPr lang="en-US" altLang="zh-CN" sz="2400" dirty="0">
                <a:solidFill>
                  <a:srgbClr val="0000FF"/>
                </a:solidFill>
                <a:ea typeface="黑体" pitchFamily="2" charset="-122"/>
              </a:rPr>
              <a:t>= </a:t>
            </a:r>
            <a:r>
              <a:rPr lang="en-US" altLang="zh-CN" sz="2400" b="1" dirty="0">
                <a:latin typeface="+mj-ea"/>
                <a:ea typeface="+mj-ea"/>
              </a:rPr>
              <a:t>-</a:t>
            </a:r>
            <a:r>
              <a:rPr lang="zh-CN" altLang="en-US" sz="2400" dirty="0">
                <a:latin typeface="+mj-ea"/>
                <a:ea typeface="+mj-ea"/>
              </a:rPr>
              <a:t>（</a:t>
            </a:r>
            <a:r>
              <a:rPr lang="en-US" altLang="zh-CN" sz="2400" dirty="0">
                <a:latin typeface="+mj-ea"/>
                <a:ea typeface="+mj-ea"/>
              </a:rPr>
              <a:t>1.25</a:t>
            </a:r>
            <a:r>
              <a:rPr lang="zh-CN" altLang="en-US" sz="2400" dirty="0">
                <a:latin typeface="+mj-ea"/>
                <a:ea typeface="+mj-ea"/>
              </a:rPr>
              <a:t>）*</a:t>
            </a:r>
            <a:r>
              <a:rPr lang="en-US" altLang="zh-CN" sz="2400" dirty="0">
                <a:latin typeface="+mj-ea"/>
                <a:ea typeface="+mj-ea"/>
              </a:rPr>
              <a:t>2</a:t>
            </a:r>
            <a:r>
              <a:rPr lang="en-US" altLang="zh-CN" sz="2400" baseline="30000" dirty="0">
                <a:latin typeface="+mj-ea"/>
                <a:ea typeface="+mj-ea"/>
              </a:rPr>
              <a:t>2</a:t>
            </a:r>
            <a:r>
              <a:rPr lang="en-US" altLang="zh-CN" sz="2400" dirty="0">
                <a:latin typeface="+mj-ea"/>
                <a:ea typeface="+mj-ea"/>
              </a:rPr>
              <a:t>=-5.0</a:t>
            </a:r>
          </a:p>
          <a:p>
            <a:pPr marL="0" indent="0">
              <a:buNone/>
            </a:pPr>
            <a:endParaRPr lang="zh-CN" altLang="en-US" dirty="0"/>
          </a:p>
        </p:txBody>
      </p:sp>
    </p:spTree>
    <p:extLst>
      <p:ext uri="{BB962C8B-B14F-4D97-AF65-F5344CB8AC3E}">
        <p14:creationId xmlns:p14="http://schemas.microsoft.com/office/powerpoint/2010/main" val="3885931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浮点加减法运算</a:t>
            </a:r>
            <a:endParaRPr lang="zh-CN" altLang="en-US" dirty="0"/>
          </a:p>
        </p:txBody>
      </p:sp>
      <p:sp>
        <p:nvSpPr>
          <p:cNvPr id="3" name="内容占位符 2"/>
          <p:cNvSpPr>
            <a:spLocks noGrp="1"/>
          </p:cNvSpPr>
          <p:nvPr>
            <p:ph idx="1"/>
          </p:nvPr>
        </p:nvSpPr>
        <p:spPr>
          <a:xfrm>
            <a:off x="1364614" y="3704253"/>
            <a:ext cx="9747555" cy="2764471"/>
          </a:xfrm>
        </p:spPr>
        <p:txBody>
          <a:bodyPr>
            <a:normAutofit fontScale="92500"/>
          </a:bodyPr>
          <a:lstStyle/>
          <a:p>
            <a:pPr eaLnBrk="1" hangingPunct="1">
              <a:lnSpc>
                <a:spcPct val="170000"/>
              </a:lnSpc>
              <a:spcBef>
                <a:spcPct val="50000"/>
              </a:spcBef>
              <a:buClrTx/>
              <a:buFontTx/>
              <a:buNone/>
            </a:pPr>
            <a:r>
              <a:rPr lang="zh-CN" altLang="en-US" sz="2800" b="1" dirty="0">
                <a:latin typeface="Times New Roman" panose="02020603050405020304" pitchFamily="18" charset="0"/>
                <a:cs typeface="Times New Roman" panose="02020603050405020304" pitchFamily="18" charset="0"/>
              </a:rPr>
              <a:t>          </a:t>
            </a:r>
            <a:r>
              <a:rPr lang="en-US" altLang="zh-CN" sz="3200" b="1" dirty="0">
                <a:latin typeface="Cambria Math" panose="02040503050406030204" pitchFamily="18" charset="0"/>
                <a:ea typeface="Cambria Math" panose="02040503050406030204" pitchFamily="18" charset="0"/>
                <a:cs typeface="Times New Roman" panose="02020603050405020304" pitchFamily="18" charset="0"/>
              </a:rPr>
              <a:t>E</a:t>
            </a:r>
            <a:r>
              <a:rPr lang="en-US" altLang="zh-CN" sz="3200" b="1" baseline="-25000" dirty="0">
                <a:latin typeface="Cambria Math" panose="02040503050406030204" pitchFamily="18" charset="0"/>
                <a:ea typeface="Cambria Math" panose="02040503050406030204" pitchFamily="18" charset="0"/>
                <a:cs typeface="Times New Roman" panose="02020603050405020304" pitchFamily="18" charset="0"/>
              </a:rPr>
              <a:t>x</a:t>
            </a:r>
            <a:r>
              <a:rPr lang="en-US" altLang="zh-CN" sz="3200" b="1" dirty="0">
                <a:latin typeface="Cambria Math" panose="02040503050406030204" pitchFamily="18" charset="0"/>
                <a:ea typeface="Cambria Math" panose="02040503050406030204" pitchFamily="18" charset="0"/>
                <a:cs typeface="Times New Roman" panose="02020603050405020304" pitchFamily="18" charset="0"/>
              </a:rPr>
              <a:t>=</a:t>
            </a:r>
            <a:r>
              <a:rPr lang="en-US" altLang="zh-CN" sz="3200" b="1" dirty="0" err="1">
                <a:latin typeface="Cambria Math" panose="02040503050406030204" pitchFamily="18" charset="0"/>
                <a:ea typeface="Cambria Math" panose="02040503050406030204" pitchFamily="18" charset="0"/>
                <a:cs typeface="Times New Roman" panose="02020603050405020304" pitchFamily="18" charset="0"/>
              </a:rPr>
              <a:t>E</a:t>
            </a:r>
            <a:r>
              <a:rPr lang="en-US" altLang="zh-CN" sz="3200" b="1" baseline="-25000" dirty="0" err="1">
                <a:latin typeface="Cambria Math" panose="02040503050406030204" pitchFamily="18" charset="0"/>
                <a:ea typeface="Cambria Math" panose="02040503050406030204" pitchFamily="18" charset="0"/>
                <a:cs typeface="Times New Roman" panose="02020603050405020304" pitchFamily="18" charset="0"/>
              </a:rPr>
              <a:t>y</a:t>
            </a:r>
            <a:r>
              <a:rPr lang="en-US" altLang="zh-CN" sz="3200" b="1" dirty="0">
                <a:latin typeface="Cambria Math" panose="02040503050406030204" pitchFamily="18" charset="0"/>
                <a:ea typeface="Cambria Math" panose="02040503050406030204" pitchFamily="18" charset="0"/>
                <a:cs typeface="Times New Roman" panose="02020603050405020304" pitchFamily="18" charset="0"/>
              </a:rPr>
              <a:t>      S=2</a:t>
            </a:r>
            <a:r>
              <a:rPr lang="en-US" altLang="zh-CN" sz="3200" b="1" baseline="50000" dirty="0">
                <a:latin typeface="Cambria Math" panose="02040503050406030204" pitchFamily="18" charset="0"/>
                <a:ea typeface="Cambria Math" panose="02040503050406030204" pitchFamily="18" charset="0"/>
                <a:cs typeface="Times New Roman" panose="02020603050405020304" pitchFamily="18" charset="0"/>
              </a:rPr>
              <a:t>E</a:t>
            </a:r>
            <a:r>
              <a:rPr lang="en-US" altLang="zh-CN" sz="3200" b="1" baseline="20000" dirty="0">
                <a:latin typeface="Cambria Math" panose="02040503050406030204" pitchFamily="18" charset="0"/>
                <a:ea typeface="Cambria Math" panose="02040503050406030204" pitchFamily="18" charset="0"/>
                <a:cs typeface="Times New Roman" panose="02020603050405020304" pitchFamily="18" charset="0"/>
              </a:rPr>
              <a:t>x</a:t>
            </a:r>
            <a:r>
              <a:rPr lang="en-US" altLang="zh-CN" sz="3200" b="1" dirty="0">
                <a:latin typeface="Cambria Math" panose="02040503050406030204" pitchFamily="18" charset="0"/>
                <a:ea typeface="Cambria Math" panose="02040503050406030204" pitchFamily="18" charset="0"/>
                <a:cs typeface="Times New Roman" panose="02020603050405020304" pitchFamily="18" charset="0"/>
              </a:rPr>
              <a:t> × (</a:t>
            </a:r>
            <a:r>
              <a:rPr lang="en-US" altLang="zh-CN" sz="3200" b="1" dirty="0" err="1">
                <a:latin typeface="Cambria Math" panose="02040503050406030204" pitchFamily="18" charset="0"/>
                <a:ea typeface="Cambria Math" panose="02040503050406030204" pitchFamily="18" charset="0"/>
                <a:cs typeface="Times New Roman" panose="02020603050405020304" pitchFamily="18" charset="0"/>
              </a:rPr>
              <a:t>M</a:t>
            </a:r>
            <a:r>
              <a:rPr lang="en-US" altLang="zh-CN" sz="3200" b="1" baseline="-25000" dirty="0" err="1">
                <a:latin typeface="Cambria Math" panose="02040503050406030204" pitchFamily="18" charset="0"/>
                <a:ea typeface="Cambria Math" panose="02040503050406030204" pitchFamily="18" charset="0"/>
                <a:cs typeface="Times New Roman" panose="02020603050405020304" pitchFamily="18" charset="0"/>
              </a:rPr>
              <a:t>x</a:t>
            </a:r>
            <a:r>
              <a:rPr lang="en-US" altLang="zh-CN" sz="3200" b="1" dirty="0" err="1">
                <a:latin typeface="Cambria Math" panose="02040503050406030204" pitchFamily="18" charset="0"/>
                <a:ea typeface="Cambria Math" panose="02040503050406030204" pitchFamily="18" charset="0"/>
                <a:cs typeface="Times New Roman" panose="02020603050405020304" pitchFamily="18" charset="0"/>
              </a:rPr>
              <a:t>+M</a:t>
            </a:r>
            <a:r>
              <a:rPr lang="en-US" altLang="zh-CN" sz="3200" b="1" baseline="-25000" dirty="0" err="1">
                <a:latin typeface="Cambria Math" panose="02040503050406030204" pitchFamily="18" charset="0"/>
                <a:ea typeface="Cambria Math" panose="02040503050406030204" pitchFamily="18" charset="0"/>
                <a:cs typeface="Times New Roman" panose="02020603050405020304" pitchFamily="18" charset="0"/>
              </a:rPr>
              <a:t>y</a:t>
            </a:r>
            <a:r>
              <a:rPr lang="en-US" altLang="zh-CN" sz="3200" b="1" dirty="0">
                <a:latin typeface="Cambria Math" panose="02040503050406030204" pitchFamily="18" charset="0"/>
                <a:ea typeface="Cambria Math" panose="02040503050406030204" pitchFamily="18" charset="0"/>
                <a:cs typeface="Times New Roman" panose="02020603050405020304" pitchFamily="18" charset="0"/>
              </a:rPr>
              <a:t>)    </a:t>
            </a:r>
          </a:p>
          <a:p>
            <a:pPr eaLnBrk="1" hangingPunct="1">
              <a:lnSpc>
                <a:spcPct val="170000"/>
              </a:lnSpc>
              <a:spcBef>
                <a:spcPct val="50000"/>
              </a:spcBef>
              <a:buClrTx/>
              <a:buFontTx/>
              <a:buNone/>
            </a:pPr>
            <a:r>
              <a:rPr lang="zh-CN" altLang="en-US" sz="3200" b="1" dirty="0">
                <a:latin typeface="Cambria Math" panose="02040503050406030204" pitchFamily="18" charset="0"/>
                <a:cs typeface="Times New Roman" panose="02020603050405020304" pitchFamily="18" charset="0"/>
              </a:rPr>
              <a:t>          </a:t>
            </a:r>
            <a:r>
              <a:rPr lang="en-US" altLang="zh-CN" sz="3200" b="1" dirty="0" err="1">
                <a:solidFill>
                  <a:srgbClr val="C00000"/>
                </a:solidFill>
                <a:latin typeface="Cambria Math" panose="02040503050406030204" pitchFamily="18" charset="0"/>
                <a:ea typeface="Cambria Math" panose="02040503050406030204" pitchFamily="18" charset="0"/>
                <a:cs typeface="Times New Roman" panose="02020603050405020304" pitchFamily="18" charset="0"/>
              </a:rPr>
              <a:t>E</a:t>
            </a:r>
            <a:r>
              <a:rPr lang="en-US" altLang="zh-CN" sz="3200" b="1" baseline="-25000" dirty="0" err="1">
                <a:solidFill>
                  <a:srgbClr val="C00000"/>
                </a:solidFill>
                <a:latin typeface="Cambria Math" panose="02040503050406030204" pitchFamily="18" charset="0"/>
                <a:ea typeface="Cambria Math" panose="02040503050406030204" pitchFamily="18" charset="0"/>
                <a:cs typeface="Times New Roman" panose="02020603050405020304" pitchFamily="18" charset="0"/>
              </a:rPr>
              <a:t>x</a:t>
            </a:r>
            <a:r>
              <a:rPr lang="en-US" altLang="zh-CN" sz="3200" b="1" dirty="0" err="1">
                <a:solidFill>
                  <a:srgbClr val="C00000"/>
                </a:solidFill>
                <a:latin typeface="Cambria Math" panose="02040503050406030204" pitchFamily="18" charset="0"/>
                <a:ea typeface="Cambria Math" panose="02040503050406030204" pitchFamily="18" charset="0"/>
                <a:cs typeface="Times New Roman" panose="02020603050405020304" pitchFamily="18" charset="0"/>
              </a:rPr>
              <a:t>≠E</a:t>
            </a:r>
            <a:r>
              <a:rPr lang="en-US" altLang="zh-CN" sz="3200" b="1" baseline="-25000" dirty="0" err="1">
                <a:solidFill>
                  <a:srgbClr val="C00000"/>
                </a:solidFill>
                <a:latin typeface="Cambria Math" panose="02040503050406030204" pitchFamily="18" charset="0"/>
                <a:ea typeface="Cambria Math" panose="02040503050406030204" pitchFamily="18" charset="0"/>
                <a:cs typeface="Times New Roman" panose="02020603050405020304" pitchFamily="18" charset="0"/>
              </a:rPr>
              <a:t>y</a:t>
            </a:r>
            <a:r>
              <a:rPr lang="en-US" altLang="zh-CN" sz="3200" b="1"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rPr>
              <a:t>      </a:t>
            </a:r>
            <a:r>
              <a:rPr lang="en-US" altLang="zh-CN" sz="3200" b="1" dirty="0">
                <a:latin typeface="Cambria Math" panose="02040503050406030204" pitchFamily="18" charset="0"/>
                <a:ea typeface="Cambria Math" panose="02040503050406030204" pitchFamily="18" charset="0"/>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必须先</a:t>
            </a:r>
            <a:r>
              <a:rPr lang="zh-CN" altLang="en-US" sz="2800" b="1" dirty="0">
                <a:solidFill>
                  <a:srgbClr val="C00000"/>
                </a:solidFill>
                <a:latin typeface="Times New Roman" panose="02020603050405020304" pitchFamily="18" charset="0"/>
                <a:cs typeface="Times New Roman" panose="02020603050405020304" pitchFamily="18" charset="0"/>
              </a:rPr>
              <a:t>对阶</a:t>
            </a:r>
            <a:endParaRPr lang="en-US" altLang="zh-CN" sz="2800" b="1" dirty="0">
              <a:solidFill>
                <a:srgbClr val="C00000"/>
              </a:solidFill>
              <a:latin typeface="Times New Roman" panose="02020603050405020304" pitchFamily="18" charset="0"/>
              <a:cs typeface="Times New Roman" panose="02020603050405020304" pitchFamily="18" charset="0"/>
            </a:endParaRPr>
          </a:p>
          <a:p>
            <a:pPr>
              <a:lnSpc>
                <a:spcPct val="170000"/>
              </a:lnSpc>
              <a:spcBef>
                <a:spcPct val="50000"/>
              </a:spcBef>
              <a:buClrTx/>
              <a:buNone/>
            </a:pPr>
            <a:r>
              <a:rPr lang="zh-CN" altLang="en-US" sz="2800" dirty="0">
                <a:latin typeface="Times New Roman" panose="02020603050405020304" pitchFamily="18" charset="0"/>
                <a:cs typeface="Times New Roman" panose="02020603050405020304" pitchFamily="18" charset="0"/>
              </a:rPr>
              <a:t>  浮点计算步骤</a:t>
            </a:r>
            <a:r>
              <a:rPr lang="zh-CN" altLang="en-US" sz="2800" b="1" dirty="0">
                <a:latin typeface="Times New Roman" panose="02020603050405020304" pitchFamily="18" charset="0"/>
                <a:cs typeface="Times New Roman" panose="02020603050405020304" pitchFamily="18" charset="0"/>
              </a:rPr>
              <a:t>：  对阶、尾数运算、规格化、溢出判断、舍入</a:t>
            </a:r>
            <a:endParaRPr lang="en-US" altLang="zh-CN" sz="28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87FE4905-790B-45F8-B1AE-A9BF5DB9F5C7}"/>
                  </a:ext>
                </a:extLst>
              </p:cNvPr>
              <p:cNvSpPr txBox="1"/>
              <p:nvPr/>
            </p:nvSpPr>
            <p:spPr>
              <a:xfrm>
                <a:off x="4953713" y="1335050"/>
                <a:ext cx="2556534" cy="6562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600" b="1" i="1" smtClean="0">
                          <a:solidFill>
                            <a:srgbClr val="C00000"/>
                          </a:solidFill>
                          <a:latin typeface="Cambria Math" panose="02040503050406030204" pitchFamily="18" charset="0"/>
                        </a:rPr>
                        <m:t>𝑿</m:t>
                      </m:r>
                      <m:sSub>
                        <m:sSubPr>
                          <m:ctrlPr>
                            <a:rPr lang="en-US" altLang="zh-CN" sz="3600" b="1" i="1">
                              <a:solidFill>
                                <a:srgbClr val="C00000"/>
                              </a:solidFill>
                              <a:latin typeface="Cambria Math" panose="02040503050406030204" pitchFamily="18" charset="0"/>
                            </a:rPr>
                          </m:ctrlPr>
                        </m:sSubPr>
                        <m:e>
                          <m:r>
                            <a:rPr lang="en-US" altLang="zh-CN" sz="3600" b="1" i="1">
                              <a:solidFill>
                                <a:srgbClr val="C00000"/>
                              </a:solidFill>
                              <a:latin typeface="Cambria Math" panose="02040503050406030204" pitchFamily="18" charset="0"/>
                            </a:rPr>
                            <m:t>=</m:t>
                          </m:r>
                          <m:sSup>
                            <m:sSupPr>
                              <m:ctrlPr>
                                <a:rPr lang="en-US" altLang="zh-CN" sz="3600" b="1" i="1" smtClean="0">
                                  <a:solidFill>
                                    <a:srgbClr val="C00000"/>
                                  </a:solidFill>
                                  <a:latin typeface="Cambria Math" panose="02040503050406030204" pitchFamily="18" charset="0"/>
                                </a:rPr>
                              </m:ctrlPr>
                            </m:sSupPr>
                            <m:e>
                              <m:r>
                                <a:rPr lang="en-US" altLang="zh-CN" sz="3600" b="1" i="1" smtClean="0">
                                  <a:solidFill>
                                    <a:srgbClr val="C00000"/>
                                  </a:solidFill>
                                  <a:latin typeface="Cambria Math" panose="02040503050406030204" pitchFamily="18" charset="0"/>
                                </a:rPr>
                                <m:t>𝟐</m:t>
                              </m:r>
                            </m:e>
                            <m:sup>
                              <m:sSub>
                                <m:sSubPr>
                                  <m:ctrlPr>
                                    <a:rPr lang="en-US" altLang="zh-CN" sz="3600" b="1" i="1" smtClean="0">
                                      <a:solidFill>
                                        <a:srgbClr val="C00000"/>
                                      </a:solidFill>
                                      <a:latin typeface="Cambria Math" panose="02040503050406030204" pitchFamily="18" charset="0"/>
                                    </a:rPr>
                                  </m:ctrlPr>
                                </m:sSubPr>
                                <m:e>
                                  <m:r>
                                    <a:rPr lang="en-US" altLang="zh-CN" sz="3600" b="1" i="1" smtClean="0">
                                      <a:solidFill>
                                        <a:srgbClr val="C00000"/>
                                      </a:solidFill>
                                      <a:latin typeface="Cambria Math" panose="02040503050406030204" pitchFamily="18" charset="0"/>
                                    </a:rPr>
                                    <m:t>𝑬</m:t>
                                  </m:r>
                                </m:e>
                                <m:sub>
                                  <m:r>
                                    <a:rPr lang="en-US" altLang="zh-CN" sz="3600" b="1" i="1" smtClean="0">
                                      <a:solidFill>
                                        <a:srgbClr val="C00000"/>
                                      </a:solidFill>
                                      <a:latin typeface="Cambria Math" panose="02040503050406030204" pitchFamily="18" charset="0"/>
                                    </a:rPr>
                                    <m:t>𝒙</m:t>
                                  </m:r>
                                </m:sub>
                              </m:sSub>
                            </m:sup>
                          </m:sSup>
                          <m:r>
                            <a:rPr lang="en-US" altLang="zh-CN" sz="3600" b="1" i="1" smtClean="0">
                              <a:solidFill>
                                <a:srgbClr val="C00000"/>
                              </a:solidFill>
                              <a:latin typeface="Cambria Math" panose="02040503050406030204" pitchFamily="18" charset="0"/>
                            </a:rPr>
                            <m:t>𝑴</m:t>
                          </m:r>
                        </m:e>
                        <m:sub>
                          <m:r>
                            <a:rPr lang="en-US" altLang="zh-CN" sz="3600" b="1" i="1" smtClean="0">
                              <a:solidFill>
                                <a:srgbClr val="C00000"/>
                              </a:solidFill>
                              <a:latin typeface="Cambria Math" panose="02040503050406030204" pitchFamily="18" charset="0"/>
                            </a:rPr>
                            <m:t>𝒙</m:t>
                          </m:r>
                        </m:sub>
                      </m:sSub>
                    </m:oMath>
                  </m:oMathPara>
                </a14:m>
                <a:endParaRPr lang="zh-CN" altLang="en-US" sz="3600" b="1" dirty="0">
                  <a:solidFill>
                    <a:srgbClr val="C00000"/>
                  </a:solidFill>
                </a:endParaRPr>
              </a:p>
            </p:txBody>
          </p:sp>
        </mc:Choice>
        <mc:Fallback xmlns="">
          <p:sp>
            <p:nvSpPr>
              <p:cNvPr id="9" name="文本框 8">
                <a:extLst>
                  <a:ext uri="{FF2B5EF4-FFF2-40B4-BE49-F238E27FC236}">
                    <a16:creationId xmlns:a16="http://schemas.microsoft.com/office/drawing/2014/main" id="{87FE4905-790B-45F8-B1AE-A9BF5DB9F5C7}"/>
                  </a:ext>
                </a:extLst>
              </p:cNvPr>
              <p:cNvSpPr txBox="1">
                <a:spLocks noRot="1" noChangeAspect="1" noMove="1" noResize="1" noEditPoints="1" noAdjustHandles="1" noChangeArrowheads="1" noChangeShapeType="1" noTextEdit="1"/>
              </p:cNvSpPr>
              <p:nvPr/>
            </p:nvSpPr>
            <p:spPr>
              <a:xfrm>
                <a:off x="4953713" y="1335050"/>
                <a:ext cx="2556534" cy="656270"/>
              </a:xfrm>
              <a:prstGeom prst="rect">
                <a:avLst/>
              </a:prstGeom>
              <a:blipFill>
                <a:blip r:embed="rId2"/>
                <a:stretch>
                  <a:fillRect/>
                </a:stretch>
              </a:blipFill>
            </p:spPr>
            <p:txBody>
              <a:bodyPr/>
              <a:lstStyle/>
              <a:p>
                <a:r>
                  <a:rPr lang="zh-CN" altLang="en-US">
                    <a:noFill/>
                  </a:rPr>
                  <a:t> </a:t>
                </a:r>
              </a:p>
            </p:txBody>
          </p:sp>
        </mc:Fallback>
      </mc:AlternateContent>
      <p:grpSp>
        <p:nvGrpSpPr>
          <p:cNvPr id="28" name="组合 27">
            <a:extLst>
              <a:ext uri="{FF2B5EF4-FFF2-40B4-BE49-F238E27FC236}">
                <a16:creationId xmlns:a16="http://schemas.microsoft.com/office/drawing/2014/main" id="{49D22191-7B50-4097-91F1-7A3C2A803FF6}"/>
              </a:ext>
            </a:extLst>
          </p:cNvPr>
          <p:cNvGrpSpPr/>
          <p:nvPr/>
        </p:nvGrpSpPr>
        <p:grpSpPr>
          <a:xfrm>
            <a:off x="4076158" y="1935811"/>
            <a:ext cx="3434089" cy="825753"/>
            <a:chOff x="4076158" y="2312754"/>
            <a:chExt cx="3434089" cy="825753"/>
          </a:xfrm>
        </p:grpSpPr>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6B7224F8-C376-4005-9B64-707A739DAE48}"/>
                    </a:ext>
                  </a:extLst>
                </p:cNvPr>
                <p:cNvSpPr txBox="1"/>
                <p:nvPr/>
              </p:nvSpPr>
              <p:spPr>
                <a:xfrm>
                  <a:off x="4966537" y="2356585"/>
                  <a:ext cx="2543710" cy="7324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600" b="1" i="1" smtClean="0">
                            <a:solidFill>
                              <a:srgbClr val="C00000"/>
                            </a:solidFill>
                            <a:latin typeface="Cambria Math" panose="02040503050406030204" pitchFamily="18" charset="0"/>
                          </a:rPr>
                          <m:t>𝒀</m:t>
                        </m:r>
                        <m:sSub>
                          <m:sSubPr>
                            <m:ctrlPr>
                              <a:rPr lang="en-US" altLang="zh-CN" sz="3600" b="1" i="1">
                                <a:solidFill>
                                  <a:srgbClr val="C00000"/>
                                </a:solidFill>
                                <a:latin typeface="Cambria Math" panose="02040503050406030204" pitchFamily="18" charset="0"/>
                              </a:rPr>
                            </m:ctrlPr>
                          </m:sSubPr>
                          <m:e>
                            <m:r>
                              <a:rPr lang="en-US" altLang="zh-CN" sz="3600" b="1" i="1">
                                <a:solidFill>
                                  <a:srgbClr val="C00000"/>
                                </a:solidFill>
                                <a:latin typeface="Cambria Math" panose="02040503050406030204" pitchFamily="18" charset="0"/>
                              </a:rPr>
                              <m:t>=</m:t>
                            </m:r>
                            <m:sSup>
                              <m:sSupPr>
                                <m:ctrlPr>
                                  <a:rPr lang="en-US" altLang="zh-CN" sz="3600" b="1" i="1" smtClean="0">
                                    <a:solidFill>
                                      <a:srgbClr val="C00000"/>
                                    </a:solidFill>
                                    <a:latin typeface="Cambria Math" panose="02040503050406030204" pitchFamily="18" charset="0"/>
                                  </a:rPr>
                                </m:ctrlPr>
                              </m:sSupPr>
                              <m:e>
                                <m:r>
                                  <a:rPr lang="en-US" altLang="zh-CN" sz="3600" b="1" i="1" smtClean="0">
                                    <a:solidFill>
                                      <a:srgbClr val="C00000"/>
                                    </a:solidFill>
                                    <a:latin typeface="Cambria Math" panose="02040503050406030204" pitchFamily="18" charset="0"/>
                                  </a:rPr>
                                  <m:t>𝟐</m:t>
                                </m:r>
                              </m:e>
                              <m:sup>
                                <m:sSub>
                                  <m:sSubPr>
                                    <m:ctrlPr>
                                      <a:rPr lang="en-US" altLang="zh-CN" sz="3600" b="1" i="1" smtClean="0">
                                        <a:solidFill>
                                          <a:srgbClr val="C00000"/>
                                        </a:solidFill>
                                        <a:latin typeface="Cambria Math" panose="02040503050406030204" pitchFamily="18" charset="0"/>
                                      </a:rPr>
                                    </m:ctrlPr>
                                  </m:sSubPr>
                                  <m:e>
                                    <m:r>
                                      <a:rPr lang="en-US" altLang="zh-CN" sz="3600" b="1" i="1" smtClean="0">
                                        <a:solidFill>
                                          <a:srgbClr val="C00000"/>
                                        </a:solidFill>
                                        <a:latin typeface="Cambria Math" panose="02040503050406030204" pitchFamily="18" charset="0"/>
                                      </a:rPr>
                                      <m:t>𝑬</m:t>
                                    </m:r>
                                  </m:e>
                                  <m:sub>
                                    <m:r>
                                      <a:rPr lang="en-US" altLang="zh-CN" sz="3600" b="1" i="1" smtClean="0">
                                        <a:solidFill>
                                          <a:srgbClr val="C00000"/>
                                        </a:solidFill>
                                        <a:latin typeface="Cambria Math" panose="02040503050406030204" pitchFamily="18" charset="0"/>
                                      </a:rPr>
                                      <m:t>𝒚</m:t>
                                    </m:r>
                                  </m:sub>
                                </m:sSub>
                              </m:sup>
                            </m:sSup>
                            <m:r>
                              <a:rPr lang="en-US" altLang="zh-CN" sz="3600" b="1" i="1" smtClean="0">
                                <a:solidFill>
                                  <a:srgbClr val="C00000"/>
                                </a:solidFill>
                                <a:latin typeface="Cambria Math" panose="02040503050406030204" pitchFamily="18" charset="0"/>
                              </a:rPr>
                              <m:t>𝑴</m:t>
                            </m:r>
                          </m:e>
                          <m:sub>
                            <m:r>
                              <a:rPr lang="en-US" altLang="zh-CN" sz="3600" b="1" i="1" smtClean="0">
                                <a:solidFill>
                                  <a:srgbClr val="C00000"/>
                                </a:solidFill>
                                <a:latin typeface="Cambria Math" panose="02040503050406030204" pitchFamily="18" charset="0"/>
                              </a:rPr>
                              <m:t>𝒚</m:t>
                            </m:r>
                          </m:sub>
                        </m:sSub>
                      </m:oMath>
                    </m:oMathPara>
                  </a14:m>
                  <a:endParaRPr lang="zh-CN" altLang="en-US" sz="3600" b="1" dirty="0">
                    <a:solidFill>
                      <a:srgbClr val="C00000"/>
                    </a:solidFill>
                  </a:endParaRPr>
                </a:p>
              </p:txBody>
            </p:sp>
          </mc:Choice>
          <mc:Fallback xmlns="">
            <p:sp>
              <p:nvSpPr>
                <p:cNvPr id="12" name="文本框 11">
                  <a:extLst>
                    <a:ext uri="{FF2B5EF4-FFF2-40B4-BE49-F238E27FC236}">
                      <a16:creationId xmlns:a16="http://schemas.microsoft.com/office/drawing/2014/main" id="{6B7224F8-C376-4005-9B64-707A739DAE48}"/>
                    </a:ext>
                  </a:extLst>
                </p:cNvPr>
                <p:cNvSpPr txBox="1">
                  <a:spLocks noRot="1" noChangeAspect="1" noMove="1" noResize="1" noEditPoints="1" noAdjustHandles="1" noChangeArrowheads="1" noChangeShapeType="1" noTextEdit="1"/>
                </p:cNvSpPr>
                <p:nvPr/>
              </p:nvSpPr>
              <p:spPr>
                <a:xfrm>
                  <a:off x="4966537" y="2356585"/>
                  <a:ext cx="2543710" cy="732445"/>
                </a:xfrm>
                <a:prstGeom prst="rect">
                  <a:avLst/>
                </a:prstGeom>
                <a:blipFill>
                  <a:blip r:embed="rId3"/>
                  <a:stretch>
                    <a:fillRect/>
                  </a:stretch>
                </a:blipFill>
              </p:spPr>
              <p:txBody>
                <a:bodyPr/>
                <a:lstStyle/>
                <a:p>
                  <a:r>
                    <a:rPr lang="zh-CN" altLang="en-US">
                      <a:noFill/>
                    </a:rPr>
                    <a:t> </a:t>
                  </a:r>
                </a:p>
              </p:txBody>
            </p:sp>
          </mc:Fallback>
        </mc:AlternateContent>
        <p:sp>
          <p:nvSpPr>
            <p:cNvPr id="19" name="Line 123">
              <a:extLst>
                <a:ext uri="{FF2B5EF4-FFF2-40B4-BE49-F238E27FC236}">
                  <a16:creationId xmlns:a16="http://schemas.microsoft.com/office/drawing/2014/main" id="{A2A1D642-6F72-47F3-8F08-D80E4763CD88}"/>
                </a:ext>
              </a:extLst>
            </p:cNvPr>
            <p:cNvSpPr>
              <a:spLocks noChangeShapeType="1"/>
            </p:cNvSpPr>
            <p:nvPr/>
          </p:nvSpPr>
          <p:spPr bwMode="auto">
            <a:xfrm>
              <a:off x="4076158" y="3138507"/>
              <a:ext cx="3258535" cy="0"/>
            </a:xfrm>
            <a:prstGeom prst="line">
              <a:avLst/>
            </a:prstGeom>
            <a:solidFill>
              <a:srgbClr val="FFF2CC"/>
            </a:solidFill>
            <a:ln w="28575">
              <a:solidFill>
                <a:srgbClr val="C00000"/>
              </a:solidFill>
              <a:round/>
              <a:headEnd/>
              <a:tailEnd/>
            </a:ln>
          </p:spPr>
          <p:txBody>
            <a:bodyPr/>
            <a:lstStyle/>
            <a:p>
              <a:pPr eaLnBrk="0" hangingPunct="0">
                <a:defRPr/>
              </a:pPr>
              <a:endParaRPr lang="zh-CN" altLang="en-US" sz="2000" b="1" u="sng" kern="0">
                <a:solidFill>
                  <a:srgbClr val="FF33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文本框 19">
              <a:extLst>
                <a:ext uri="{FF2B5EF4-FFF2-40B4-BE49-F238E27FC236}">
                  <a16:creationId xmlns:a16="http://schemas.microsoft.com/office/drawing/2014/main" id="{733AE5D1-18FD-4D51-91D0-5424D7A36B7A}"/>
                </a:ext>
              </a:extLst>
            </p:cNvPr>
            <p:cNvSpPr txBox="1"/>
            <p:nvPr/>
          </p:nvSpPr>
          <p:spPr>
            <a:xfrm>
              <a:off x="4364507" y="2312754"/>
              <a:ext cx="551754" cy="707886"/>
            </a:xfrm>
            <a:prstGeom prst="rect">
              <a:avLst/>
            </a:prstGeom>
            <a:noFill/>
            <a:ln>
              <a:noFill/>
            </a:ln>
          </p:spPr>
          <p:txBody>
            <a:bodyPr wrap="none" rtlCol="0">
              <a:spAutoFit/>
            </a:bodyPr>
            <a:lstStyle/>
            <a:p>
              <a:r>
                <a:rPr lang="en-US" altLang="zh-CN" sz="4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4000" dirty="0">
                <a:solidFill>
                  <a:srgbClr val="C00000"/>
                </a:solidFill>
                <a:latin typeface="Segoe UI Black" panose="020B0A02040204020203" pitchFamily="34" charset="0"/>
                <a:cs typeface="Segoe UI Black" panose="020B0A02040204020203" pitchFamily="34" charset="0"/>
              </a:endParaRPr>
            </a:p>
          </p:txBody>
        </p:sp>
      </p:gr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B41A19D3-7FB0-4C4F-A9DE-6C47AF31C5F2}"/>
                  </a:ext>
                </a:extLst>
              </p:cNvPr>
              <p:cNvSpPr txBox="1"/>
              <p:nvPr/>
            </p:nvSpPr>
            <p:spPr>
              <a:xfrm>
                <a:off x="4916261" y="2813447"/>
                <a:ext cx="2414444"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600" b="1" i="1" smtClean="0">
                          <a:solidFill>
                            <a:srgbClr val="C00000"/>
                          </a:solidFill>
                          <a:latin typeface="Cambria Math" panose="02040503050406030204" pitchFamily="18" charset="0"/>
                        </a:rPr>
                        <m:t>????????</m:t>
                      </m:r>
                    </m:oMath>
                  </m:oMathPara>
                </a14:m>
                <a:endParaRPr lang="zh-CN" altLang="en-US" sz="3600" b="1" dirty="0">
                  <a:solidFill>
                    <a:srgbClr val="C00000"/>
                  </a:solidFill>
                </a:endParaRPr>
              </a:p>
            </p:txBody>
          </p:sp>
        </mc:Choice>
        <mc:Fallback xmlns="">
          <p:sp>
            <p:nvSpPr>
              <p:cNvPr id="27" name="文本框 26">
                <a:extLst>
                  <a:ext uri="{FF2B5EF4-FFF2-40B4-BE49-F238E27FC236}">
                    <a16:creationId xmlns:a16="http://schemas.microsoft.com/office/drawing/2014/main" id="{B41A19D3-7FB0-4C4F-A9DE-6C47AF31C5F2}"/>
                  </a:ext>
                </a:extLst>
              </p:cNvPr>
              <p:cNvSpPr txBox="1">
                <a:spLocks noRot="1" noChangeAspect="1" noMove="1" noResize="1" noEditPoints="1" noAdjustHandles="1" noChangeArrowheads="1" noChangeShapeType="1" noTextEdit="1"/>
              </p:cNvSpPr>
              <p:nvPr/>
            </p:nvSpPr>
            <p:spPr>
              <a:xfrm>
                <a:off x="4916261" y="2813447"/>
                <a:ext cx="2414444" cy="646331"/>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57514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left)">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 calcmode="lin" valueType="num">
                                      <p:cBhvr additive="base">
                                        <p:cTn id="2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 calcmode="lin" valueType="num">
                                      <p:cBhvr additive="base">
                                        <p:cTn id="2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3">
                                            <p:txEl>
                                              <p:pRg st="2" end="2"/>
                                            </p:txEl>
                                          </p:spTgt>
                                        </p:tgtEl>
                                        <p:attrNameLst>
                                          <p:attrName>style.visibility</p:attrName>
                                        </p:attrNameLst>
                                      </p:cBhvr>
                                      <p:to>
                                        <p:strVal val="visible"/>
                                      </p:to>
                                    </p:set>
                                    <p:anim calcmode="lin" valueType="num">
                                      <p:cBhvr additive="base">
                                        <p:cTn id="3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8B3879-F3D1-4E2F-9B35-FFEFAB63112F}"/>
              </a:ext>
            </a:extLst>
          </p:cNvPr>
          <p:cNvSpPr>
            <a:spLocks noGrp="1"/>
          </p:cNvSpPr>
          <p:nvPr>
            <p:ph type="title"/>
          </p:nvPr>
        </p:nvSpPr>
        <p:spPr/>
        <p:txBody>
          <a:bodyPr/>
          <a:lstStyle/>
          <a:p>
            <a:r>
              <a:rPr lang="zh-CN" altLang="en-US" dirty="0"/>
              <a:t>浮点数运算细节总结</a:t>
            </a:r>
          </a:p>
        </p:txBody>
      </p:sp>
      <p:sp>
        <p:nvSpPr>
          <p:cNvPr id="3" name="内容占位符 2">
            <a:extLst>
              <a:ext uri="{FF2B5EF4-FFF2-40B4-BE49-F238E27FC236}">
                <a16:creationId xmlns:a16="http://schemas.microsoft.com/office/drawing/2014/main" id="{7FFD2FCA-672C-4679-A933-D47B73C8FA80}"/>
              </a:ext>
            </a:extLst>
          </p:cNvPr>
          <p:cNvSpPr>
            <a:spLocks noGrp="1"/>
          </p:cNvSpPr>
          <p:nvPr>
            <p:ph idx="1"/>
          </p:nvPr>
        </p:nvSpPr>
        <p:spPr/>
        <p:txBody>
          <a:bodyPr>
            <a:normAutofit/>
          </a:bodyPr>
          <a:lstStyle/>
          <a:p>
            <a:r>
              <a:rPr lang="zh-CN" altLang="en-US" dirty="0"/>
              <a:t>对阶：</a:t>
            </a:r>
            <a:endParaRPr lang="en-US" altLang="zh-CN" dirty="0"/>
          </a:p>
          <a:p>
            <a:pPr lvl="1"/>
            <a:r>
              <a:rPr lang="zh-CN" altLang="en-US" b="1" u="sng" dirty="0"/>
              <a:t>小阶对大阶</a:t>
            </a:r>
            <a:r>
              <a:rPr lang="zh-CN" altLang="en-US" dirty="0"/>
              <a:t>  尾数右移（符号位一起移位）</a:t>
            </a:r>
            <a:endParaRPr lang="en-US" altLang="zh-CN" dirty="0"/>
          </a:p>
          <a:p>
            <a:r>
              <a:rPr lang="zh-CN" altLang="en-US" dirty="0"/>
              <a:t>结果规格化：补码符号位与数值位最高位不同</a:t>
            </a:r>
            <a:r>
              <a:rPr lang="en-US" altLang="zh-CN" b="1" dirty="0">
                <a:latin typeface="Arial Rounded MT Bold" panose="020F0704030504030204" pitchFamily="34" charset="0"/>
                <a:cs typeface="Courier New" panose="02070309020205020404" pitchFamily="49" charset="0"/>
              </a:rPr>
              <a:t> 00.1XXXX  11.0XXXX</a:t>
            </a:r>
            <a:endParaRPr lang="en-US" altLang="zh-CN" dirty="0"/>
          </a:p>
          <a:p>
            <a:pPr lvl="1"/>
            <a:r>
              <a:rPr lang="zh-CN" altLang="en-US" dirty="0">
                <a:solidFill>
                  <a:schemeClr val="tx1"/>
                </a:solidFill>
              </a:rPr>
              <a:t>右移以实现规格化   向右规格化</a:t>
            </a:r>
            <a:r>
              <a:rPr lang="zh-CN" altLang="en-US" dirty="0"/>
              <a:t>   </a:t>
            </a:r>
            <a:r>
              <a:rPr lang="zh-CN" altLang="en-US" b="1" dirty="0"/>
              <a:t>右归</a:t>
            </a:r>
            <a:r>
              <a:rPr lang="en-US" altLang="zh-CN" dirty="0"/>
              <a:t>   </a:t>
            </a:r>
            <a:r>
              <a:rPr lang="zh-CN" altLang="en-US" dirty="0"/>
              <a:t>阶码</a:t>
            </a:r>
            <a:r>
              <a:rPr lang="en-US" altLang="zh-CN" dirty="0"/>
              <a:t>+       </a:t>
            </a:r>
            <a:r>
              <a:rPr lang="zh-CN" altLang="en-US" dirty="0">
                <a:solidFill>
                  <a:schemeClr val="tx1"/>
                </a:solidFill>
              </a:rPr>
              <a:t>和符号位一起移位</a:t>
            </a:r>
          </a:p>
          <a:p>
            <a:pPr lvl="1"/>
            <a:r>
              <a:rPr lang="zh-CN" altLang="en-US" dirty="0">
                <a:solidFill>
                  <a:schemeClr val="tx1"/>
                </a:solidFill>
              </a:rPr>
              <a:t>左移以实现规格化   向左规格化   </a:t>
            </a:r>
            <a:r>
              <a:rPr lang="zh-CN" altLang="en-US" b="1" dirty="0"/>
              <a:t>左归 </a:t>
            </a:r>
            <a:r>
              <a:rPr lang="en-US" altLang="zh-CN" dirty="0"/>
              <a:t>  </a:t>
            </a:r>
            <a:r>
              <a:rPr lang="zh-CN" altLang="en-US" dirty="0"/>
              <a:t>阶码</a:t>
            </a:r>
            <a:r>
              <a:rPr lang="en-US" altLang="zh-CN" dirty="0"/>
              <a:t>-        </a:t>
            </a:r>
            <a:r>
              <a:rPr lang="zh-CN" altLang="en-US" dirty="0">
                <a:solidFill>
                  <a:schemeClr val="tx1"/>
                </a:solidFill>
              </a:rPr>
              <a:t>和符号位一起移位</a:t>
            </a:r>
            <a:endParaRPr lang="en-US" altLang="zh-CN" dirty="0">
              <a:solidFill>
                <a:schemeClr val="tx1"/>
              </a:solidFill>
            </a:endParaRPr>
          </a:p>
          <a:p>
            <a:pPr lvl="1"/>
            <a:endParaRPr lang="en-US" altLang="zh-CN" dirty="0"/>
          </a:p>
          <a:p>
            <a:pPr marL="342900" lvl="1" indent="-342900">
              <a:spcBef>
                <a:spcPts val="1000"/>
              </a:spcBef>
              <a:buFont typeface="Wingdings" panose="05000000000000000000" pitchFamily="2" charset="2"/>
              <a:buChar char="n"/>
            </a:pPr>
            <a:r>
              <a:rPr lang="zh-CN" altLang="en-US" sz="2600" dirty="0">
                <a:solidFill>
                  <a:schemeClr val="tx1"/>
                </a:solidFill>
              </a:rPr>
              <a:t>舍入：（</a:t>
            </a:r>
            <a:r>
              <a:rPr lang="zh-CN" altLang="en-US" sz="2600" dirty="0">
                <a:solidFill>
                  <a:srgbClr val="00B050"/>
                </a:solidFill>
              </a:rPr>
              <a:t>截去、</a:t>
            </a:r>
            <a:r>
              <a:rPr lang="en-US" altLang="zh-CN" sz="2600" dirty="0">
                <a:solidFill>
                  <a:srgbClr val="00B050"/>
                </a:solidFill>
              </a:rPr>
              <a:t>0</a:t>
            </a:r>
            <a:r>
              <a:rPr lang="zh-CN" altLang="en-US" sz="2600" dirty="0">
                <a:solidFill>
                  <a:srgbClr val="00B050"/>
                </a:solidFill>
              </a:rPr>
              <a:t>舍</a:t>
            </a:r>
            <a:r>
              <a:rPr lang="en-US" altLang="zh-CN" sz="2600" dirty="0">
                <a:solidFill>
                  <a:srgbClr val="00B050"/>
                </a:solidFill>
              </a:rPr>
              <a:t>1</a:t>
            </a:r>
            <a:r>
              <a:rPr lang="zh-CN" altLang="en-US" sz="2600" dirty="0">
                <a:solidFill>
                  <a:srgbClr val="00B050"/>
                </a:solidFill>
              </a:rPr>
              <a:t>入</a:t>
            </a:r>
            <a:r>
              <a:rPr lang="zh-CN" altLang="en-US" sz="2600" dirty="0">
                <a:solidFill>
                  <a:schemeClr val="tx1"/>
                </a:solidFill>
              </a:rPr>
              <a:t>、偶数舍入</a:t>
            </a:r>
            <a:r>
              <a:rPr lang="en-US" altLang="zh-CN" sz="2600" dirty="0">
                <a:solidFill>
                  <a:schemeClr val="tx1"/>
                </a:solidFill>
              </a:rPr>
              <a:t>-</a:t>
            </a:r>
            <a:r>
              <a:rPr lang="zh-CN" altLang="en-US" sz="2600" dirty="0">
                <a:solidFill>
                  <a:schemeClr val="tx1"/>
                </a:solidFill>
              </a:rPr>
              <a:t>不要求）</a:t>
            </a:r>
            <a:endParaRPr lang="en-US" altLang="zh-CN" sz="2600" dirty="0">
              <a:solidFill>
                <a:schemeClr val="tx1"/>
              </a:solidFill>
            </a:endParaRPr>
          </a:p>
          <a:p>
            <a:pPr marL="342900" lvl="1" indent="-342900">
              <a:spcBef>
                <a:spcPts val="1000"/>
              </a:spcBef>
              <a:buFont typeface="Wingdings" panose="05000000000000000000" pitchFamily="2" charset="2"/>
              <a:buChar char="n"/>
            </a:pPr>
            <a:r>
              <a:rPr lang="zh-CN" altLang="en-US" sz="2600" dirty="0">
                <a:solidFill>
                  <a:schemeClr val="tx1"/>
                </a:solidFill>
              </a:rPr>
              <a:t>溢出判断：根据阶码是否溢出确定浮点数是否溢出</a:t>
            </a:r>
            <a:endParaRPr lang="en-US" altLang="zh-CN" sz="2600" dirty="0">
              <a:solidFill>
                <a:schemeClr val="tx1"/>
              </a:solidFill>
            </a:endParaRPr>
          </a:p>
          <a:p>
            <a:pPr marL="673100" lvl="2" indent="-342900">
              <a:spcBef>
                <a:spcPts val="1000"/>
              </a:spcBef>
              <a:buFont typeface="Wingdings" panose="05000000000000000000" pitchFamily="2" charset="2"/>
              <a:buChar char="p"/>
            </a:pPr>
            <a:r>
              <a:rPr lang="zh-CN" altLang="en-US" dirty="0">
                <a:solidFill>
                  <a:srgbClr val="C00000"/>
                </a:solidFill>
              </a:rPr>
              <a:t>阶码正溢出，运算结果上溢</a:t>
            </a:r>
            <a:endParaRPr lang="en-US" altLang="zh-CN" dirty="0">
              <a:solidFill>
                <a:srgbClr val="C00000"/>
              </a:solidFill>
            </a:endParaRPr>
          </a:p>
          <a:p>
            <a:pPr marL="673100" lvl="2" indent="-342900">
              <a:spcBef>
                <a:spcPts val="1000"/>
              </a:spcBef>
              <a:buFont typeface="Wingdings" panose="05000000000000000000" pitchFamily="2" charset="2"/>
              <a:buChar char="p"/>
            </a:pPr>
            <a:r>
              <a:rPr lang="zh-CN" altLang="en-US" dirty="0">
                <a:solidFill>
                  <a:srgbClr val="C00000"/>
                </a:solidFill>
              </a:rPr>
              <a:t>阶码负上溢，运算结果下溢</a:t>
            </a:r>
            <a:endParaRPr lang="en-US" altLang="zh-CN" dirty="0">
              <a:solidFill>
                <a:srgbClr val="C00000"/>
              </a:solidFill>
            </a:endParaRPr>
          </a:p>
          <a:p>
            <a:pPr marL="673100" lvl="2" indent="-342900">
              <a:spcBef>
                <a:spcPts val="1000"/>
              </a:spcBef>
              <a:buFont typeface="Wingdings" panose="05000000000000000000" pitchFamily="2" charset="2"/>
              <a:buChar char="p"/>
            </a:pPr>
            <a:endParaRPr lang="zh-CN" altLang="en-US" dirty="0">
              <a:solidFill>
                <a:srgbClr val="C00000"/>
              </a:solidFill>
            </a:endParaRPr>
          </a:p>
          <a:p>
            <a:endParaRPr lang="zh-CN" altLang="en-US" dirty="0"/>
          </a:p>
          <a:p>
            <a:endParaRPr lang="zh-CN" altLang="en-US" dirty="0"/>
          </a:p>
        </p:txBody>
      </p:sp>
    </p:spTree>
    <p:extLst>
      <p:ext uri="{BB962C8B-B14F-4D97-AF65-F5344CB8AC3E}">
        <p14:creationId xmlns:p14="http://schemas.microsoft.com/office/powerpoint/2010/main" val="504753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7B9245-84DB-4777-A920-077FBF3A2637}"/>
              </a:ext>
            </a:extLst>
          </p:cNvPr>
          <p:cNvSpPr>
            <a:spLocks noGrp="1"/>
          </p:cNvSpPr>
          <p:nvPr>
            <p:ph type="title"/>
          </p:nvPr>
        </p:nvSpPr>
        <p:spPr/>
        <p:txBody>
          <a:bodyPr/>
          <a:lstStyle/>
          <a:p>
            <a:r>
              <a:rPr lang="zh-CN" altLang="en-US" dirty="0"/>
              <a:t>浮点运算举例</a:t>
            </a:r>
          </a:p>
        </p:txBody>
      </p:sp>
      <p:sp>
        <p:nvSpPr>
          <p:cNvPr id="3" name="内容占位符 2">
            <a:extLst>
              <a:ext uri="{FF2B5EF4-FFF2-40B4-BE49-F238E27FC236}">
                <a16:creationId xmlns:a16="http://schemas.microsoft.com/office/drawing/2014/main" id="{A29E74EB-DF80-4F8A-80E9-E06A716B3AAF}"/>
              </a:ext>
            </a:extLst>
          </p:cNvPr>
          <p:cNvSpPr>
            <a:spLocks noGrp="1"/>
          </p:cNvSpPr>
          <p:nvPr>
            <p:ph idx="1"/>
          </p:nvPr>
        </p:nvSpPr>
        <p:spPr>
          <a:xfrm>
            <a:off x="487822" y="875255"/>
            <a:ext cx="11005678" cy="1698836"/>
          </a:xfrm>
        </p:spPr>
        <p:txBody>
          <a:bodyPr>
            <a:normAutofit/>
          </a:bodyPr>
          <a:lstStyle/>
          <a:p>
            <a:r>
              <a:rPr lang="zh-CN" altLang="en-US" b="1" dirty="0">
                <a:latin typeface="楷体" panose="02010609060101010101" pitchFamily="49" charset="-122"/>
                <a:ea typeface="楷体" panose="02010609060101010101" pitchFamily="49" charset="-122"/>
              </a:rPr>
              <a:t>例</a:t>
            </a:r>
            <a:r>
              <a:rPr lang="en-US" altLang="zh-CN" b="1" dirty="0">
                <a:latin typeface="楷体" panose="02010609060101010101" pitchFamily="49" charset="-122"/>
                <a:ea typeface="楷体" panose="02010609060101010101" pitchFamily="49" charset="-122"/>
              </a:rPr>
              <a:t>1  </a:t>
            </a:r>
            <a:r>
              <a:rPr lang="zh-CN" altLang="en-US" b="1" dirty="0">
                <a:latin typeface="楷体" panose="02010609060101010101" pitchFamily="49" charset="-122"/>
                <a:ea typeface="楷体" panose="02010609060101010101" pitchFamily="49" charset="-122"/>
              </a:rPr>
              <a:t>两浮点数 </a:t>
            </a:r>
            <a:r>
              <a:rPr lang="en-US" altLang="zh-CN" b="1" dirty="0">
                <a:latin typeface="楷体" panose="02010609060101010101" pitchFamily="49" charset="-122"/>
                <a:ea typeface="楷体" panose="02010609060101010101" pitchFamily="49" charset="-122"/>
              </a:rPr>
              <a:t>x = 2</a:t>
            </a:r>
            <a:r>
              <a:rPr lang="en-US" altLang="zh-CN" b="1" baseline="70000" dirty="0">
                <a:latin typeface="楷体" panose="02010609060101010101" pitchFamily="49" charset="-122"/>
                <a:ea typeface="楷体" panose="02010609060101010101" pitchFamily="49" charset="-122"/>
              </a:rPr>
              <a:t>101</a:t>
            </a:r>
            <a:r>
              <a:rPr lang="en-US" altLang="zh-CN" b="1" dirty="0">
                <a:latin typeface="楷体" panose="02010609060101010101" pitchFamily="49" charset="-122"/>
                <a:ea typeface="楷体" panose="02010609060101010101" pitchFamily="49" charset="-122"/>
              </a:rPr>
              <a:t>×0.11011011</a:t>
            </a:r>
            <a:r>
              <a:rPr lang="zh-CN" altLang="en-US" b="1" dirty="0">
                <a:latin typeface="楷体" panose="02010609060101010101" pitchFamily="49" charset="-122"/>
                <a:ea typeface="楷体" panose="02010609060101010101" pitchFamily="49" charset="-122"/>
              </a:rPr>
              <a:t>，</a:t>
            </a:r>
            <a:r>
              <a:rPr lang="en-US" altLang="zh-CN" b="1" dirty="0">
                <a:latin typeface="楷体" panose="02010609060101010101" pitchFamily="49" charset="-122"/>
                <a:ea typeface="楷体" panose="02010609060101010101" pitchFamily="49" charset="-122"/>
              </a:rPr>
              <a:t>y = 2</a:t>
            </a:r>
            <a:r>
              <a:rPr lang="en-US" altLang="zh-CN" b="1" baseline="70000" dirty="0">
                <a:latin typeface="楷体" panose="02010609060101010101" pitchFamily="49" charset="-122"/>
                <a:ea typeface="楷体" panose="02010609060101010101" pitchFamily="49" charset="-122"/>
              </a:rPr>
              <a:t>111</a:t>
            </a:r>
            <a:r>
              <a:rPr lang="en-US" altLang="zh-CN" b="1" dirty="0">
                <a:latin typeface="楷体" panose="02010609060101010101" pitchFamily="49" charset="-122"/>
                <a:ea typeface="楷体" panose="02010609060101010101" pitchFamily="49" charset="-122"/>
              </a:rPr>
              <a:t>×(-0.10101100)</a:t>
            </a:r>
            <a:r>
              <a:rPr lang="zh-CN" altLang="en-US" b="1" dirty="0">
                <a:latin typeface="楷体" panose="02010609060101010101" pitchFamily="49" charset="-122"/>
                <a:ea typeface="楷体" panose="02010609060101010101" pitchFamily="49" charset="-122"/>
              </a:rPr>
              <a:t>。假设尾数在计算机中以补码表示，可存储</a:t>
            </a:r>
            <a:r>
              <a:rPr lang="en-US" altLang="zh-CN" b="1" dirty="0">
                <a:latin typeface="楷体" panose="02010609060101010101" pitchFamily="49" charset="-122"/>
                <a:ea typeface="楷体" panose="02010609060101010101" pitchFamily="49" charset="-122"/>
              </a:rPr>
              <a:t>10</a:t>
            </a:r>
            <a:r>
              <a:rPr lang="zh-CN" altLang="en-US" b="1" dirty="0">
                <a:latin typeface="楷体" panose="02010609060101010101" pitchFamily="49" charset="-122"/>
                <a:ea typeface="楷体" panose="02010609060101010101" pitchFamily="49" charset="-122"/>
              </a:rPr>
              <a:t>位尾数，</a:t>
            </a:r>
            <a:r>
              <a:rPr lang="en-US" altLang="zh-CN" b="1" dirty="0">
                <a:latin typeface="楷体" panose="02010609060101010101" pitchFamily="49" charset="-122"/>
                <a:ea typeface="楷体" panose="02010609060101010101" pitchFamily="49" charset="-122"/>
              </a:rPr>
              <a:t>2</a:t>
            </a:r>
            <a:r>
              <a:rPr lang="zh-CN" altLang="en-US" b="1" dirty="0">
                <a:latin typeface="楷体" panose="02010609060101010101" pitchFamily="49" charset="-122"/>
                <a:ea typeface="楷体" panose="02010609060101010101" pitchFamily="49" charset="-122"/>
              </a:rPr>
              <a:t>位符号位，阶码以补码表示，双符号位</a:t>
            </a:r>
            <a:r>
              <a:rPr lang="en-US" altLang="zh-CN" b="1" dirty="0">
                <a:latin typeface="楷体" panose="02010609060101010101" pitchFamily="49" charset="-122"/>
                <a:ea typeface="楷体" panose="02010609060101010101" pitchFamily="49" charset="-122"/>
              </a:rPr>
              <a:t>, </a:t>
            </a:r>
            <a:r>
              <a:rPr lang="zh-CN" altLang="en-US" b="1" dirty="0">
                <a:latin typeface="楷体" panose="02010609060101010101" pitchFamily="49" charset="-122"/>
                <a:ea typeface="楷体" panose="02010609060101010101" pitchFamily="49" charset="-122"/>
              </a:rPr>
              <a:t>求 </a:t>
            </a:r>
            <a:r>
              <a:rPr lang="en-US" altLang="zh-CN" b="1" dirty="0">
                <a:latin typeface="楷体" panose="02010609060101010101" pitchFamily="49" charset="-122"/>
                <a:ea typeface="楷体" panose="02010609060101010101" pitchFamily="49" charset="-122"/>
              </a:rPr>
              <a:t>x + y</a:t>
            </a:r>
            <a:r>
              <a:rPr lang="zh-CN" altLang="en-US" b="1" dirty="0">
                <a:latin typeface="宋体" panose="02010600030101010101" pitchFamily="2" charset="-122"/>
                <a:ea typeface="宋体" panose="02010600030101010101" pitchFamily="2" charset="-122"/>
              </a:rPr>
              <a:t>。</a:t>
            </a:r>
          </a:p>
          <a:p>
            <a:endParaRPr lang="zh-CN" altLang="en-US" dirty="0"/>
          </a:p>
        </p:txBody>
      </p:sp>
      <p:sp>
        <p:nvSpPr>
          <p:cNvPr id="5" name="Rectangle 3">
            <a:extLst>
              <a:ext uri="{FF2B5EF4-FFF2-40B4-BE49-F238E27FC236}">
                <a16:creationId xmlns:a16="http://schemas.microsoft.com/office/drawing/2014/main" id="{4073C371-5513-402C-9FDB-6F08CDDD9872}"/>
              </a:ext>
            </a:extLst>
          </p:cNvPr>
          <p:cNvSpPr txBox="1">
            <a:spLocks noChangeArrowheads="1"/>
          </p:cNvSpPr>
          <p:nvPr/>
        </p:nvSpPr>
        <p:spPr bwMode="auto">
          <a:xfrm>
            <a:off x="801139" y="2453951"/>
            <a:ext cx="10795000" cy="4040156"/>
          </a:xfrm>
          <a:prstGeom prst="rect">
            <a:avLst/>
          </a:prstGeom>
          <a:solidFill>
            <a:schemeClr val="accent6">
              <a:lumMod val="20000"/>
              <a:lumOff val="80000"/>
            </a:schemeClr>
          </a:solid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marL="622300" indent="-355600" eaLnBrk="1" hangingPunct="1">
              <a:lnSpc>
                <a:spcPct val="140000"/>
              </a:lnSpc>
              <a:buNone/>
            </a:pPr>
            <a:r>
              <a:rPr lang="zh-CN" altLang="en-US" sz="2200" b="1" kern="0" dirty="0">
                <a:latin typeface="微软雅黑" panose="020B0503020204020204" pitchFamily="34" charset="-122"/>
                <a:ea typeface="微软雅黑" panose="020B0503020204020204" pitchFamily="34" charset="-122"/>
              </a:rPr>
              <a:t>解：将</a:t>
            </a:r>
            <a:r>
              <a:rPr lang="en-US" altLang="zh-CN" sz="2200" b="1" kern="0" dirty="0">
                <a:latin typeface="微软雅黑" panose="020B0503020204020204" pitchFamily="34" charset="-122"/>
                <a:ea typeface="微软雅黑" panose="020B0503020204020204" pitchFamily="34" charset="-122"/>
              </a:rPr>
              <a:t>x , y</a:t>
            </a:r>
            <a:r>
              <a:rPr lang="zh-CN" altLang="en-US" sz="2200" b="1" kern="0" dirty="0">
                <a:latin typeface="微软雅黑" panose="020B0503020204020204" pitchFamily="34" charset="-122"/>
                <a:ea typeface="微软雅黑" panose="020B0503020204020204" pitchFamily="34" charset="-122"/>
              </a:rPr>
              <a:t>转换成浮点格式</a:t>
            </a:r>
          </a:p>
          <a:p>
            <a:pPr marL="622300" indent="-355600" eaLnBrk="1" hangingPunct="1">
              <a:lnSpc>
                <a:spcPct val="140000"/>
              </a:lnSpc>
              <a:buNone/>
            </a:pPr>
            <a:r>
              <a:rPr lang="zh-CN" altLang="en-US" kern="0" dirty="0">
                <a:latin typeface="Consolas" panose="020B0609020204030204" pitchFamily="49" charset="0"/>
                <a:ea typeface="微软雅黑" panose="020B0503020204020204" pitchFamily="34" charset="-122"/>
              </a:rPr>
              <a:t>     </a:t>
            </a:r>
            <a:r>
              <a:rPr lang="en-US" altLang="zh-CN" kern="0" dirty="0">
                <a:latin typeface="Consolas" panose="020B0609020204030204" pitchFamily="49" charset="0"/>
                <a:ea typeface="微软雅黑" panose="020B0503020204020204" pitchFamily="34" charset="-122"/>
              </a:rPr>
              <a:t>[x]</a:t>
            </a:r>
            <a:r>
              <a:rPr lang="zh-CN" altLang="en-US" b="1" kern="0" baseline="-25000" dirty="0">
                <a:latin typeface="楷体" panose="02010609060101010101" pitchFamily="49" charset="-122"/>
                <a:ea typeface="楷体" panose="02010609060101010101" pitchFamily="49" charset="-122"/>
              </a:rPr>
              <a:t>浮</a:t>
            </a:r>
            <a:r>
              <a:rPr lang="zh-CN" altLang="en-US" kern="0" dirty="0">
                <a:latin typeface="Consolas" panose="020B0609020204030204" pitchFamily="49" charset="0"/>
                <a:ea typeface="微软雅黑" panose="020B0503020204020204" pitchFamily="34" charset="-122"/>
              </a:rPr>
              <a:t> </a:t>
            </a:r>
            <a:r>
              <a:rPr lang="en-US" altLang="zh-CN" kern="0" dirty="0">
                <a:latin typeface="Consolas" panose="020B0609020204030204" pitchFamily="49" charset="0"/>
                <a:ea typeface="微软雅黑" panose="020B0503020204020204" pitchFamily="34" charset="-122"/>
              </a:rPr>
              <a:t>= </a:t>
            </a:r>
            <a:r>
              <a:rPr lang="en-US" altLang="zh-CN" kern="0" dirty="0">
                <a:solidFill>
                  <a:srgbClr val="C00000"/>
                </a:solidFill>
                <a:latin typeface="Consolas" panose="020B0609020204030204" pitchFamily="49" charset="0"/>
                <a:ea typeface="微软雅黑" panose="020B0503020204020204" pitchFamily="34" charset="-122"/>
              </a:rPr>
              <a:t>00</a:t>
            </a:r>
            <a:r>
              <a:rPr lang="en-US" altLang="zh-CN" kern="0" dirty="0">
                <a:latin typeface="Consolas" panose="020B0609020204030204" pitchFamily="49" charset="0"/>
                <a:ea typeface="微软雅黑" panose="020B0503020204020204" pitchFamily="34" charset="-122"/>
              </a:rPr>
              <a:t>101, </a:t>
            </a:r>
            <a:r>
              <a:rPr lang="en-US" altLang="zh-CN" kern="0" dirty="0">
                <a:solidFill>
                  <a:srgbClr val="C00000"/>
                </a:solidFill>
                <a:latin typeface="Consolas" panose="020B0609020204030204" pitchFamily="49" charset="0"/>
                <a:ea typeface="微软雅黑" panose="020B0503020204020204" pitchFamily="34" charset="-122"/>
              </a:rPr>
              <a:t>00</a:t>
            </a:r>
            <a:r>
              <a:rPr lang="en-US" altLang="zh-CN" kern="0" dirty="0">
                <a:latin typeface="Consolas" panose="020B0609020204030204" pitchFamily="49" charset="0"/>
                <a:ea typeface="微软雅黑" panose="020B0503020204020204" pitchFamily="34" charset="-122"/>
              </a:rPr>
              <a:t>.1101</a:t>
            </a:r>
            <a:r>
              <a:rPr lang="en-US" altLang="zh-CN" kern="0" dirty="0">
                <a:solidFill>
                  <a:srgbClr val="0000FF"/>
                </a:solidFill>
                <a:latin typeface="Consolas" panose="020B0609020204030204" pitchFamily="49" charset="0"/>
                <a:ea typeface="微软雅黑" panose="020B0503020204020204" pitchFamily="34" charset="-122"/>
              </a:rPr>
              <a:t>1011</a:t>
            </a:r>
            <a:r>
              <a:rPr lang="en-US" altLang="zh-CN" kern="0" dirty="0">
                <a:solidFill>
                  <a:schemeClr val="accent2"/>
                </a:solidFill>
                <a:latin typeface="Consolas" panose="020B0609020204030204" pitchFamily="49" charset="0"/>
                <a:ea typeface="微软雅黑" panose="020B0503020204020204" pitchFamily="34" charset="-122"/>
              </a:rPr>
              <a:t>   </a:t>
            </a:r>
          </a:p>
          <a:p>
            <a:pPr marL="622300" indent="-355600" eaLnBrk="1" hangingPunct="1">
              <a:lnSpc>
                <a:spcPct val="140000"/>
              </a:lnSpc>
              <a:buNone/>
            </a:pPr>
            <a:r>
              <a:rPr lang="zh-CN" altLang="en-US" kern="0" dirty="0">
                <a:latin typeface="Consolas" panose="020B0609020204030204" pitchFamily="49" charset="0"/>
                <a:ea typeface="微软雅黑" panose="020B0503020204020204" pitchFamily="34" charset="-122"/>
              </a:rPr>
              <a:t>     </a:t>
            </a:r>
            <a:r>
              <a:rPr lang="en-US" altLang="zh-CN" kern="0" dirty="0">
                <a:latin typeface="Consolas" panose="020B0609020204030204" pitchFamily="49" charset="0"/>
                <a:ea typeface="微软雅黑" panose="020B0503020204020204" pitchFamily="34" charset="-122"/>
              </a:rPr>
              <a:t>[Y]</a:t>
            </a:r>
            <a:r>
              <a:rPr lang="zh-CN" altLang="en-US" b="1" kern="0" baseline="-25000" dirty="0">
                <a:latin typeface="楷体" panose="02010609060101010101" pitchFamily="49" charset="-122"/>
                <a:ea typeface="楷体" panose="02010609060101010101" pitchFamily="49" charset="-122"/>
              </a:rPr>
              <a:t>浮</a:t>
            </a:r>
            <a:r>
              <a:rPr lang="zh-CN" altLang="en-US" kern="0" dirty="0">
                <a:latin typeface="Consolas" panose="020B0609020204030204" pitchFamily="49" charset="0"/>
                <a:ea typeface="微软雅黑" panose="020B0503020204020204" pitchFamily="34" charset="-122"/>
              </a:rPr>
              <a:t> </a:t>
            </a:r>
            <a:r>
              <a:rPr lang="en-US" altLang="zh-CN" kern="0" dirty="0">
                <a:latin typeface="Consolas" panose="020B0609020204030204" pitchFamily="49" charset="0"/>
                <a:ea typeface="微软雅黑" panose="020B0503020204020204" pitchFamily="34" charset="-122"/>
              </a:rPr>
              <a:t>= </a:t>
            </a:r>
            <a:r>
              <a:rPr lang="en-US" altLang="zh-CN" kern="0" dirty="0">
                <a:solidFill>
                  <a:srgbClr val="C00000"/>
                </a:solidFill>
                <a:latin typeface="Consolas" panose="020B0609020204030204" pitchFamily="49" charset="0"/>
                <a:ea typeface="微软雅黑" panose="020B0503020204020204" pitchFamily="34" charset="-122"/>
              </a:rPr>
              <a:t>00</a:t>
            </a:r>
            <a:r>
              <a:rPr lang="en-US" altLang="zh-CN" kern="0" dirty="0">
                <a:latin typeface="Consolas" panose="020B0609020204030204" pitchFamily="49" charset="0"/>
                <a:ea typeface="微软雅黑" panose="020B0503020204020204" pitchFamily="34" charset="-122"/>
              </a:rPr>
              <a:t>111, </a:t>
            </a:r>
            <a:r>
              <a:rPr lang="en-US" altLang="zh-CN" kern="0" dirty="0">
                <a:solidFill>
                  <a:srgbClr val="C00000"/>
                </a:solidFill>
                <a:latin typeface="Consolas" panose="020B0609020204030204" pitchFamily="49" charset="0"/>
                <a:ea typeface="微软雅黑" panose="020B0503020204020204" pitchFamily="34" charset="-122"/>
              </a:rPr>
              <a:t>11</a:t>
            </a:r>
            <a:r>
              <a:rPr lang="en-US" altLang="zh-CN" kern="0" dirty="0">
                <a:latin typeface="Consolas" panose="020B0609020204030204" pitchFamily="49" charset="0"/>
                <a:ea typeface="微软雅黑" panose="020B0503020204020204" pitchFamily="34" charset="-122"/>
              </a:rPr>
              <a:t>.0101</a:t>
            </a:r>
            <a:r>
              <a:rPr lang="en-US" altLang="zh-CN" kern="0" dirty="0">
                <a:solidFill>
                  <a:srgbClr val="0000FF"/>
                </a:solidFill>
                <a:latin typeface="Consolas" panose="020B0609020204030204" pitchFamily="49" charset="0"/>
                <a:ea typeface="微软雅黑" panose="020B0503020204020204" pitchFamily="34" charset="-122"/>
              </a:rPr>
              <a:t>0100</a:t>
            </a:r>
          </a:p>
          <a:p>
            <a:pPr marL="622300" indent="-355600" eaLnBrk="1" hangingPunct="1">
              <a:lnSpc>
                <a:spcPct val="140000"/>
              </a:lnSpc>
              <a:buNone/>
            </a:pPr>
            <a:r>
              <a:rPr lang="zh-CN" altLang="en-US" sz="2200" b="1" kern="0" dirty="0">
                <a:latin typeface="微软雅黑" panose="020B0503020204020204" pitchFamily="34" charset="-122"/>
                <a:ea typeface="微软雅黑" panose="020B0503020204020204" pitchFamily="34" charset="-122"/>
              </a:rPr>
              <a:t>步骤</a:t>
            </a:r>
            <a:r>
              <a:rPr lang="en-US" altLang="zh-CN" sz="2200" b="1" kern="0" dirty="0">
                <a:latin typeface="微软雅黑" panose="020B0503020204020204" pitchFamily="34" charset="-122"/>
                <a:ea typeface="微软雅黑" panose="020B0503020204020204" pitchFamily="34" charset="-122"/>
              </a:rPr>
              <a:t>1</a:t>
            </a:r>
            <a:r>
              <a:rPr lang="zh-CN" altLang="en-US" sz="2200" b="1" kern="0" dirty="0">
                <a:latin typeface="微软雅黑" panose="020B0503020204020204" pitchFamily="34" charset="-122"/>
                <a:ea typeface="微软雅黑" panose="020B0503020204020204" pitchFamily="34" charset="-122"/>
              </a:rPr>
              <a:t>：对阶，阶差为 </a:t>
            </a:r>
            <a:r>
              <a:rPr lang="en-US" altLang="zh-CN" sz="2200" b="1" kern="0" dirty="0">
                <a:latin typeface="微软雅黑" panose="020B0503020204020204" pitchFamily="34" charset="-122"/>
                <a:ea typeface="微软雅黑" panose="020B0503020204020204" pitchFamily="34" charset="-122"/>
              </a:rPr>
              <a:t>E</a:t>
            </a:r>
            <a:r>
              <a:rPr lang="en-US" altLang="zh-CN" sz="2200" b="1" kern="0" baseline="-25000" dirty="0">
                <a:latin typeface="微软雅黑" panose="020B0503020204020204" pitchFamily="34" charset="-122"/>
                <a:ea typeface="微软雅黑" panose="020B0503020204020204" pitchFamily="34" charset="-122"/>
              </a:rPr>
              <a:t>x </a:t>
            </a:r>
            <a:r>
              <a:rPr lang="en-US" altLang="zh-CN" sz="2200" b="1" dirty="0"/>
              <a:t>− </a:t>
            </a:r>
            <a:r>
              <a:rPr lang="en-US" altLang="zh-CN" sz="2200" b="1" kern="0" dirty="0" err="1">
                <a:latin typeface="微软雅黑" panose="020B0503020204020204" pitchFamily="34" charset="-122"/>
                <a:ea typeface="微软雅黑" panose="020B0503020204020204" pitchFamily="34" charset="-122"/>
              </a:rPr>
              <a:t>E</a:t>
            </a:r>
            <a:r>
              <a:rPr lang="en-US" altLang="zh-CN" sz="2200" b="1" kern="0" baseline="-25000" dirty="0" err="1">
                <a:latin typeface="微软雅黑" panose="020B0503020204020204" pitchFamily="34" charset="-122"/>
                <a:ea typeface="微软雅黑" panose="020B0503020204020204" pitchFamily="34" charset="-122"/>
              </a:rPr>
              <a:t>y</a:t>
            </a:r>
            <a:r>
              <a:rPr lang="en-US" altLang="zh-CN" sz="2200" b="1" kern="0" baseline="-25000" dirty="0">
                <a:latin typeface="微软雅黑" panose="020B0503020204020204" pitchFamily="34" charset="-122"/>
                <a:ea typeface="微软雅黑" panose="020B0503020204020204" pitchFamily="34" charset="-122"/>
              </a:rPr>
              <a:t> </a:t>
            </a:r>
            <a:r>
              <a:rPr lang="en-US" altLang="zh-CN" sz="2200" b="1" kern="0" dirty="0">
                <a:latin typeface="微软雅黑" panose="020B0503020204020204" pitchFamily="34" charset="-122"/>
                <a:ea typeface="微软雅黑" panose="020B0503020204020204" pitchFamily="34" charset="-122"/>
              </a:rPr>
              <a:t>= [E</a:t>
            </a:r>
            <a:r>
              <a:rPr lang="en-US" altLang="zh-CN" sz="2200" b="1" kern="0" baseline="-25000" dirty="0">
                <a:latin typeface="微软雅黑" panose="020B0503020204020204" pitchFamily="34" charset="-122"/>
                <a:ea typeface="微软雅黑" panose="020B0503020204020204" pitchFamily="34" charset="-122"/>
              </a:rPr>
              <a:t>x</a:t>
            </a:r>
            <a:r>
              <a:rPr lang="en-US" altLang="zh-CN" sz="2200" b="1" kern="0" dirty="0">
                <a:latin typeface="微软雅黑" panose="020B0503020204020204" pitchFamily="34" charset="-122"/>
                <a:ea typeface="微软雅黑" panose="020B0503020204020204" pitchFamily="34" charset="-122"/>
              </a:rPr>
              <a:t>]</a:t>
            </a:r>
            <a:r>
              <a:rPr lang="zh-CN" altLang="en-US" b="1" kern="0" baseline="-25000" dirty="0">
                <a:latin typeface="楷体" panose="02010609060101010101" pitchFamily="49" charset="-122"/>
                <a:ea typeface="楷体" panose="02010609060101010101" pitchFamily="49" charset="-122"/>
              </a:rPr>
              <a:t>补</a:t>
            </a:r>
            <a:r>
              <a:rPr lang="zh-CN" altLang="en-US" sz="2200" b="1" kern="0" baseline="-25000" dirty="0">
                <a:latin typeface="微软雅黑" panose="020B0503020204020204" pitchFamily="34" charset="-122"/>
                <a:ea typeface="微软雅黑" panose="020B0503020204020204" pitchFamily="34" charset="-122"/>
              </a:rPr>
              <a:t> </a:t>
            </a:r>
            <a:r>
              <a:rPr lang="en-US" altLang="zh-CN" sz="2200" b="1" kern="0" dirty="0">
                <a:latin typeface="微软雅黑" panose="020B0503020204020204" pitchFamily="34" charset="-122"/>
                <a:ea typeface="微软雅黑" panose="020B0503020204020204" pitchFamily="34" charset="-122"/>
              </a:rPr>
              <a:t>+ [−</a:t>
            </a:r>
            <a:r>
              <a:rPr lang="en-US" altLang="zh-CN" sz="2200" b="1" kern="0" dirty="0" err="1">
                <a:latin typeface="微软雅黑" panose="020B0503020204020204" pitchFamily="34" charset="-122"/>
                <a:ea typeface="微软雅黑" panose="020B0503020204020204" pitchFamily="34" charset="-122"/>
              </a:rPr>
              <a:t>E</a:t>
            </a:r>
            <a:r>
              <a:rPr lang="en-US" altLang="zh-CN" sz="2200" b="1" kern="0" baseline="-25000" dirty="0" err="1">
                <a:latin typeface="微软雅黑" panose="020B0503020204020204" pitchFamily="34" charset="-122"/>
                <a:ea typeface="微软雅黑" panose="020B0503020204020204" pitchFamily="34" charset="-122"/>
              </a:rPr>
              <a:t>y</a:t>
            </a:r>
            <a:r>
              <a:rPr lang="en-US" altLang="zh-CN" sz="2200" b="1" kern="0" dirty="0">
                <a:latin typeface="微软雅黑" panose="020B0503020204020204" pitchFamily="34" charset="-122"/>
                <a:ea typeface="微软雅黑" panose="020B0503020204020204" pitchFamily="34" charset="-122"/>
              </a:rPr>
              <a:t>]</a:t>
            </a:r>
            <a:r>
              <a:rPr lang="zh-CN" altLang="en-US" b="1" kern="0" baseline="-25000" dirty="0">
                <a:latin typeface="楷体" panose="02010609060101010101" pitchFamily="49" charset="-122"/>
                <a:ea typeface="楷体" panose="02010609060101010101" pitchFamily="49" charset="-122"/>
              </a:rPr>
              <a:t>补</a:t>
            </a:r>
          </a:p>
          <a:p>
            <a:pPr marL="622300" indent="-355600" eaLnBrk="1" hangingPunct="1">
              <a:lnSpc>
                <a:spcPct val="140000"/>
              </a:lnSpc>
              <a:buNone/>
            </a:pPr>
            <a:r>
              <a:rPr lang="zh-CN" altLang="en-US" kern="0" dirty="0">
                <a:latin typeface="Consolas" panose="020B0609020204030204" pitchFamily="49" charset="0"/>
                <a:ea typeface="微软雅黑" panose="020B0503020204020204" pitchFamily="34" charset="-122"/>
              </a:rPr>
              <a:t>     </a:t>
            </a:r>
            <a:r>
              <a:rPr lang="en-US" altLang="zh-CN" kern="0" dirty="0">
                <a:latin typeface="Consolas" panose="020B0609020204030204" pitchFamily="49" charset="0"/>
                <a:ea typeface="微软雅黑" panose="020B0503020204020204" pitchFamily="34" charset="-122"/>
              </a:rPr>
              <a:t>[</a:t>
            </a:r>
            <a:r>
              <a:rPr lang="en-US" altLang="zh-CN" dirty="0"/>
              <a:t>−</a:t>
            </a:r>
            <a:r>
              <a:rPr lang="en-US" altLang="zh-CN" kern="0" dirty="0" err="1">
                <a:latin typeface="Consolas" panose="020B0609020204030204" pitchFamily="49" charset="0"/>
                <a:ea typeface="微软雅黑" panose="020B0503020204020204" pitchFamily="34" charset="-122"/>
              </a:rPr>
              <a:t>E</a:t>
            </a:r>
            <a:r>
              <a:rPr lang="en-US" altLang="zh-CN" kern="0" baseline="-25000" dirty="0" err="1">
                <a:latin typeface="Consolas" panose="020B0609020204030204" pitchFamily="49" charset="0"/>
                <a:ea typeface="微软雅黑" panose="020B0503020204020204" pitchFamily="34" charset="-122"/>
              </a:rPr>
              <a:t>y</a:t>
            </a:r>
            <a:r>
              <a:rPr lang="en-US" altLang="zh-CN" kern="0" dirty="0">
                <a:latin typeface="Consolas" panose="020B0609020204030204" pitchFamily="49" charset="0"/>
                <a:ea typeface="微软雅黑" panose="020B0503020204020204" pitchFamily="34" charset="-122"/>
              </a:rPr>
              <a:t>]</a:t>
            </a:r>
            <a:r>
              <a:rPr lang="zh-CN" altLang="en-US" b="1" kern="0" baseline="-25000" dirty="0">
                <a:latin typeface="楷体" panose="02010609060101010101" pitchFamily="49" charset="-122"/>
                <a:ea typeface="楷体" panose="02010609060101010101" pitchFamily="49" charset="-122"/>
              </a:rPr>
              <a:t>补</a:t>
            </a:r>
            <a:r>
              <a:rPr lang="en-US" altLang="zh-CN" kern="0" dirty="0">
                <a:latin typeface="Consolas" panose="020B0609020204030204" pitchFamily="49" charset="0"/>
                <a:ea typeface="微软雅黑" panose="020B0503020204020204" pitchFamily="34" charset="-122"/>
              </a:rPr>
              <a:t>=11001 </a:t>
            </a:r>
            <a:r>
              <a:rPr lang="zh-CN" altLang="en-US" kern="0" dirty="0">
                <a:latin typeface="Consolas" panose="020B0609020204030204" pitchFamily="49" charset="0"/>
                <a:ea typeface="微软雅黑" panose="020B0503020204020204" pitchFamily="34" charset="-122"/>
              </a:rPr>
              <a:t> </a:t>
            </a:r>
            <a:r>
              <a:rPr lang="en-US" altLang="zh-CN" kern="0" dirty="0">
                <a:latin typeface="Consolas" panose="020B0609020204030204" pitchFamily="49" charset="0"/>
                <a:ea typeface="微软雅黑" panose="020B0503020204020204" pitchFamily="34" charset="-122"/>
              </a:rPr>
              <a:t>E</a:t>
            </a:r>
            <a:r>
              <a:rPr lang="en-US" altLang="zh-CN" kern="0" baseline="-25000" dirty="0">
                <a:latin typeface="Consolas" panose="020B0609020204030204" pitchFamily="49" charset="0"/>
                <a:ea typeface="微软雅黑" panose="020B0503020204020204" pitchFamily="34" charset="-122"/>
              </a:rPr>
              <a:t>x</a:t>
            </a:r>
            <a:r>
              <a:rPr lang="en-US" altLang="zh-CN" dirty="0"/>
              <a:t>−</a:t>
            </a:r>
            <a:r>
              <a:rPr lang="en-US" altLang="zh-CN" kern="0" dirty="0" err="1">
                <a:latin typeface="Consolas" panose="020B0609020204030204" pitchFamily="49" charset="0"/>
                <a:ea typeface="微软雅黑" panose="020B0503020204020204" pitchFamily="34" charset="-122"/>
              </a:rPr>
              <a:t>E</a:t>
            </a:r>
            <a:r>
              <a:rPr lang="en-US" altLang="zh-CN" kern="0" baseline="-25000" dirty="0" err="1">
                <a:latin typeface="Consolas" panose="020B0609020204030204" pitchFamily="49" charset="0"/>
                <a:ea typeface="微软雅黑" panose="020B0503020204020204" pitchFamily="34" charset="-122"/>
              </a:rPr>
              <a:t>y</a:t>
            </a:r>
            <a:r>
              <a:rPr lang="zh-CN" altLang="en-US" kern="0" dirty="0">
                <a:latin typeface="Consolas" panose="020B0609020204030204" pitchFamily="49" charset="0"/>
                <a:ea typeface="微软雅黑" panose="020B0503020204020204" pitchFamily="34" charset="-122"/>
              </a:rPr>
              <a:t>＝</a:t>
            </a:r>
            <a:r>
              <a:rPr lang="en-US" altLang="zh-CN" kern="0" dirty="0">
                <a:latin typeface="Consolas" panose="020B0609020204030204" pitchFamily="49" charset="0"/>
                <a:ea typeface="微软雅黑" panose="020B0503020204020204" pitchFamily="34" charset="-122"/>
              </a:rPr>
              <a:t>00101</a:t>
            </a:r>
            <a:r>
              <a:rPr lang="zh-CN" altLang="en-US" kern="0" dirty="0">
                <a:latin typeface="Consolas" panose="020B0609020204030204" pitchFamily="49" charset="0"/>
                <a:ea typeface="微软雅黑" panose="020B0503020204020204" pitchFamily="34" charset="-122"/>
              </a:rPr>
              <a:t>＋</a:t>
            </a:r>
            <a:r>
              <a:rPr lang="en-US" altLang="zh-CN" kern="0" dirty="0">
                <a:latin typeface="Consolas" panose="020B0609020204030204" pitchFamily="49" charset="0"/>
                <a:ea typeface="微软雅黑" panose="020B0503020204020204" pitchFamily="34" charset="-122"/>
              </a:rPr>
              <a:t>11001</a:t>
            </a:r>
            <a:r>
              <a:rPr lang="zh-CN" altLang="en-US" kern="0" dirty="0">
                <a:latin typeface="Consolas" panose="020B0609020204030204" pitchFamily="49" charset="0"/>
                <a:ea typeface="微软雅黑" panose="020B0503020204020204" pitchFamily="34" charset="-122"/>
              </a:rPr>
              <a:t>＝</a:t>
            </a:r>
            <a:r>
              <a:rPr lang="en-US" altLang="zh-CN" kern="0" dirty="0">
                <a:latin typeface="Consolas" panose="020B0609020204030204" pitchFamily="49" charset="0"/>
                <a:ea typeface="微软雅黑" panose="020B0503020204020204" pitchFamily="34" charset="-122"/>
              </a:rPr>
              <a:t>11110 = -2 &lt; 0</a:t>
            </a:r>
          </a:p>
          <a:p>
            <a:pPr marL="622300" indent="-355600" eaLnBrk="1" hangingPunct="1">
              <a:lnSpc>
                <a:spcPct val="140000"/>
              </a:lnSpc>
              <a:buNone/>
            </a:pPr>
            <a:r>
              <a:rPr lang="zh-CN" altLang="en-US" kern="0" dirty="0">
                <a:latin typeface="微软雅黑" panose="020B0503020204020204" pitchFamily="34" charset="-122"/>
                <a:ea typeface="微软雅黑" panose="020B0503020204020204" pitchFamily="34" charset="-122"/>
              </a:rPr>
              <a:t>         </a:t>
            </a:r>
            <a:r>
              <a:rPr lang="zh-CN" altLang="en-US" b="1" kern="0" dirty="0">
                <a:solidFill>
                  <a:srgbClr val="FF0000"/>
                </a:solidFill>
                <a:latin typeface="微软雅黑" panose="020B0503020204020204" pitchFamily="34" charset="-122"/>
                <a:ea typeface="微软雅黑" panose="020B0503020204020204" pitchFamily="34" charset="-122"/>
              </a:rPr>
              <a:t>小阶对大阶</a:t>
            </a:r>
            <a:r>
              <a:rPr lang="zh-CN" altLang="en-US" kern="0" dirty="0">
                <a:latin typeface="微软雅黑" panose="020B0503020204020204" pitchFamily="34" charset="-122"/>
                <a:ea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rPr>
              <a:t>X</a:t>
            </a:r>
            <a:r>
              <a:rPr lang="zh-CN" altLang="en-US" kern="0" dirty="0">
                <a:latin typeface="微软雅黑" panose="020B0503020204020204" pitchFamily="34" charset="-122"/>
                <a:ea typeface="微软雅黑" panose="020B0503020204020204" pitchFamily="34" charset="-122"/>
              </a:rPr>
              <a:t>阶码加</a:t>
            </a:r>
            <a:r>
              <a:rPr lang="en-US" altLang="zh-CN" kern="0" dirty="0">
                <a:latin typeface="微软雅黑" panose="020B0503020204020204" pitchFamily="34" charset="-122"/>
                <a:ea typeface="微软雅黑" panose="020B0503020204020204" pitchFamily="34" charset="-122"/>
              </a:rPr>
              <a:t>2</a:t>
            </a:r>
            <a:r>
              <a:rPr lang="zh-CN" altLang="en-US" kern="0" dirty="0">
                <a:latin typeface="微软雅黑" panose="020B0503020204020204" pitchFamily="34" charset="-122"/>
                <a:ea typeface="微软雅黑" panose="020B0503020204020204" pitchFamily="34" charset="-122"/>
              </a:rPr>
              <a:t>，</a:t>
            </a:r>
            <a:r>
              <a:rPr lang="en-US" altLang="zh-CN" kern="0" dirty="0">
                <a:latin typeface="微软雅黑" panose="020B0503020204020204" pitchFamily="34" charset="-122"/>
                <a:ea typeface="微软雅黑" panose="020B0503020204020204" pitchFamily="34" charset="-122"/>
              </a:rPr>
              <a:t> </a:t>
            </a:r>
            <a:r>
              <a:rPr lang="zh-CN" altLang="en-US" kern="0" dirty="0">
                <a:latin typeface="微软雅黑" panose="020B0503020204020204" pitchFamily="34" charset="-122"/>
                <a:ea typeface="微软雅黑" panose="020B0503020204020204" pitchFamily="34" charset="-122"/>
              </a:rPr>
              <a:t>尾数右移</a:t>
            </a:r>
            <a:r>
              <a:rPr lang="en-US" altLang="zh-CN" kern="0" dirty="0">
                <a:latin typeface="微软雅黑" panose="020B0503020204020204" pitchFamily="34" charset="-122"/>
                <a:ea typeface="微软雅黑" panose="020B0503020204020204" pitchFamily="34" charset="-122"/>
              </a:rPr>
              <a:t>2</a:t>
            </a:r>
            <a:r>
              <a:rPr lang="zh-CN" altLang="en-US" kern="0" dirty="0">
                <a:latin typeface="微软雅黑" panose="020B0503020204020204" pitchFamily="34" charset="-122"/>
                <a:ea typeface="微软雅黑" panose="020B0503020204020204" pitchFamily="34" charset="-122"/>
              </a:rPr>
              <a:t>位</a:t>
            </a:r>
            <a:endParaRPr lang="en-US" altLang="zh-CN" kern="0" dirty="0">
              <a:latin typeface="微软雅黑" panose="020B0503020204020204" pitchFamily="34" charset="-122"/>
              <a:ea typeface="微软雅黑" panose="020B0503020204020204" pitchFamily="34" charset="-122"/>
            </a:endParaRPr>
          </a:p>
          <a:p>
            <a:pPr marL="622300" indent="-355600" eaLnBrk="1" hangingPunct="1">
              <a:lnSpc>
                <a:spcPct val="140000"/>
              </a:lnSpc>
              <a:buNone/>
            </a:pPr>
            <a:r>
              <a:rPr lang="zh-CN" altLang="en-US" kern="0" dirty="0">
                <a:latin typeface="Consolas" panose="020B0609020204030204" pitchFamily="49" charset="0"/>
                <a:ea typeface="微软雅黑" panose="020B0503020204020204" pitchFamily="34" charset="-122"/>
              </a:rPr>
              <a:t>     </a:t>
            </a:r>
            <a:r>
              <a:rPr lang="en-US" altLang="zh-CN" kern="0" dirty="0">
                <a:latin typeface="Consolas" panose="020B0609020204030204" pitchFamily="49" charset="0"/>
                <a:ea typeface="微软雅黑" panose="020B0503020204020204" pitchFamily="34" charset="-122"/>
              </a:rPr>
              <a:t>[x]</a:t>
            </a:r>
            <a:r>
              <a:rPr lang="zh-CN" altLang="en-US" b="1" kern="0" baseline="-25000" dirty="0">
                <a:latin typeface="楷体" panose="02010609060101010101" pitchFamily="49" charset="-122"/>
                <a:ea typeface="楷体" panose="02010609060101010101" pitchFamily="49" charset="-122"/>
              </a:rPr>
              <a:t>浮</a:t>
            </a:r>
            <a:r>
              <a:rPr lang="zh-CN" altLang="en-US" kern="0" dirty="0">
                <a:latin typeface="Consolas" panose="020B0609020204030204" pitchFamily="49" charset="0"/>
                <a:ea typeface="微软雅黑" panose="020B0503020204020204" pitchFamily="34" charset="-122"/>
              </a:rPr>
              <a:t> </a:t>
            </a:r>
            <a:r>
              <a:rPr lang="en-US" altLang="zh-CN" kern="0" dirty="0">
                <a:latin typeface="Consolas" panose="020B0609020204030204" pitchFamily="49" charset="0"/>
                <a:ea typeface="微软雅黑" panose="020B0503020204020204" pitchFamily="34" charset="-122"/>
              </a:rPr>
              <a:t>= </a:t>
            </a:r>
            <a:r>
              <a:rPr lang="en-US" altLang="zh-CN" kern="0" dirty="0">
                <a:solidFill>
                  <a:srgbClr val="C00000"/>
                </a:solidFill>
                <a:latin typeface="Consolas" panose="020B0609020204030204" pitchFamily="49" charset="0"/>
                <a:ea typeface="微软雅黑" panose="020B0503020204020204" pitchFamily="34" charset="-122"/>
              </a:rPr>
              <a:t>00</a:t>
            </a:r>
            <a:r>
              <a:rPr lang="en-US" altLang="zh-CN" kern="0" dirty="0">
                <a:latin typeface="Consolas" panose="020B0609020204030204" pitchFamily="49" charset="0"/>
                <a:ea typeface="微软雅黑" panose="020B0503020204020204" pitchFamily="34" charset="-122"/>
              </a:rPr>
              <a:t>111,</a:t>
            </a:r>
            <a:r>
              <a:rPr lang="en-US" altLang="zh-CN" kern="0" dirty="0">
                <a:solidFill>
                  <a:srgbClr val="C00000"/>
                </a:solidFill>
                <a:latin typeface="Consolas" panose="020B0609020204030204" pitchFamily="49" charset="0"/>
                <a:ea typeface="微软雅黑" panose="020B0503020204020204" pitchFamily="34" charset="-122"/>
              </a:rPr>
              <a:t>00</a:t>
            </a:r>
            <a:r>
              <a:rPr lang="en-US" altLang="zh-CN" kern="0" dirty="0">
                <a:latin typeface="Consolas" panose="020B0609020204030204" pitchFamily="49" charset="0"/>
                <a:ea typeface="微软雅黑" panose="020B0503020204020204" pitchFamily="34" charset="-122"/>
              </a:rPr>
              <a:t>.0011</a:t>
            </a:r>
            <a:r>
              <a:rPr lang="en-US" altLang="zh-CN" kern="0" dirty="0">
                <a:solidFill>
                  <a:srgbClr val="0000FF"/>
                </a:solidFill>
                <a:latin typeface="Consolas" panose="020B0609020204030204" pitchFamily="49" charset="0"/>
                <a:ea typeface="微软雅黑" panose="020B0503020204020204" pitchFamily="34" charset="-122"/>
              </a:rPr>
              <a:t>0110</a:t>
            </a:r>
            <a:r>
              <a:rPr lang="en-US" altLang="zh-CN" u="sng" kern="0" dirty="0">
                <a:solidFill>
                  <a:srgbClr val="C00000"/>
                </a:solidFill>
                <a:latin typeface="Consolas" panose="020B0609020204030204" pitchFamily="49" charset="0"/>
                <a:ea typeface="微软雅黑" panose="020B0503020204020204" pitchFamily="34" charset="-122"/>
              </a:rPr>
              <a:t>11</a:t>
            </a:r>
            <a:r>
              <a:rPr lang="en-US" altLang="zh-CN" kern="0" dirty="0">
                <a:solidFill>
                  <a:srgbClr val="C00000"/>
                </a:solidFill>
                <a:latin typeface="Consolas" panose="020B0609020204030204" pitchFamily="49" charset="0"/>
                <a:ea typeface="微软雅黑" panose="020B0503020204020204" pitchFamily="34" charset="-122"/>
              </a:rPr>
              <a:t>   </a:t>
            </a:r>
            <a:r>
              <a:rPr lang="zh-CN" altLang="en-US" sz="2000" b="1" u="sng" kern="0" dirty="0">
                <a:solidFill>
                  <a:srgbClr val="C00000"/>
                </a:solidFill>
                <a:latin typeface="Consolas" panose="020B0609020204030204" pitchFamily="49" charset="0"/>
                <a:ea typeface="微软雅黑" panose="020B0503020204020204" pitchFamily="34" charset="-122"/>
              </a:rPr>
              <a:t>保留位</a:t>
            </a:r>
            <a:endParaRPr lang="en-US" altLang="zh-CN" b="1" u="sng" kern="0" dirty="0">
              <a:latin typeface="微软雅黑" panose="020B0503020204020204" pitchFamily="34" charset="-122"/>
              <a:ea typeface="微软雅黑" panose="020B0503020204020204" pitchFamily="34" charset="-122"/>
            </a:endParaRPr>
          </a:p>
          <a:p>
            <a:pPr marL="622300" indent="-355600" eaLnBrk="1" hangingPunct="1">
              <a:lnSpc>
                <a:spcPct val="140000"/>
              </a:lnSpc>
              <a:buNone/>
            </a:pPr>
            <a:endParaRPr lang="zh-CN" altLang="en-US" kern="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45834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wipe(left)">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wipe(left)">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10.xml><?xml version="1.0" encoding="utf-8"?>
<p:tagLst xmlns:a="http://schemas.openxmlformats.org/drawingml/2006/main" xmlns:r="http://schemas.openxmlformats.org/officeDocument/2006/relationships" xmlns:p="http://schemas.openxmlformats.org/presentationml/2006/main">
  <p:tag name="TIMING" val="|9.4|4.1|10.6|6.6|5|2.8|30.1|7.2"/>
</p:tagLst>
</file>

<file path=ppt/tags/tag11.xml><?xml version="1.0" encoding="utf-8"?>
<p:tagLst xmlns:a="http://schemas.openxmlformats.org/drawingml/2006/main" xmlns:r="http://schemas.openxmlformats.org/officeDocument/2006/relationships" xmlns:p="http://schemas.openxmlformats.org/presentationml/2006/main">
  <p:tag name="TIMING" val="|16|30.9|10.3|4.4|6|6.7|23.3|6.2"/>
</p:tagLst>
</file>

<file path=ppt/tags/tag12.xml><?xml version="1.0" encoding="utf-8"?>
<p:tagLst xmlns:a="http://schemas.openxmlformats.org/drawingml/2006/main" xmlns:r="http://schemas.openxmlformats.org/officeDocument/2006/relationships" xmlns:p="http://schemas.openxmlformats.org/presentationml/2006/main">
  <p:tag name="TIMING" val="|7.1|14.7|17.6|3.9|13.7|33.6|1.7|0.9|1.8"/>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3.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ags/tag4.xml><?xml version="1.0" encoding="utf-8"?>
<p:tagLst xmlns:a="http://schemas.openxmlformats.org/drawingml/2006/main" xmlns:r="http://schemas.openxmlformats.org/officeDocument/2006/relationships" xmlns:p="http://schemas.openxmlformats.org/presentationml/2006/main">
  <p:tag name="TIMING" val="|6.9|2.9|31.3|9.8|13.4|3.6|7.4|67|5.5"/>
</p:tagLst>
</file>

<file path=ppt/tags/tag5.xml><?xml version="1.0" encoding="utf-8"?>
<p:tagLst xmlns:a="http://schemas.openxmlformats.org/drawingml/2006/main" xmlns:r="http://schemas.openxmlformats.org/officeDocument/2006/relationships" xmlns:p="http://schemas.openxmlformats.org/presentationml/2006/main">
  <p:tag name="TIMING" val="|13.5|5.1|1.8|2|1.7|1.7|15.2"/>
</p:tagLst>
</file>

<file path=ppt/tags/tag6.xml><?xml version="1.0" encoding="utf-8"?>
<p:tagLst xmlns:a="http://schemas.openxmlformats.org/drawingml/2006/main" xmlns:r="http://schemas.openxmlformats.org/officeDocument/2006/relationships" xmlns:p="http://schemas.openxmlformats.org/presentationml/2006/main">
  <p:tag name="TIMING" val="|7.7|42.2|42.4|10.4|1|2.9|31.6|7.5|4.7|0.6|0.8|1.3|1.5|8.5|1.2|23.4|1.4|0.8|0.9|4.6|0.7|1.5|3.6|0.8|2.5|7.8|1.4|6.9|1.5|1.3|0.9|3.1|2.5"/>
</p:tagLst>
</file>

<file path=ppt/tags/tag7.xml><?xml version="1.0" encoding="utf-8"?>
<p:tagLst xmlns:a="http://schemas.openxmlformats.org/drawingml/2006/main" xmlns:r="http://schemas.openxmlformats.org/officeDocument/2006/relationships" xmlns:p="http://schemas.openxmlformats.org/presentationml/2006/main">
  <p:tag name="TIMING" val="|7.8|23|35.6|7|37.7|3|5|9.5|4.6|46.4|3|3.4|6.2|1|34.4|1.9"/>
</p:tagLst>
</file>

<file path=ppt/tags/tag8.xml><?xml version="1.0" encoding="utf-8"?>
<p:tagLst xmlns:a="http://schemas.openxmlformats.org/drawingml/2006/main" xmlns:r="http://schemas.openxmlformats.org/officeDocument/2006/relationships" xmlns:p="http://schemas.openxmlformats.org/presentationml/2006/main">
  <p:tag name="TIMING" val="|3.3|9.1|22.2|5.4|4.5|5.4|1.5|5.4|2.6|20.2|2.7"/>
</p:tagLst>
</file>

<file path=ppt/tags/tag9.xml><?xml version="1.0" encoding="utf-8"?>
<p:tagLst xmlns:a="http://schemas.openxmlformats.org/drawingml/2006/main" xmlns:r="http://schemas.openxmlformats.org/officeDocument/2006/relationships" xmlns:p="http://schemas.openxmlformats.org/presentationml/2006/main">
  <p:tag name="TIMING" val="|4.9|13.3|17.1|15.8|7.9|8.3|54.4|7.1|7.9|7|38.3|10.3|55.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pPr>
      <a:bodyPr rtlCol="0" anchor="ctr"/>
      <a:lstStyle>
        <a:defPPr algn="ctr">
          <a:defRPr i="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自定义设计方案">
  <a:themeElements>
    <a:clrScheme name="自定义 118">
      <a:dk1>
        <a:sysClr val="windowText" lastClr="000000"/>
      </a:dk1>
      <a:lt1>
        <a:sysClr val="window" lastClr="FFFFFF"/>
      </a:lt1>
      <a:dk2>
        <a:srgbClr val="44546A"/>
      </a:dk2>
      <a:lt2>
        <a:srgbClr val="E7E6E6"/>
      </a:lt2>
      <a:accent1>
        <a:srgbClr val="0066BE"/>
      </a:accent1>
      <a:accent2>
        <a:srgbClr val="ABA7A7"/>
      </a:accent2>
      <a:accent3>
        <a:srgbClr val="0066BE"/>
      </a:accent3>
      <a:accent4>
        <a:srgbClr val="ABA7A7"/>
      </a:accent4>
      <a:accent5>
        <a:srgbClr val="0237D8"/>
      </a:accent5>
      <a:accent6>
        <a:srgbClr val="ABA7A7"/>
      </a:accent6>
      <a:hlink>
        <a:srgbClr val="0066BE"/>
      </a:hlink>
      <a:folHlink>
        <a:srgbClr val="ABA7A7"/>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w="57150">
          <a:solidFill>
            <a:srgbClr val="FF6600"/>
          </a:solidFill>
          <a:round/>
          <a:tailEnd type="triangle" w="med" len="med"/>
        </a:ln>
      </a:spPr>
      <a:bodyPr vert="horz" wrap="square" lIns="91440" tIns="45720" rIns="91440" bIns="45720" numCol="1" anchor="t" anchorCtr="0" compatLnSpc="1"/>
      <a:lstStyle>
        <a:defPPr>
          <a:defRPr sz="4000">
            <a:solidFill>
              <a:schemeClr val="bg2">
                <a:lumMod val="75000"/>
              </a:schemeClr>
            </a:solidFill>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rgbClr val="000000"/>
      </a:dk1>
      <a:lt1>
        <a:srgbClr val="FFFFFF"/>
      </a:lt1>
      <a:dk2>
        <a:srgbClr val="000000"/>
      </a:dk2>
      <a:lt2>
        <a:srgbClr val="FFFFFF"/>
      </a:lt2>
      <a:accent1>
        <a:srgbClr val="000000"/>
      </a:accent1>
      <a:accent2>
        <a:srgbClr val="000000"/>
      </a:accent2>
      <a:accent3>
        <a:srgbClr val="000000"/>
      </a:accent3>
      <a:accent4>
        <a:srgbClr val="000000"/>
      </a:accent4>
      <a:accent5>
        <a:srgbClr val="000000"/>
      </a:accent5>
      <a:accent6>
        <a:srgbClr val="FFFFFF"/>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8735</TotalTime>
  <Words>10657</Words>
  <Application>Microsoft Office PowerPoint</Application>
  <PresentationFormat>宽屏</PresentationFormat>
  <Paragraphs>2296</Paragraphs>
  <Slides>47</Slides>
  <Notes>38</Notes>
  <HiddenSlides>0</HiddenSlides>
  <MMClips>0</MMClips>
  <ScaleCrop>false</ScaleCrop>
  <HeadingPairs>
    <vt:vector size="6" baseType="variant">
      <vt:variant>
        <vt:lpstr>已用的字体</vt:lpstr>
      </vt:variant>
      <vt:variant>
        <vt:i4>28</vt:i4>
      </vt:variant>
      <vt:variant>
        <vt:lpstr>主题</vt:lpstr>
      </vt:variant>
      <vt:variant>
        <vt:i4>6</vt:i4>
      </vt:variant>
      <vt:variant>
        <vt:lpstr>幻灯片标题</vt:lpstr>
      </vt:variant>
      <vt:variant>
        <vt:i4>47</vt:i4>
      </vt:variant>
    </vt:vector>
  </HeadingPairs>
  <TitlesOfParts>
    <vt:vector size="81" baseType="lpstr">
      <vt:lpstr>MS PGothic</vt:lpstr>
      <vt:lpstr>MS UI Gothic</vt:lpstr>
      <vt:lpstr>等线</vt:lpstr>
      <vt:lpstr>方正舒体</vt:lpstr>
      <vt:lpstr>黑体</vt:lpstr>
      <vt:lpstr>华文琥珀</vt:lpstr>
      <vt:lpstr>华文楷体</vt:lpstr>
      <vt:lpstr>华文细黑</vt:lpstr>
      <vt:lpstr>楷体</vt:lpstr>
      <vt:lpstr>楷体_GB2312</vt:lpstr>
      <vt:lpstr>宋体</vt:lpstr>
      <vt:lpstr>微软雅黑</vt:lpstr>
      <vt:lpstr>Arial</vt:lpstr>
      <vt:lpstr>Arial Rounded MT Bold</vt:lpstr>
      <vt:lpstr>Brush Script MT</vt:lpstr>
      <vt:lpstr>Calibri</vt:lpstr>
      <vt:lpstr>Cambria Math</vt:lpstr>
      <vt:lpstr>Consolas</vt:lpstr>
      <vt:lpstr>Courier New</vt:lpstr>
      <vt:lpstr>Garamond</vt:lpstr>
      <vt:lpstr>Impact</vt:lpstr>
      <vt:lpstr>Segoe UI</vt:lpstr>
      <vt:lpstr>Segoe UI Black</vt:lpstr>
      <vt:lpstr>Symbol</vt:lpstr>
      <vt:lpstr>Tahoma</vt:lpstr>
      <vt:lpstr>Times New Roman</vt:lpstr>
      <vt:lpstr>Verdana</vt:lpstr>
      <vt:lpstr>Wingdings</vt:lpstr>
      <vt:lpstr>Office 主题​​</vt:lpstr>
      <vt:lpstr>1_nordridesign</vt:lpstr>
      <vt:lpstr>2_nordridesign</vt:lpstr>
      <vt:lpstr>自定义设计方案</vt:lpstr>
      <vt:lpstr>Office 主题</vt:lpstr>
      <vt:lpstr>3_nordridesign</vt:lpstr>
      <vt:lpstr>考试题型</vt:lpstr>
      <vt:lpstr>float型与真值之间的变换流程</vt:lpstr>
      <vt:lpstr>浮点数转换实例</vt:lpstr>
      <vt:lpstr>浮点数转换实例</vt:lpstr>
      <vt:lpstr>PowerPoint 演示文稿</vt:lpstr>
      <vt:lpstr>练习1</vt:lpstr>
      <vt:lpstr>浮点加减法运算</vt:lpstr>
      <vt:lpstr>浮点数运算细节总结</vt:lpstr>
      <vt:lpstr>浮点运算举例</vt:lpstr>
      <vt:lpstr>浮点运算举例</vt:lpstr>
      <vt:lpstr>P93---3.9</vt:lpstr>
      <vt:lpstr>2.4.3 海明检验  </vt:lpstr>
      <vt:lpstr>2.4.3 海明检验  </vt:lpstr>
      <vt:lpstr>2.4.3 海明检验  </vt:lpstr>
      <vt:lpstr>2.4.3 海明检验  </vt:lpstr>
      <vt:lpstr>2.4.3 海明检验  </vt:lpstr>
      <vt:lpstr>2.4.3 海明检验  </vt:lpstr>
      <vt:lpstr>一位全加器逻辑实现</vt:lpstr>
      <vt:lpstr>并行加法器进位链…</vt:lpstr>
      <vt:lpstr>成组进位</vt:lpstr>
      <vt:lpstr>74182与G*、P*</vt:lpstr>
      <vt:lpstr>两级先行进位电路</vt:lpstr>
      <vt:lpstr>4.3.1 存储器的扩展</vt:lpstr>
      <vt:lpstr>4.3.1 存储器的扩展——举例</vt:lpstr>
      <vt:lpstr>4.3.1 存储器的扩展——举例</vt:lpstr>
      <vt:lpstr>4.3.1 存储器的扩展</vt:lpstr>
      <vt:lpstr>4.3.1 存储器的扩展</vt:lpstr>
      <vt:lpstr>4.5.3 地址映射</vt:lpstr>
      <vt:lpstr> </vt:lpstr>
      <vt:lpstr>PowerPoint 演示文稿</vt:lpstr>
      <vt:lpstr>不同映射方式主存地址划分</vt:lpstr>
      <vt:lpstr>Cache例题选讲</vt:lpstr>
      <vt:lpstr>指令格式设计举例</vt:lpstr>
      <vt:lpstr>不同寻址方式对比——假设内存地址线16条</vt:lpstr>
      <vt:lpstr>寻址方式举例</vt:lpstr>
      <vt:lpstr>单总线结构CPU  MIPS 指令周期</vt:lpstr>
      <vt:lpstr>单总线结构MIPS CPU  典型指令</vt:lpstr>
      <vt:lpstr>取指令数据通路</vt:lpstr>
      <vt:lpstr>LW 指令执行数据通路    lw rt,imm(rs)</vt:lpstr>
      <vt:lpstr>SW 指令执行数据通路 sw rt,imm(rs)</vt:lpstr>
      <vt:lpstr>BEQ 指令数据通路  beq rs,rt,imm</vt:lpstr>
      <vt:lpstr>I型运算类指令执行数据通路  addi rt,rs,imm</vt:lpstr>
      <vt:lpstr>R型运算类指令执行数据通路  add rd,rs,rt</vt:lpstr>
      <vt:lpstr>指令周期方框图 (数据流)</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tanzhihu</dc:creator>
  <cp:lastModifiedBy>Tiger</cp:lastModifiedBy>
  <cp:revision>1606</cp:revision>
  <dcterms:created xsi:type="dcterms:W3CDTF">2018-05-09T10:41:00Z</dcterms:created>
  <dcterms:modified xsi:type="dcterms:W3CDTF">2022-05-23T07:52:58Z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